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14_6B3F2A01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6" r:id="rId2"/>
  </p:sldIdLst>
  <p:sldSz cx="7559675" cy="9070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58" userDrawn="1">
          <p15:clr>
            <a:srgbClr val="A4A3A4"/>
          </p15:clr>
        </p15:guide>
        <p15:guide id="2" pos="238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B39AB3-2868-9049-6C8A-95B25D556210}" name="Ieva Vidruska" initials="IV" userId="S::VidruskI@ldz.lv::02c08016-b487-4978-9c3f-6250b81aa63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8273E"/>
    <a:srgbClr val="003C2D"/>
    <a:srgbClr val="D2002D"/>
    <a:srgbClr val="D20028"/>
    <a:srgbClr val="DB002A"/>
    <a:srgbClr val="9E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3BDA4-FDC7-4CEA-AD6B-635475BF81D1}" v="6" dt="2025-07-30T11:32:50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0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326" y="-804"/>
      </p:cViewPr>
      <p:guideLst>
        <p:guide orient="horz" pos="285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omments/modernComment_114_6B3F2A0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EE6C5CC-45D7-4DD4-A2BC-86C637900DC3}" authorId="{A7B39AB3-2868-9049-6C8A-95B25D556210}" created="2025-07-30T12:55:25.28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799301633" sldId="276"/>
      <ac:spMk id="14" creationId="{13205F91-A6E8-9283-ED87-714D4A759BD6}"/>
      <ac:txMk cp="88" len="90">
        <ac:context len="335" hash="1634803738"/>
      </ac:txMk>
    </ac:txMkLst>
    <p188:pos x="5338995" y="547650"/>
    <p188:txBody>
      <a:bodyPr/>
      <a:lstStyle/>
      <a:p>
        <a:r>
          <a:rPr lang="lv-LV"/>
          <a:t>Iepriekš tika izteikts šādi: 
veselības apdrošināšanu pēc pārbaudes laika beigām, kā arī dzīvības apdrošināšanu</a:t>
        </a:r>
      </a:p>
    </p188:txBody>
  </p188:cm>
  <p188:cm id="{CF6258CC-30F3-4849-BBBD-DA29DA3C94BA}" authorId="{A7B39AB3-2868-9049-6C8A-95B25D556210}" created="2025-07-30T12:55:52.58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799301633" sldId="276"/>
      <ac:spMk id="17" creationId="{646C15AD-B8F4-4CBC-8ACE-7333E96B1B35}"/>
      <ac:txMk cp="77" len="46">
        <ac:context len="124" hash="3935912521"/>
      </ac:txMk>
    </ac:txMkLst>
    <p188:pos x="3099620" y="667828"/>
    <p188:txBody>
      <a:bodyPr/>
      <a:lstStyle/>
      <a:p>
        <a:r>
          <a:rPr lang="lv-LV"/>
          <a:t>Iepriekš tika izteikts šādi: valsts valodas prasmes vismaz B1 vai B2 līmenī</a:t>
        </a:r>
      </a:p>
    </p188:txBody>
  </p188:cm>
  <p188:cm id="{8E769507-B346-4217-9CBA-E1C40F3ED304}" authorId="{A7B39AB3-2868-9049-6C8A-95B25D556210}" created="2025-07-30T12:58:28.52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799301633" sldId="276"/>
      <ac:spMk id="7" creationId="{3B684079-31C9-C54B-8668-269B4B955E9A}"/>
      <ac:txMk cp="0">
        <ac:context len="139" hash="3667952789"/>
      </ac:txMk>
    </ac:txMkLst>
    <p188:pos x="4984001" y="179574"/>
    <p188:txBody>
      <a:bodyPr/>
      <a:lstStyle/>
      <a:p>
        <a:r>
          <a:rPr lang="lv-LV"/>
          <a:t>Te vajadzētu vienkāršot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772CE-3848-420C-B159-76F71C7C6514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0250" y="685800"/>
            <a:ext cx="2857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30643-80C1-40DB-914E-78A2053507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383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88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23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9142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0250" y="685800"/>
            <a:ext cx="28575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230643-80C1-40DB-914E-78A205350710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20998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484533"/>
            <a:ext cx="6425724" cy="315804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4764362"/>
            <a:ext cx="5669756" cy="2190052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2809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23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82945"/>
            <a:ext cx="1630055" cy="76872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82945"/>
            <a:ext cx="4795669" cy="76872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5332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46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261447"/>
            <a:ext cx="6520220" cy="3773273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070417"/>
            <a:ext cx="6520220" cy="1984275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603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414727"/>
            <a:ext cx="3212862" cy="5755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414727"/>
            <a:ext cx="3212862" cy="5755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1546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82947"/>
            <a:ext cx="6520220" cy="17533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223649"/>
            <a:ext cx="3198096" cy="1089776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313426"/>
            <a:ext cx="3198096" cy="4873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223649"/>
            <a:ext cx="3213847" cy="1089776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313426"/>
            <a:ext cx="3213847" cy="4873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446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881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7876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04732"/>
            <a:ext cx="2438192" cy="2116561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306054"/>
            <a:ext cx="3827085" cy="6446272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721292"/>
            <a:ext cx="2438192" cy="5041531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4335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04732"/>
            <a:ext cx="2438192" cy="2116561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306054"/>
            <a:ext cx="3827085" cy="6446272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721292"/>
            <a:ext cx="2438192" cy="5041531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2558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82947"/>
            <a:ext cx="6520220" cy="1753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414727"/>
            <a:ext cx="6520220" cy="575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8407452"/>
            <a:ext cx="1700927" cy="4829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823AE-F200-461C-938F-23065A8B3E7B}" type="datetimeFigureOut">
              <a:rPr lang="lv-LV" smtClean="0"/>
              <a:t>12.12.2025.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8407452"/>
            <a:ext cx="2551390" cy="4829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8407452"/>
            <a:ext cx="1700927" cy="4829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78AB-3674-4353-BDF5-4EF03F6F0B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263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4_6B3F2A0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vakance@ldz.lv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381128A-3F86-4471-9A51-7F5C3807EBA4}"/>
              </a:ext>
            </a:extLst>
          </p:cNvPr>
          <p:cNvSpPr txBox="1"/>
          <p:nvPr/>
        </p:nvSpPr>
        <p:spPr>
          <a:xfrm>
            <a:off x="245041" y="2098176"/>
            <a:ext cx="6890702" cy="429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1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Apsargu/-</a:t>
            </a:r>
            <a:r>
              <a:rPr lang="lv-LV" sz="2100" b="1" dirty="0" err="1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dzi</a:t>
            </a:r>
            <a:r>
              <a:rPr lang="lv-LV" sz="21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, Rīgā (6 vakances)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6C15AD-B8F4-4CBC-8ACE-7333E96B1B35}"/>
              </a:ext>
            </a:extLst>
          </p:cNvPr>
          <p:cNvSpPr txBox="1"/>
          <p:nvPr/>
        </p:nvSpPr>
        <p:spPr>
          <a:xfrm>
            <a:off x="239676" y="4696606"/>
            <a:ext cx="708032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indent="-171450" algn="just">
              <a:buClr>
                <a:srgbClr val="9E102E"/>
              </a:buClr>
              <a:buFont typeface="Arial" panose="020B0604020202020204" pitchFamily="34" charset="0"/>
              <a:buChar char="•"/>
            </a:pPr>
            <a:r>
              <a:rPr lang="lv-LV" sz="1050" dirty="0">
                <a:solidFill>
                  <a:srgbClr val="0827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derīgu apsardzes sertifikātu</a:t>
            </a:r>
          </a:p>
          <a:p>
            <a:pPr marL="171450" indent="-171450" algn="just">
              <a:buClr>
                <a:srgbClr val="9E102E"/>
              </a:buClr>
              <a:buFont typeface="Arial" panose="020B0604020202020204" pitchFamily="34" charset="0"/>
              <a:buChar char="•"/>
            </a:pPr>
            <a:r>
              <a:rPr lang="lv-LV" sz="1050" dirty="0">
                <a:solidFill>
                  <a:srgbClr val="0827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vidējo izglītību</a:t>
            </a:r>
          </a:p>
          <a:p>
            <a:pPr marL="171450" indent="-171450" algn="just">
              <a:buClr>
                <a:srgbClr val="9E102E"/>
              </a:buClr>
              <a:buFont typeface="Arial" panose="020B0604020202020204" pitchFamily="34" charset="0"/>
              <a:buChar char="•"/>
            </a:pPr>
            <a:r>
              <a:rPr lang="lv-LV" sz="1050" dirty="0">
                <a:solidFill>
                  <a:srgbClr val="0827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vēlama pieredze apsardzes jomā</a:t>
            </a:r>
          </a:p>
          <a:p>
            <a:pPr marL="171450" indent="-171450" algn="just">
              <a:buClr>
                <a:srgbClr val="9E102E"/>
              </a:buClr>
              <a:buFont typeface="Arial" panose="020B0604020202020204" pitchFamily="34" charset="0"/>
              <a:buChar char="•"/>
            </a:pPr>
            <a:r>
              <a:rPr lang="lv-LV" sz="1050" dirty="0">
                <a:solidFill>
                  <a:srgbClr val="0827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valsts valodas prasmes vismaz B1 vai B2 līmenī</a:t>
            </a:r>
            <a:endParaRPr lang="lv-LV" sz="1050" dirty="0">
              <a:solidFill>
                <a:srgbClr val="08273E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48D8A7-82A6-7255-3923-E711356A86BE}"/>
              </a:ext>
            </a:extLst>
          </p:cNvPr>
          <p:cNvSpPr txBox="1"/>
          <p:nvPr/>
        </p:nvSpPr>
        <p:spPr>
          <a:xfrm>
            <a:off x="245041" y="1624718"/>
            <a:ext cx="7012388" cy="337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595" dirty="0">
                <a:latin typeface="Arial" panose="020B0604020202020204" pitchFamily="34" charset="0"/>
                <a:cs typeface="Arial" panose="020B0604020202020204" pitchFamily="34" charset="0"/>
              </a:rPr>
              <a:t>SIA </a:t>
            </a:r>
            <a:r>
              <a:rPr lang="lv-LV" sz="159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lv-LV" sz="1595" dirty="0">
                <a:latin typeface="Arial" panose="020B0604020202020204" pitchFamily="34" charset="0"/>
                <a:cs typeface="Arial" panose="020B0604020202020204" pitchFamily="34" charset="0"/>
              </a:rPr>
              <a:t>LDZ apsardze</a:t>
            </a:r>
            <a:r>
              <a:rPr lang="lv-LV" sz="159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lv-LV" sz="1595" dirty="0">
                <a:latin typeface="Arial" panose="020B0604020202020204" pitchFamily="34" charset="0"/>
                <a:cs typeface="Arial" panose="020B0604020202020204" pitchFamily="34" charset="0"/>
              </a:rPr>
              <a:t> aicina savā komandā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91A000-EAF8-30BC-EBB5-B6D5EC32EFED}"/>
              </a:ext>
            </a:extLst>
          </p:cNvPr>
          <p:cNvSpPr txBox="1"/>
          <p:nvPr/>
        </p:nvSpPr>
        <p:spPr>
          <a:xfrm>
            <a:off x="1042681" y="7082679"/>
            <a:ext cx="2856069" cy="41460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buClr>
                <a:srgbClr val="08273E"/>
              </a:buClr>
            </a:pPr>
            <a:r>
              <a:rPr lang="lv-LV" sz="1047" dirty="0">
                <a:latin typeface="Arial" panose="020B0604020202020204" pitchFamily="34" charset="0"/>
                <a:cs typeface="Arial" panose="020B0604020202020204" pitchFamily="34" charset="0"/>
              </a:rPr>
              <a:t>CV ar norādi ‘‘Apsargs’’ lūdzam sūtīt uz e-pastu: </a:t>
            </a:r>
            <a:r>
              <a:rPr lang="lv-LV" sz="1047" u="sng" dirty="0">
                <a:latin typeface="Arial" panose="020B0604020202020204" pitchFamily="34" charset="0"/>
                <a:cs typeface="Arial" panose="020B0604020202020204" pitchFamily="34" charset="0"/>
              </a:rPr>
              <a:t>apsardze</a:t>
            </a:r>
            <a:r>
              <a:rPr lang="lv-LV" sz="1047" u="sng" dirty="0"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@ldz</a:t>
            </a:r>
            <a:r>
              <a:rPr lang="lv-LV" sz="1047" dirty="0"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.lv</a:t>
            </a:r>
            <a:r>
              <a:rPr lang="lv-LV" sz="104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047">
                <a:latin typeface="Arial" panose="020B0604020202020204" pitchFamily="34" charset="0"/>
                <a:cs typeface="Arial" panose="020B0604020202020204" pitchFamily="34" charset="0"/>
              </a:rPr>
              <a:t>līdz 20.01.2026</a:t>
            </a:r>
            <a:r>
              <a:rPr lang="lv-LV" sz="1047">
                <a:solidFill>
                  <a:srgbClr val="0827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v-LV" sz="1047" dirty="0">
              <a:solidFill>
                <a:srgbClr val="0827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61A429-DF1F-392F-F4FB-C30C301B213B}"/>
              </a:ext>
            </a:extLst>
          </p:cNvPr>
          <p:cNvSpPr txBox="1"/>
          <p:nvPr/>
        </p:nvSpPr>
        <p:spPr>
          <a:xfrm>
            <a:off x="5146653" y="7082679"/>
            <a:ext cx="2136998" cy="41460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buClr>
                <a:srgbClr val="08273E"/>
              </a:buClr>
            </a:pPr>
            <a:r>
              <a:rPr lang="lv-LV" sz="1047" dirty="0">
                <a:latin typeface="Arial" panose="020B0604020202020204" pitchFamily="34" charset="0"/>
                <a:cs typeface="Arial" panose="020B0604020202020204" pitchFamily="34" charset="0"/>
              </a:rPr>
              <a:t>vairāk informācijas zvanot </a:t>
            </a:r>
          </a:p>
          <a:p>
            <a:pPr>
              <a:buClr>
                <a:srgbClr val="08273E"/>
              </a:buClr>
            </a:pPr>
            <a:r>
              <a:rPr lang="lv-LV" sz="1047" dirty="0">
                <a:latin typeface="Arial" panose="020B0604020202020204" pitchFamily="34" charset="0"/>
                <a:cs typeface="Arial" panose="020B0604020202020204" pitchFamily="34" charset="0"/>
              </a:rPr>
              <a:t>pa tālruņa numuru 67234820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205F91-A6E8-9283-ED87-714D4A759BD6}"/>
              </a:ext>
            </a:extLst>
          </p:cNvPr>
          <p:cNvSpPr txBox="1"/>
          <p:nvPr/>
        </p:nvSpPr>
        <p:spPr>
          <a:xfrm>
            <a:off x="176342" y="5974684"/>
            <a:ext cx="7038608" cy="819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 algn="just">
              <a:lnSpc>
                <a:spcPct val="115000"/>
              </a:lnSpc>
              <a:buClr>
                <a:srgbClr val="9E102E"/>
              </a:buClr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v-LV" sz="1050" dirty="0">
                <a:solidFill>
                  <a:srgbClr val="08273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darba samaksu no 5.00 – 8.00 EUR/stundā</a:t>
            </a:r>
            <a:r>
              <a:rPr lang="lv-LV" sz="1050" b="1" dirty="0">
                <a:solidFill>
                  <a:srgbClr val="08273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lv-LV" sz="1050" dirty="0">
                <a:solidFill>
                  <a:srgbClr val="08273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maiņu grafiku (</a:t>
            </a:r>
            <a:r>
              <a:rPr lang="lv-LV" sz="1050" dirty="0">
                <a:latin typeface="Arial" panose="020B0604020202020204" pitchFamily="34" charset="0"/>
                <a:cs typeface="Arial" panose="020B0604020202020204" pitchFamily="34" charset="0"/>
              </a:rPr>
              <a:t>diennakts un trīs brīvdienas)</a:t>
            </a:r>
            <a:r>
              <a:rPr lang="lv-LV" sz="1050" dirty="0">
                <a:solidFill>
                  <a:srgbClr val="08273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lv-LV" sz="1050" strike="sngStrike" dirty="0">
              <a:solidFill>
                <a:schemeClr val="accent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5000"/>
              </a:lnSpc>
              <a:buClr>
                <a:srgbClr val="9E102E"/>
              </a:buClr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v-LV" sz="1050" dirty="0">
                <a:solidFill>
                  <a:srgbClr val="08273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veselības apdrošināšanas polisi pēc pārbaudes laika, kā arī dzīvības apdrošināšanas polisi</a:t>
            </a:r>
            <a:endParaRPr lang="lv-LV" sz="1050" dirty="0">
              <a:solidFill>
                <a:srgbClr val="08273E"/>
              </a:solidFill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5000"/>
              </a:lnSpc>
              <a:buClr>
                <a:srgbClr val="9E102E"/>
              </a:buClr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v-LV" sz="1050" dirty="0">
                <a:latin typeface="Arial" panose="020B0604020202020204" pitchFamily="34" charset="0"/>
                <a:cs typeface="Arial" panose="020B0604020202020204" pitchFamily="34" charset="0"/>
              </a:rPr>
              <a:t>sociālās garantijas (samaksāti nodokļi, apmaksāts atvaļinājums ar papildu piemaksu)</a:t>
            </a:r>
          </a:p>
          <a:p>
            <a:pPr marL="171450" indent="-171450">
              <a:lnSpc>
                <a:spcPct val="115000"/>
              </a:lnSpc>
              <a:buClr>
                <a:srgbClr val="9E102E"/>
              </a:buClr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v-LV" sz="1050" dirty="0">
                <a:latin typeface="Arial" panose="020B0604020202020204" pitchFamily="34" charset="0"/>
                <a:cs typeface="Arial" panose="020B0604020202020204" pitchFamily="34" charset="0"/>
              </a:rPr>
              <a:t>apmaksātas mācības apsardzes sertifikāta derīguma termiņa pagarināšanai</a:t>
            </a:r>
            <a:endParaRPr lang="lv-LV" sz="1050" dirty="0">
              <a:solidFill>
                <a:srgbClr val="08273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684079-31C9-C54B-8668-269B4B955E9A}"/>
              </a:ext>
            </a:extLst>
          </p:cNvPr>
          <p:cNvSpPr txBox="1"/>
          <p:nvPr/>
        </p:nvSpPr>
        <p:spPr>
          <a:xfrm>
            <a:off x="218819" y="3495388"/>
            <a:ext cx="703861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4452" indent="-184452" algn="just">
              <a:buClr>
                <a:srgbClr val="08273E"/>
              </a:buClr>
              <a:buSzPts val="1000"/>
              <a:buFont typeface="Symbol" panose="05050102010706020507" pitchFamily="18" charset="2"/>
              <a:buChar char="·"/>
              <a:tabLst>
                <a:tab pos="245936" algn="l"/>
              </a:tabLst>
            </a:pPr>
            <a:r>
              <a:rPr lang="lv-LV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strādāt drošības jomā</a:t>
            </a:r>
          </a:p>
          <a:p>
            <a:pPr marL="184452" indent="-184452" algn="just">
              <a:buClr>
                <a:srgbClr val="08273E"/>
              </a:buClr>
              <a:buSzPts val="1000"/>
              <a:buFont typeface="Symbol" panose="05050102010706020507" pitchFamily="18" charset="2"/>
              <a:buChar char="·"/>
              <a:tabLst>
                <a:tab pos="245936" algn="l"/>
              </a:tabLst>
            </a:pPr>
            <a:r>
              <a:rPr lang="lv-LV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reaģēt uz trauksmēm un konfliktsituāciju risināšanu</a:t>
            </a:r>
          </a:p>
          <a:p>
            <a:pPr marL="184452" indent="-184452" algn="just">
              <a:buClr>
                <a:srgbClr val="08273E"/>
              </a:buClr>
              <a:buSzPts val="1000"/>
              <a:buFont typeface="Symbol" panose="05050102010706020507" pitchFamily="18" charset="2"/>
              <a:buChar char="·"/>
              <a:tabLst>
                <a:tab pos="245936" algn="l"/>
              </a:tabLst>
            </a:pPr>
            <a:r>
              <a:rPr lang="lv-LV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rīcību ārkārtas situācijās</a:t>
            </a:r>
          </a:p>
          <a:p>
            <a:pPr marL="184452" indent="-184452" algn="just">
              <a:buClr>
                <a:srgbClr val="08273E"/>
              </a:buClr>
              <a:buSzPts val="1000"/>
              <a:buFont typeface="Symbol" panose="05050102010706020507" pitchFamily="18" charset="2"/>
              <a:buChar char="·"/>
              <a:tabLst>
                <a:tab pos="245936" algn="l"/>
              </a:tabLst>
            </a:pPr>
            <a:r>
              <a:rPr lang="lv-LV" sz="105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personu un materiālo vērtību apsardzi</a:t>
            </a:r>
          </a:p>
        </p:txBody>
      </p:sp>
    </p:spTree>
    <p:extLst>
      <p:ext uri="{BB962C8B-B14F-4D97-AF65-F5344CB8AC3E}">
        <p14:creationId xmlns:p14="http://schemas.microsoft.com/office/powerpoint/2010/main" val="179930163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5475</TotalTime>
  <Words>127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Zane Balode</dc:creator>
  <cp:lastModifiedBy>Ilze Saldava</cp:lastModifiedBy>
  <cp:revision>63</cp:revision>
  <dcterms:created xsi:type="dcterms:W3CDTF">2018-06-08T09:20:57Z</dcterms:created>
  <dcterms:modified xsi:type="dcterms:W3CDTF">2025-12-12T09:16:00Z</dcterms:modified>
</cp:coreProperties>
</file>