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56" r:id="rId2"/>
    <p:sldId id="295" r:id="rId3"/>
    <p:sldId id="296" r:id="rId4"/>
    <p:sldId id="297" r:id="rId5"/>
    <p:sldId id="298" r:id="rId6"/>
    <p:sldId id="299" r:id="rId7"/>
    <p:sldId id="302" r:id="rId8"/>
    <p:sldId id="291" r:id="rId9"/>
    <p:sldId id="301" r:id="rId10"/>
  </p:sldIdLst>
  <p:sldSz cx="9144000" cy="6858000" type="screen4x3"/>
  <p:notesSz cx="6794500" cy="9931400"/>
  <p:defaultTextStyle>
    <a:defPPr>
      <a:defRPr lang="en-US"/>
    </a:defPPr>
    <a:lvl1pPr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1pPr>
    <a:lvl2pPr marL="468313" indent="-111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2pPr>
    <a:lvl3pPr marL="938213" indent="-238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3pPr>
    <a:lvl4pPr marL="1408113" indent="-365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4pPr>
    <a:lvl5pPr marL="1878013" indent="-492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5pPr>
    <a:lvl6pPr marL="2286000" algn="l" defTabSz="914400" rtl="0" eaLnBrk="1" latinLnBrk="0" hangingPunct="1">
      <a:defRPr sz="1700" kern="1200">
        <a:solidFill>
          <a:schemeClr val="tx1"/>
        </a:solidFill>
        <a:latin typeface="Times New Roman" pitchFamily="18" charset="0"/>
        <a:ea typeface="+mn-ea"/>
        <a:cs typeface="Arial" charset="0"/>
      </a:defRPr>
    </a:lvl6pPr>
    <a:lvl7pPr marL="2743200" algn="l" defTabSz="914400" rtl="0" eaLnBrk="1" latinLnBrk="0" hangingPunct="1">
      <a:defRPr sz="1700" kern="1200">
        <a:solidFill>
          <a:schemeClr val="tx1"/>
        </a:solidFill>
        <a:latin typeface="Times New Roman" pitchFamily="18" charset="0"/>
        <a:ea typeface="+mn-ea"/>
        <a:cs typeface="Arial" charset="0"/>
      </a:defRPr>
    </a:lvl7pPr>
    <a:lvl8pPr marL="3200400" algn="l" defTabSz="914400" rtl="0" eaLnBrk="1" latinLnBrk="0" hangingPunct="1">
      <a:defRPr sz="1700" kern="1200">
        <a:solidFill>
          <a:schemeClr val="tx1"/>
        </a:solidFill>
        <a:latin typeface="Times New Roman" pitchFamily="18" charset="0"/>
        <a:ea typeface="+mn-ea"/>
        <a:cs typeface="Arial" charset="0"/>
      </a:defRPr>
    </a:lvl8pPr>
    <a:lvl9pPr marL="3657600" algn="l" defTabSz="914400" rtl="0" eaLnBrk="1" latinLnBrk="0" hangingPunct="1">
      <a:defRPr sz="17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56" autoAdjust="0"/>
    <p:restoredTop sz="96542" autoAdjust="0"/>
  </p:normalViewPr>
  <p:slideViewPr>
    <p:cSldViewPr snapToGrid="0" snapToObjects="1">
      <p:cViewPr varScale="1">
        <p:scale>
          <a:sx n="89" d="100"/>
          <a:sy n="89" d="100"/>
        </p:scale>
        <p:origin x="-1464" y="-96"/>
      </p:cViewPr>
      <p:guideLst>
        <p:guide orient="horz" pos="2160"/>
        <p:guide pos="2880"/>
      </p:guideLst>
    </p:cSldViewPr>
  </p:slideViewPr>
  <p:outlineViewPr>
    <p:cViewPr>
      <p:scale>
        <a:sx n="33" d="100"/>
        <a:sy n="33" d="100"/>
      </p:scale>
      <p:origin x="48" y="26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pPr>
              <a:defRPr/>
            </a:pPr>
            <a:endParaRPr lang="lv-LV"/>
          </a:p>
        </p:txBody>
      </p:sp>
      <p:sp>
        <p:nvSpPr>
          <p:cNvPr id="3" name="Date Placehold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pPr>
              <a:defRPr/>
            </a:pPr>
            <a:fld id="{E69CC8A1-F8F6-432A-9CE2-3ECEF0E30E59}" type="datetimeFigureOut">
              <a:rPr lang="lv-LV"/>
              <a:pPr>
                <a:defRPr/>
              </a:pPr>
              <a:t>2017.03.31.</a:t>
            </a:fld>
            <a:endParaRPr lang="lv-LV"/>
          </a:p>
        </p:txBody>
      </p:sp>
      <p:sp>
        <p:nvSpPr>
          <p:cNvPr id="4" name="Footer Placeholder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pPr>
              <a:defRPr/>
            </a:pPr>
            <a:endParaRPr lang="lv-LV"/>
          </a:p>
        </p:txBody>
      </p:sp>
      <p:sp>
        <p:nvSpPr>
          <p:cNvPr id="5" name="Slide Number Placehold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pPr>
              <a:defRPr/>
            </a:pPr>
            <a:fld id="{0A0A31F7-4AA3-4856-BBDE-6A183B5395D8}" type="slidenum">
              <a:rPr lang="lv-LV"/>
              <a:pPr>
                <a:defRPr/>
              </a:pPr>
              <a:t>‹#›</a:t>
            </a:fld>
            <a:endParaRPr lang="lv-LV"/>
          </a:p>
        </p:txBody>
      </p:sp>
    </p:spTree>
    <p:extLst>
      <p:ext uri="{BB962C8B-B14F-4D97-AF65-F5344CB8AC3E}">
        <p14:creationId xmlns:p14="http://schemas.microsoft.com/office/powerpoint/2010/main" val="3305167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48100" y="0"/>
            <a:ext cx="2944813" cy="496888"/>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574D1588-67C5-4830-BFA3-F1E0B3B27C18}" type="datetimeFigureOut">
              <a:rPr lang="lv-LV"/>
              <a:pPr>
                <a:defRPr/>
              </a:pPr>
              <a:t>2017.03.31.</a:t>
            </a:fld>
            <a:endParaRPr lang="lv-LV"/>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450" y="4718050"/>
            <a:ext cx="5435600" cy="446881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48100" y="9432925"/>
            <a:ext cx="2944813"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DDA3053F-5E2F-49B9-B136-143387F6D769}" type="slidenum">
              <a:rPr lang="lv-LV" altLang="en-US"/>
              <a:pPr>
                <a:defRPr/>
              </a:pPr>
              <a:t>‹#›</a:t>
            </a:fld>
            <a:endParaRPr lang="lv-LV" altLang="en-US"/>
          </a:p>
        </p:txBody>
      </p:sp>
    </p:spTree>
    <p:extLst>
      <p:ext uri="{BB962C8B-B14F-4D97-AF65-F5344CB8AC3E}">
        <p14:creationId xmlns:p14="http://schemas.microsoft.com/office/powerpoint/2010/main" val="2366082821"/>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lv-LV" dirty="0"/>
          </a:p>
        </p:txBody>
      </p:sp>
      <p:sp>
        <p:nvSpPr>
          <p:cNvPr id="4" name="Slide Number Placeholder 3"/>
          <p:cNvSpPr>
            <a:spLocks noGrp="1"/>
          </p:cNvSpPr>
          <p:nvPr>
            <p:ph type="sldNum" sz="quarter" idx="10"/>
          </p:nvPr>
        </p:nvSpPr>
        <p:spPr/>
        <p:txBody>
          <a:bodyPr/>
          <a:lstStyle/>
          <a:p>
            <a:pPr>
              <a:defRPr/>
            </a:pPr>
            <a:fld id="{DDA3053F-5E2F-49B9-B136-143387F6D769}" type="slidenum">
              <a:rPr lang="lv-LV" altLang="en-US" smtClean="0"/>
              <a:pPr>
                <a:defRPr/>
              </a:pPr>
              <a:t>5</a:t>
            </a:fld>
            <a:endParaRPr lang="lv-LV" altLang="en-US"/>
          </a:p>
        </p:txBody>
      </p:sp>
    </p:spTree>
    <p:extLst>
      <p:ext uri="{BB962C8B-B14F-4D97-AF65-F5344CB8AC3E}">
        <p14:creationId xmlns:p14="http://schemas.microsoft.com/office/powerpoint/2010/main" val="2919189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lv-LV" dirty="0"/>
          </a:p>
        </p:txBody>
      </p:sp>
      <p:sp>
        <p:nvSpPr>
          <p:cNvPr id="4" name="Slide Number Placeholder 3"/>
          <p:cNvSpPr>
            <a:spLocks noGrp="1"/>
          </p:cNvSpPr>
          <p:nvPr>
            <p:ph type="sldNum" sz="quarter" idx="10"/>
          </p:nvPr>
        </p:nvSpPr>
        <p:spPr/>
        <p:txBody>
          <a:bodyPr/>
          <a:lstStyle/>
          <a:p>
            <a:pPr>
              <a:defRPr/>
            </a:pPr>
            <a:fld id="{DDA3053F-5E2F-49B9-B136-143387F6D769}" type="slidenum">
              <a:rPr lang="lv-LV" altLang="en-US" smtClean="0"/>
              <a:pPr>
                <a:defRPr/>
              </a:pPr>
              <a:t>8</a:t>
            </a:fld>
            <a:endParaRPr lang="lv-LV" altLang="en-US"/>
          </a:p>
        </p:txBody>
      </p:sp>
    </p:spTree>
    <p:extLst>
      <p:ext uri="{BB962C8B-B14F-4D97-AF65-F5344CB8AC3E}">
        <p14:creationId xmlns:p14="http://schemas.microsoft.com/office/powerpoint/2010/main" val="29191898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682875" y="0"/>
            <a:ext cx="3778250" cy="4165600"/>
          </a:xfrm>
          <a:prstGeom prst="rect">
            <a:avLst/>
          </a:prstGeom>
          <a:noFill/>
          <a:ln w="9525">
            <a:noFill/>
            <a:miter lim="800000"/>
            <a:headEnd/>
            <a:tailEnd/>
          </a:ln>
        </p:spPr>
      </p:pic>
      <p:pic>
        <p:nvPicPr>
          <p:cNvPr id="6" name="Picture 7"/>
          <p:cNvPicPr>
            <a:picLocks noChangeAspect="1"/>
          </p:cNvPicPr>
          <p:nvPr userDrawn="1"/>
        </p:nvPicPr>
        <p:blipFill>
          <a:blip r:embed="rId3" cstate="print"/>
          <a:srcRect/>
          <a:stretch>
            <a:fillRect/>
          </a:stretch>
        </p:blipFill>
        <p:spPr bwMode="auto">
          <a:xfrm>
            <a:off x="0" y="6621463"/>
            <a:ext cx="9144000" cy="246062"/>
          </a:xfrm>
          <a:prstGeom prst="rect">
            <a:avLst/>
          </a:prstGeom>
          <a:noFill/>
          <a:ln w="9525">
            <a:noFill/>
            <a:miter lim="800000"/>
            <a:headEnd/>
            <a:tailEnd/>
          </a:ln>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3D591E00-CFFA-4DD2-A712-14903EEDC72B}"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srcRect/>
          <a:stretch>
            <a:fillRect/>
          </a:stretch>
        </p:blipFill>
        <p:spPr bwMode="auto">
          <a:xfrm>
            <a:off x="0" y="6621463"/>
            <a:ext cx="9144000" cy="246062"/>
          </a:xfrm>
          <a:prstGeom prst="rect">
            <a:avLst/>
          </a:prstGeom>
          <a:noFill/>
          <a:ln w="9525">
            <a:noFill/>
            <a:miter lim="800000"/>
            <a:headEnd/>
            <a:tailEnd/>
          </a:ln>
        </p:spPr>
      </p:pic>
      <p:pic>
        <p:nvPicPr>
          <p:cNvPr id="5" name="Picture 6"/>
          <p:cNvPicPr>
            <a:picLocks noChangeAspect="1"/>
          </p:cNvPicPr>
          <p:nvPr userDrawn="1"/>
        </p:nvPicPr>
        <p:blipFill>
          <a:blip r:embed="rId3" cstate="print"/>
          <a:srcRect/>
          <a:stretch>
            <a:fillRect/>
          </a:stretch>
        </p:blipFill>
        <p:spPr bwMode="auto">
          <a:xfrm>
            <a:off x="2682875" y="0"/>
            <a:ext cx="3778250" cy="4165600"/>
          </a:xfrm>
          <a:prstGeom prst="rect">
            <a:avLst/>
          </a:prstGeom>
          <a:noFill/>
          <a:ln w="9525">
            <a:noFill/>
            <a:miter lim="800000"/>
            <a:headEnd/>
            <a:tailEnd/>
          </a:ln>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3FABCFDE-3F78-4778-95B3-4928F3CFEEE6}" type="datetime1">
              <a:rPr lang="en-US"/>
              <a:pPr>
                <a:defRPr/>
              </a:pPr>
              <a:t>3/31/2017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51758BDC-32A0-43E5-9F84-80506348161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Lst>
  <p:timing>
    <p:tnLst>
      <p:par>
        <p:cTn id="1" dur="indefinite" restart="never" nodeType="tmRoot"/>
      </p:par>
    </p:tnLst>
  </p:timing>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karina.paturska@mna.gov.lv"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333948" y="3092907"/>
            <a:ext cx="6594438" cy="1930914"/>
          </a:xfrm>
        </p:spPr>
        <p:txBody>
          <a:bodyPr>
            <a:noAutofit/>
          </a:bodyPr>
          <a:lstStyle/>
          <a:p>
            <a:r>
              <a:rPr lang="lv-LV" sz="2400" dirty="0" smtClean="0">
                <a:latin typeface="Cambria" panose="02040503050406030204" pitchFamily="18" charset="0"/>
              </a:rPr>
              <a:t/>
            </a:r>
            <a:br>
              <a:rPr lang="lv-LV" sz="2400" dirty="0" smtClean="0">
                <a:latin typeface="Cambria" panose="02040503050406030204" pitchFamily="18" charset="0"/>
              </a:rPr>
            </a:br>
            <a:r>
              <a:rPr lang="en-GB" sz="2800" dirty="0" smtClean="0">
                <a:latin typeface="Cambria" panose="02040503050406030204" pitchFamily="18" charset="0"/>
              </a:rPr>
              <a:t>The centre of main interests in the meaning of the</a:t>
            </a:r>
            <a:r>
              <a:rPr lang="lv-LV" sz="2800" dirty="0" smtClean="0">
                <a:latin typeface="Cambria" panose="02040503050406030204" pitchFamily="18" charset="0"/>
              </a:rPr>
              <a:t> </a:t>
            </a:r>
            <a:r>
              <a:rPr lang="en-GB" sz="2800" dirty="0" smtClean="0">
                <a:latin typeface="Cambria" panose="02040503050406030204" pitchFamily="18" charset="0"/>
              </a:rPr>
              <a:t>EU Insolvency Regulation</a:t>
            </a:r>
            <a:r>
              <a:rPr lang="lv-LV" sz="2800" dirty="0" smtClean="0">
                <a:latin typeface="Cambria" panose="02040503050406030204" pitchFamily="18" charset="0"/>
              </a:rPr>
              <a:t> </a:t>
            </a:r>
            <a:r>
              <a:rPr lang="lv-LV" sz="2400" dirty="0" smtClean="0">
                <a:latin typeface="Cambria" panose="02040503050406030204" pitchFamily="18" charset="0"/>
              </a:rPr>
              <a:t/>
            </a:r>
            <a:br>
              <a:rPr lang="lv-LV" sz="2400" dirty="0" smtClean="0">
                <a:latin typeface="Cambria" panose="02040503050406030204" pitchFamily="18" charset="0"/>
              </a:rPr>
            </a:br>
            <a:endParaRPr lang="en-GB" altLang="en-US" sz="1800" b="0" dirty="0" smtClean="0">
              <a:latin typeface="Cambria" panose="02040503050406030204" pitchFamily="18" charset="0"/>
            </a:endParaRPr>
          </a:p>
        </p:txBody>
      </p:sp>
      <p:sp>
        <p:nvSpPr>
          <p:cNvPr id="5123" name="Text Placeholder 2"/>
          <p:cNvSpPr>
            <a:spLocks noGrp="1"/>
          </p:cNvSpPr>
          <p:nvPr>
            <p:ph type="body" sz="quarter" idx="10"/>
          </p:nvPr>
        </p:nvSpPr>
        <p:spPr>
          <a:xfrm>
            <a:off x="685800" y="4833779"/>
            <a:ext cx="7772400" cy="1308259"/>
          </a:xfrm>
        </p:spPr>
        <p:txBody>
          <a:bodyPr>
            <a:noAutofit/>
          </a:bodyPr>
          <a:lstStyle/>
          <a:p>
            <a:pPr algn="r"/>
            <a:endParaRPr lang="lv-LV" altLang="en-US" b="1" dirty="0" smtClean="0">
              <a:latin typeface="Cambria" panose="02040503050406030204" pitchFamily="18" charset="0"/>
            </a:endParaRPr>
          </a:p>
          <a:p>
            <a:r>
              <a:rPr lang="en-GB" altLang="en-US" sz="1600" b="1" dirty="0" err="1" smtClean="0">
                <a:latin typeface="Cambria" panose="02040503050406030204" pitchFamily="18" charset="0"/>
              </a:rPr>
              <a:t>Karīna</a:t>
            </a:r>
            <a:r>
              <a:rPr lang="en-GB" altLang="en-US" sz="1600" b="1" dirty="0" smtClean="0">
                <a:latin typeface="Cambria" panose="02040503050406030204" pitchFamily="18" charset="0"/>
              </a:rPr>
              <a:t> Paturska</a:t>
            </a:r>
          </a:p>
          <a:p>
            <a:r>
              <a:rPr lang="en-GB" sz="1800" dirty="0" smtClean="0">
                <a:latin typeface="Cambria" panose="02040503050406030204" pitchFamily="18" charset="0"/>
              </a:rPr>
              <a:t>Legal Consultant </a:t>
            </a:r>
            <a:endParaRPr lang="lv-LV" sz="1800" dirty="0" smtClean="0">
              <a:latin typeface="Cambria" panose="02040503050406030204" pitchFamily="18" charset="0"/>
            </a:endParaRPr>
          </a:p>
          <a:p>
            <a:r>
              <a:rPr lang="en-GB" sz="1800" dirty="0" smtClean="0">
                <a:latin typeface="Cambria" panose="02040503050406030204" pitchFamily="18" charset="0"/>
              </a:rPr>
              <a:t>Insolvency Administration</a:t>
            </a:r>
            <a:endParaRPr lang="en-GB" sz="1800" dirty="0">
              <a:latin typeface="Cambria" panose="020405030504060302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2287" y="304801"/>
            <a:ext cx="6524513" cy="1066799"/>
          </a:xfrm>
        </p:spPr>
        <p:txBody>
          <a:bodyPr>
            <a:noAutofit/>
          </a:bodyPr>
          <a:lstStyle/>
          <a:p>
            <a:pPr algn="ctr"/>
            <a:r>
              <a:rPr lang="en-GB" sz="3200" dirty="0">
                <a:latin typeface="Cambria" panose="02040503050406030204" pitchFamily="18" charset="0"/>
                <a:cs typeface="Arial" panose="020B0604020202020204" pitchFamily="34" charset="0"/>
              </a:rPr>
              <a:t>Centre</a:t>
            </a:r>
            <a:r>
              <a:rPr lang="lv-LV" sz="3200" dirty="0">
                <a:latin typeface="Cambria" panose="02040503050406030204" pitchFamily="18" charset="0"/>
                <a:cs typeface="Arial" panose="020B0604020202020204" pitchFamily="34" charset="0"/>
              </a:rPr>
              <a:t> </a:t>
            </a:r>
            <a:r>
              <a:rPr lang="en-GB" sz="3200" dirty="0">
                <a:latin typeface="Cambria" panose="02040503050406030204" pitchFamily="18" charset="0"/>
                <a:cs typeface="Arial" panose="020B0604020202020204" pitchFamily="34" charset="0"/>
              </a:rPr>
              <a:t>of Main Interests</a:t>
            </a:r>
            <a:r>
              <a:rPr lang="lv-LV" sz="3200" dirty="0">
                <a:latin typeface="Cambria" panose="02040503050406030204" pitchFamily="18" charset="0"/>
                <a:cs typeface="Arial" panose="020B0604020202020204" pitchFamily="34" charset="0"/>
              </a:rPr>
              <a:t> (COMI) </a:t>
            </a:r>
            <a:r>
              <a:rPr lang="en-GB" sz="3200" dirty="0" smtClean="0">
                <a:latin typeface="Cambria" panose="02040503050406030204" pitchFamily="18" charset="0"/>
                <a:cs typeface="Arial" panose="020B0604020202020204" pitchFamily="34" charset="0"/>
              </a:rPr>
              <a:t>in the Regulation </a:t>
            </a:r>
            <a:r>
              <a:rPr lang="lv-LV" sz="3200" dirty="0" smtClean="0">
                <a:latin typeface="Cambria" panose="02040503050406030204" pitchFamily="18" charset="0"/>
                <a:cs typeface="Arial" panose="020B0604020202020204" pitchFamily="34" charset="0"/>
              </a:rPr>
              <a:t>1346/2000</a:t>
            </a:r>
            <a:endParaRPr lang="lv-LV" sz="3200" dirty="0"/>
          </a:p>
        </p:txBody>
      </p:sp>
      <p:sp>
        <p:nvSpPr>
          <p:cNvPr id="4" name="Content Placeholder 3"/>
          <p:cNvSpPr>
            <a:spLocks noGrp="1"/>
          </p:cNvSpPr>
          <p:nvPr>
            <p:ph sz="half" idx="2"/>
          </p:nvPr>
        </p:nvSpPr>
        <p:spPr>
          <a:xfrm>
            <a:off x="2162287" y="1752600"/>
            <a:ext cx="6524513" cy="4373573"/>
          </a:xfrm>
        </p:spPr>
        <p:txBody>
          <a:bodyPr>
            <a:noAutofit/>
          </a:bodyPr>
          <a:lstStyle/>
          <a:p>
            <a:pPr marL="0" indent="0">
              <a:buNone/>
            </a:pPr>
            <a:r>
              <a:rPr lang="lv-LV" sz="2800" dirty="0" smtClean="0">
                <a:latin typeface="Cambria" panose="02040503050406030204" pitchFamily="18" charset="0"/>
              </a:rPr>
              <a:t>COMI </a:t>
            </a:r>
            <a:r>
              <a:rPr lang="en-GB" sz="2800" dirty="0" smtClean="0">
                <a:latin typeface="Cambria" panose="02040503050406030204" pitchFamily="18" charset="0"/>
              </a:rPr>
              <a:t>should correspond to the place where the debtor conducts the administration of his interests on a regular basis and is therefore ascertainable by third parties.</a:t>
            </a:r>
            <a:endParaRPr lang="en-GB" sz="2400" dirty="0">
              <a:latin typeface="Cambria" panose="02040503050406030204" pitchFamily="18" charset="0"/>
            </a:endParaRPr>
          </a:p>
        </p:txBody>
      </p:sp>
      <p:sp>
        <p:nvSpPr>
          <p:cNvPr id="5" name="Text Placeholder 4"/>
          <p:cNvSpPr>
            <a:spLocks noGrp="1"/>
          </p:cNvSpPr>
          <p:nvPr>
            <p:ph type="body" sz="quarter" idx="10"/>
          </p:nvPr>
        </p:nvSpPr>
        <p:spPr/>
        <p:txBody>
          <a:bodyPr/>
          <a:lstStyle/>
          <a:p>
            <a:endParaRPr lang="lv-LV"/>
          </a:p>
        </p:txBody>
      </p:sp>
      <p:sp>
        <p:nvSpPr>
          <p:cNvPr id="6" name="Text Placeholder 5"/>
          <p:cNvSpPr>
            <a:spLocks noGrp="1"/>
          </p:cNvSpPr>
          <p:nvPr>
            <p:ph type="body" sz="quarter" idx="12"/>
          </p:nvPr>
        </p:nvSpPr>
        <p:spPr>
          <a:xfrm>
            <a:off x="4876800" y="4807771"/>
            <a:ext cx="3657600" cy="882127"/>
          </a:xfrm>
        </p:spPr>
        <p:txBody>
          <a:bodyPr>
            <a:noAutofit/>
          </a:bodyPr>
          <a:lstStyle/>
          <a:p>
            <a:pPr algn="l"/>
            <a:r>
              <a:rPr lang="en-US" sz="1600" dirty="0">
                <a:latin typeface="Cambria" panose="02040503050406030204" pitchFamily="18" charset="0"/>
              </a:rPr>
              <a:t>COUNCIL REGULATION (EC) </a:t>
            </a:r>
            <a:r>
              <a:rPr lang="en-US" sz="1600" dirty="0" smtClean="0">
                <a:latin typeface="Cambria" panose="02040503050406030204" pitchFamily="18" charset="0"/>
              </a:rPr>
              <a:t>No</a:t>
            </a:r>
            <a:r>
              <a:rPr lang="lv-LV" sz="1600" dirty="0" smtClean="0">
                <a:latin typeface="Cambria" panose="02040503050406030204" pitchFamily="18" charset="0"/>
              </a:rPr>
              <a:t> </a:t>
            </a:r>
            <a:r>
              <a:rPr lang="en-US" sz="1600" dirty="0" smtClean="0">
                <a:latin typeface="Cambria" panose="02040503050406030204" pitchFamily="18" charset="0"/>
              </a:rPr>
              <a:t>1346/2000</a:t>
            </a:r>
            <a:r>
              <a:rPr lang="lv-LV" sz="1600" dirty="0" smtClean="0">
                <a:latin typeface="Cambria" panose="02040503050406030204" pitchFamily="18" charset="0"/>
              </a:rPr>
              <a:t> </a:t>
            </a:r>
            <a:r>
              <a:rPr lang="en-US" sz="1600" dirty="0" smtClean="0">
                <a:latin typeface="Cambria" panose="02040503050406030204" pitchFamily="18" charset="0"/>
              </a:rPr>
              <a:t>of </a:t>
            </a:r>
            <a:r>
              <a:rPr lang="en-US" sz="1600" dirty="0">
                <a:latin typeface="Cambria" panose="02040503050406030204" pitchFamily="18" charset="0"/>
              </a:rPr>
              <a:t>29 May </a:t>
            </a:r>
            <a:r>
              <a:rPr lang="en-US" sz="1600" dirty="0" smtClean="0">
                <a:latin typeface="Cambria" panose="02040503050406030204" pitchFamily="18" charset="0"/>
              </a:rPr>
              <a:t>2000</a:t>
            </a:r>
            <a:r>
              <a:rPr lang="lv-LV" sz="1600" dirty="0" smtClean="0">
                <a:latin typeface="Cambria" panose="02040503050406030204" pitchFamily="18" charset="0"/>
              </a:rPr>
              <a:t> </a:t>
            </a:r>
            <a:r>
              <a:rPr lang="en-US" sz="1600" dirty="0" smtClean="0">
                <a:latin typeface="Cambria" panose="02040503050406030204" pitchFamily="18" charset="0"/>
              </a:rPr>
              <a:t>on </a:t>
            </a:r>
            <a:r>
              <a:rPr lang="en-US" sz="1600" dirty="0">
                <a:latin typeface="Cambria" panose="02040503050406030204" pitchFamily="18" charset="0"/>
              </a:rPr>
              <a:t>insolvency proceedings</a:t>
            </a:r>
            <a:r>
              <a:rPr lang="lv-LV" sz="1600" dirty="0" smtClean="0">
                <a:latin typeface="Cambria" panose="02040503050406030204" pitchFamily="18" charset="0"/>
              </a:rPr>
              <a:t>, </a:t>
            </a:r>
            <a:r>
              <a:rPr lang="en-GB" sz="1600" dirty="0" smtClean="0">
                <a:latin typeface="Cambria" panose="02040503050406030204" pitchFamily="18" charset="0"/>
              </a:rPr>
              <a:t>Recital 13</a:t>
            </a:r>
            <a:endParaRPr lang="en-GB" sz="1600" dirty="0">
              <a:latin typeface="Cambria" panose="02040503050406030204" pitchFamily="18" charset="0"/>
            </a:endParaRPr>
          </a:p>
        </p:txBody>
      </p:sp>
      <p:sp>
        <p:nvSpPr>
          <p:cNvPr id="7" name="Slide Number Placeholder 6"/>
          <p:cNvSpPr>
            <a:spLocks noGrp="1"/>
          </p:cNvSpPr>
          <p:nvPr>
            <p:ph type="sldNum" sz="quarter" idx="13"/>
          </p:nvPr>
        </p:nvSpPr>
        <p:spPr/>
        <p:txBody>
          <a:bodyPr/>
          <a:lstStyle/>
          <a:p>
            <a:pPr>
              <a:defRPr/>
            </a:pPr>
            <a:fld id="{3D591E00-CFFA-4DD2-A712-14903EEDC72B}" type="slidenum">
              <a:rPr lang="en-US" altLang="en-US" smtClean="0">
                <a:latin typeface="Cambria" panose="02040503050406030204" pitchFamily="18" charset="0"/>
              </a:rPr>
              <a:pPr>
                <a:defRPr/>
              </a:pPr>
              <a:t>2</a:t>
            </a:fld>
            <a:endParaRPr lang="en-US" altLang="en-US" dirty="0">
              <a:latin typeface="Cambria" panose="02040503050406030204" pitchFamily="18" charset="0"/>
            </a:endParaRPr>
          </a:p>
        </p:txBody>
      </p:sp>
    </p:spTree>
    <p:extLst>
      <p:ext uri="{BB962C8B-B14F-4D97-AF65-F5344CB8AC3E}">
        <p14:creationId xmlns:p14="http://schemas.microsoft.com/office/powerpoint/2010/main" val="1010099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2287" y="304801"/>
            <a:ext cx="6524513" cy="1066799"/>
          </a:xfrm>
        </p:spPr>
        <p:txBody>
          <a:bodyPr>
            <a:noAutofit/>
          </a:bodyPr>
          <a:lstStyle/>
          <a:p>
            <a:pPr algn="ctr"/>
            <a:r>
              <a:rPr lang="lv-LV" sz="3200" dirty="0" smtClean="0">
                <a:latin typeface="Cambria" panose="02040503050406030204" pitchFamily="18" charset="0"/>
                <a:cs typeface="Arial" panose="020B0604020202020204" pitchFamily="34" charset="0"/>
              </a:rPr>
              <a:t/>
            </a:r>
            <a:br>
              <a:rPr lang="lv-LV" sz="3200" dirty="0" smtClean="0">
                <a:latin typeface="Cambria" panose="02040503050406030204" pitchFamily="18" charset="0"/>
                <a:cs typeface="Arial" panose="020B0604020202020204" pitchFamily="34" charset="0"/>
              </a:rPr>
            </a:br>
            <a:r>
              <a:rPr lang="lv-LV" sz="3200" dirty="0" smtClean="0">
                <a:latin typeface="Cambria" panose="02040503050406030204" pitchFamily="18" charset="0"/>
                <a:cs typeface="Arial" panose="020B0604020202020204" pitchFamily="34" charset="0"/>
              </a:rPr>
              <a:t>C-341/04</a:t>
            </a:r>
            <a:r>
              <a:rPr lang="lv-LV" sz="3200" dirty="0">
                <a:latin typeface="Cambria" panose="02040503050406030204" pitchFamily="18" charset="0"/>
                <a:cs typeface="Arial" panose="020B0604020202020204" pitchFamily="34" charset="0"/>
              </a:rPr>
              <a:t>, </a:t>
            </a:r>
            <a:r>
              <a:rPr lang="lv-LV" sz="3200" dirty="0" err="1">
                <a:latin typeface="Cambria" panose="02040503050406030204" pitchFamily="18" charset="0"/>
                <a:cs typeface="Arial" panose="020B0604020202020204" pitchFamily="34" charset="0"/>
              </a:rPr>
              <a:t>Eurofood</a:t>
            </a:r>
            <a:r>
              <a:rPr lang="lv-LV" sz="3200" dirty="0">
                <a:latin typeface="Cambria" panose="02040503050406030204" pitchFamily="18" charset="0"/>
                <a:cs typeface="Arial" panose="020B0604020202020204" pitchFamily="34" charset="0"/>
              </a:rPr>
              <a:t> IFSC </a:t>
            </a:r>
            <a:r>
              <a:rPr lang="lv-LV" sz="3200" dirty="0" err="1" smtClean="0">
                <a:latin typeface="Cambria" panose="02040503050406030204" pitchFamily="18" charset="0"/>
                <a:cs typeface="Arial" panose="020B0604020202020204" pitchFamily="34" charset="0"/>
              </a:rPr>
              <a:t>Ltd</a:t>
            </a:r>
            <a:r>
              <a:rPr lang="lv-LV" sz="3200" dirty="0" smtClean="0">
                <a:latin typeface="Cambria" panose="02040503050406030204" pitchFamily="18" charset="0"/>
                <a:cs typeface="Arial" panose="020B0604020202020204" pitchFamily="34" charset="0"/>
              </a:rPr>
              <a:t> (I)</a:t>
            </a:r>
            <a:endParaRPr lang="lv-LV" sz="3200" dirty="0"/>
          </a:p>
        </p:txBody>
      </p:sp>
      <p:sp>
        <p:nvSpPr>
          <p:cNvPr id="4" name="Content Placeholder 3"/>
          <p:cNvSpPr>
            <a:spLocks noGrp="1"/>
          </p:cNvSpPr>
          <p:nvPr>
            <p:ph sz="half" idx="2"/>
          </p:nvPr>
        </p:nvSpPr>
        <p:spPr>
          <a:xfrm>
            <a:off x="2162287" y="1752600"/>
            <a:ext cx="6524513" cy="4373573"/>
          </a:xfrm>
        </p:spPr>
        <p:txBody>
          <a:bodyPr>
            <a:noAutofit/>
          </a:bodyPr>
          <a:lstStyle/>
          <a:p>
            <a:pPr marL="0" indent="0">
              <a:buNone/>
            </a:pPr>
            <a:r>
              <a:rPr lang="en-US" sz="2800" dirty="0">
                <a:latin typeface="Cambria" panose="02040503050406030204" pitchFamily="18" charset="0"/>
              </a:rPr>
              <a:t>The concept of the </a:t>
            </a:r>
            <a:r>
              <a:rPr lang="en-GB" sz="2800" dirty="0" smtClean="0">
                <a:latin typeface="Cambria" panose="02040503050406030204" pitchFamily="18" charset="0"/>
              </a:rPr>
              <a:t>centre</a:t>
            </a:r>
            <a:r>
              <a:rPr lang="en-US" sz="2800" dirty="0" smtClean="0">
                <a:latin typeface="Cambria" panose="02040503050406030204" pitchFamily="18" charset="0"/>
              </a:rPr>
              <a:t> </a:t>
            </a:r>
            <a:r>
              <a:rPr lang="en-US" sz="2800" dirty="0">
                <a:latin typeface="Cambria" panose="02040503050406030204" pitchFamily="18" charset="0"/>
              </a:rPr>
              <a:t>of main interests is peculiar to the Regulation. </a:t>
            </a:r>
            <a:r>
              <a:rPr lang="en-US" sz="2800" dirty="0" smtClean="0">
                <a:latin typeface="Cambria" panose="02040503050406030204" pitchFamily="18" charset="0"/>
              </a:rPr>
              <a:t>Therefore,</a:t>
            </a:r>
            <a:r>
              <a:rPr lang="lv-LV" sz="2800" dirty="0" smtClean="0">
                <a:latin typeface="Cambria" panose="02040503050406030204" pitchFamily="18" charset="0"/>
              </a:rPr>
              <a:t> </a:t>
            </a:r>
            <a:r>
              <a:rPr lang="en-US" sz="2800" dirty="0" smtClean="0">
                <a:latin typeface="Cambria" panose="02040503050406030204" pitchFamily="18" charset="0"/>
              </a:rPr>
              <a:t>it </a:t>
            </a:r>
            <a:r>
              <a:rPr lang="en-US" sz="2800" dirty="0">
                <a:latin typeface="Cambria" panose="02040503050406030204" pitchFamily="18" charset="0"/>
              </a:rPr>
              <a:t>has an </a:t>
            </a:r>
            <a:r>
              <a:rPr lang="en-US" sz="2800" b="1" dirty="0">
                <a:latin typeface="Cambria" panose="02040503050406030204" pitchFamily="18" charset="0"/>
              </a:rPr>
              <a:t>autonomous meaning </a:t>
            </a:r>
            <a:r>
              <a:rPr lang="en-US" sz="2800" dirty="0">
                <a:latin typeface="Cambria" panose="02040503050406030204" pitchFamily="18" charset="0"/>
              </a:rPr>
              <a:t>and must therefore be interpreted in a uniform </a:t>
            </a:r>
            <a:r>
              <a:rPr lang="en-US" sz="2800" dirty="0" smtClean="0">
                <a:latin typeface="Cambria" panose="02040503050406030204" pitchFamily="18" charset="0"/>
              </a:rPr>
              <a:t>way,</a:t>
            </a:r>
            <a:r>
              <a:rPr lang="lv-LV" sz="2800" dirty="0" smtClean="0">
                <a:latin typeface="Cambria" panose="02040503050406030204" pitchFamily="18" charset="0"/>
              </a:rPr>
              <a:t> </a:t>
            </a:r>
            <a:r>
              <a:rPr lang="en-US" sz="2800" dirty="0" smtClean="0">
                <a:latin typeface="Cambria" panose="02040503050406030204" pitchFamily="18" charset="0"/>
              </a:rPr>
              <a:t>independently </a:t>
            </a:r>
            <a:r>
              <a:rPr lang="en-US" sz="2800" dirty="0">
                <a:latin typeface="Cambria" panose="02040503050406030204" pitchFamily="18" charset="0"/>
              </a:rPr>
              <a:t>of national legislation. </a:t>
            </a:r>
            <a:endParaRPr lang="en-GB" sz="2400" dirty="0">
              <a:latin typeface="Cambria" panose="02040503050406030204" pitchFamily="18" charset="0"/>
            </a:endParaRPr>
          </a:p>
        </p:txBody>
      </p:sp>
      <p:sp>
        <p:nvSpPr>
          <p:cNvPr id="5" name="Text Placeholder 4"/>
          <p:cNvSpPr>
            <a:spLocks noGrp="1"/>
          </p:cNvSpPr>
          <p:nvPr>
            <p:ph type="body" sz="quarter" idx="10"/>
          </p:nvPr>
        </p:nvSpPr>
        <p:spPr/>
        <p:txBody>
          <a:bodyPr/>
          <a:lstStyle/>
          <a:p>
            <a:endParaRPr lang="lv-LV"/>
          </a:p>
        </p:txBody>
      </p:sp>
      <p:sp>
        <p:nvSpPr>
          <p:cNvPr id="6" name="Text Placeholder 5"/>
          <p:cNvSpPr>
            <a:spLocks noGrp="1"/>
          </p:cNvSpPr>
          <p:nvPr>
            <p:ph type="body" sz="quarter" idx="12"/>
          </p:nvPr>
        </p:nvSpPr>
        <p:spPr>
          <a:xfrm>
            <a:off x="4876800" y="4797014"/>
            <a:ext cx="3657600" cy="882127"/>
          </a:xfrm>
        </p:spPr>
        <p:txBody>
          <a:bodyPr>
            <a:noAutofit/>
          </a:bodyPr>
          <a:lstStyle/>
          <a:p>
            <a:pPr algn="l"/>
            <a:r>
              <a:rPr lang="lv-LV" sz="1600" dirty="0" err="1" smtClean="0">
                <a:latin typeface="Cambria" panose="02040503050406030204" pitchFamily="18" charset="0"/>
              </a:rPr>
              <a:t>Jugdement</a:t>
            </a:r>
            <a:r>
              <a:rPr lang="lv-LV" sz="1600" dirty="0" smtClean="0">
                <a:latin typeface="Cambria" panose="02040503050406030204" pitchFamily="18" charset="0"/>
              </a:rPr>
              <a:t> </a:t>
            </a:r>
            <a:r>
              <a:rPr lang="lv-LV" sz="1600" dirty="0" err="1" smtClean="0">
                <a:latin typeface="Cambria" panose="02040503050406030204" pitchFamily="18" charset="0"/>
              </a:rPr>
              <a:t>of</a:t>
            </a:r>
            <a:r>
              <a:rPr lang="lv-LV" sz="1600" dirty="0" smtClean="0">
                <a:latin typeface="Cambria" panose="02040503050406030204" pitchFamily="18" charset="0"/>
              </a:rPr>
              <a:t> </a:t>
            </a:r>
            <a:r>
              <a:rPr lang="lv-LV" sz="1600" dirty="0" err="1" smtClean="0">
                <a:latin typeface="Cambria" panose="02040503050406030204" pitchFamily="18" charset="0"/>
              </a:rPr>
              <a:t>the</a:t>
            </a:r>
            <a:r>
              <a:rPr lang="lv-LV" sz="1600" dirty="0" smtClean="0">
                <a:latin typeface="Cambria" panose="02040503050406030204" pitchFamily="18" charset="0"/>
              </a:rPr>
              <a:t> </a:t>
            </a:r>
            <a:r>
              <a:rPr lang="lv-LV" sz="1600" dirty="0" err="1" smtClean="0">
                <a:latin typeface="Cambria" panose="02040503050406030204" pitchFamily="18" charset="0"/>
              </a:rPr>
              <a:t>European</a:t>
            </a:r>
            <a:r>
              <a:rPr lang="lv-LV" sz="1600" dirty="0" smtClean="0">
                <a:latin typeface="Cambria" panose="02040503050406030204" pitchFamily="18" charset="0"/>
              </a:rPr>
              <a:t> </a:t>
            </a:r>
            <a:r>
              <a:rPr lang="lv-LV" sz="1600" dirty="0" err="1" smtClean="0">
                <a:latin typeface="Cambria" panose="02040503050406030204" pitchFamily="18" charset="0"/>
              </a:rPr>
              <a:t>Court</a:t>
            </a:r>
            <a:r>
              <a:rPr lang="lv-LV" sz="1600" dirty="0" smtClean="0">
                <a:latin typeface="Cambria" panose="02040503050406030204" pitchFamily="18" charset="0"/>
              </a:rPr>
              <a:t> </a:t>
            </a:r>
            <a:r>
              <a:rPr lang="lv-LV" sz="1600" dirty="0" err="1" smtClean="0">
                <a:latin typeface="Cambria" panose="02040503050406030204" pitchFamily="18" charset="0"/>
              </a:rPr>
              <a:t>of</a:t>
            </a:r>
            <a:r>
              <a:rPr lang="lv-LV" sz="1600" dirty="0" smtClean="0">
                <a:latin typeface="Cambria" panose="02040503050406030204" pitchFamily="18" charset="0"/>
              </a:rPr>
              <a:t> </a:t>
            </a:r>
            <a:r>
              <a:rPr lang="lv-LV" sz="1600" dirty="0" err="1" smtClean="0">
                <a:latin typeface="Cambria" panose="02040503050406030204" pitchFamily="18" charset="0"/>
              </a:rPr>
              <a:t>Justice</a:t>
            </a:r>
            <a:r>
              <a:rPr lang="lv-LV" sz="1600" dirty="0" smtClean="0">
                <a:latin typeface="Cambria" panose="02040503050406030204" pitchFamily="18" charset="0"/>
              </a:rPr>
              <a:t> </a:t>
            </a:r>
            <a:r>
              <a:rPr lang="lv-LV" sz="1600" dirty="0" err="1" smtClean="0">
                <a:latin typeface="Cambria" panose="02040503050406030204" pitchFamily="18" charset="0"/>
              </a:rPr>
              <a:t>on</a:t>
            </a:r>
            <a:r>
              <a:rPr lang="lv-LV" sz="1600" dirty="0" smtClean="0">
                <a:latin typeface="Cambria" panose="02040503050406030204" pitchFamily="18" charset="0"/>
              </a:rPr>
              <a:t> </a:t>
            </a:r>
            <a:r>
              <a:rPr lang="en-US" sz="1600" dirty="0" smtClean="0">
                <a:latin typeface="Cambria" panose="02040503050406030204" pitchFamily="18" charset="0"/>
              </a:rPr>
              <a:t>2 </a:t>
            </a:r>
            <a:r>
              <a:rPr lang="en-US" sz="1600" dirty="0">
                <a:latin typeface="Cambria" panose="02040503050406030204" pitchFamily="18" charset="0"/>
              </a:rPr>
              <a:t>May 2006 </a:t>
            </a:r>
            <a:r>
              <a:rPr lang="en-US" sz="1600" dirty="0" smtClean="0">
                <a:latin typeface="Cambria" panose="02040503050406030204" pitchFamily="18" charset="0"/>
              </a:rPr>
              <a:t>In </a:t>
            </a:r>
            <a:r>
              <a:rPr lang="en-US" sz="1600" dirty="0">
                <a:latin typeface="Cambria" panose="02040503050406030204" pitchFamily="18" charset="0"/>
              </a:rPr>
              <a:t>Case </a:t>
            </a:r>
            <a:r>
              <a:rPr lang="en-US" sz="1600" dirty="0" smtClean="0">
                <a:latin typeface="Cambria" panose="02040503050406030204" pitchFamily="18" charset="0"/>
              </a:rPr>
              <a:t>C-341/04</a:t>
            </a:r>
            <a:r>
              <a:rPr lang="lv-LV" sz="1600" dirty="0">
                <a:latin typeface="Cambria" panose="02040503050406030204" pitchFamily="18" charset="0"/>
              </a:rPr>
              <a:t> </a:t>
            </a:r>
            <a:r>
              <a:rPr lang="lv-LV" sz="1600" b="1" i="1" dirty="0" err="1">
                <a:latin typeface="Cambria" panose="02040503050406030204" pitchFamily="18" charset="0"/>
              </a:rPr>
              <a:t>Eurofood</a:t>
            </a:r>
            <a:r>
              <a:rPr lang="lv-LV" sz="1600" b="1" i="1" dirty="0">
                <a:latin typeface="Cambria" panose="02040503050406030204" pitchFamily="18" charset="0"/>
              </a:rPr>
              <a:t> IFSC </a:t>
            </a:r>
            <a:r>
              <a:rPr lang="lv-LV" sz="1600" b="1" i="1" dirty="0" err="1">
                <a:latin typeface="Cambria" panose="02040503050406030204" pitchFamily="18" charset="0"/>
              </a:rPr>
              <a:t>Ltd</a:t>
            </a:r>
            <a:r>
              <a:rPr lang="lv-LV" sz="1600" dirty="0">
                <a:latin typeface="Cambria" panose="02040503050406030204" pitchFamily="18" charset="0"/>
              </a:rPr>
              <a:t>, </a:t>
            </a:r>
            <a:r>
              <a:rPr lang="lv-LV" sz="1600" dirty="0" smtClean="0">
                <a:latin typeface="Cambria" panose="02040503050406030204" pitchFamily="18" charset="0"/>
              </a:rPr>
              <a:t>para.31</a:t>
            </a:r>
            <a:endParaRPr lang="en-GB" sz="1600" dirty="0">
              <a:latin typeface="Cambria" panose="02040503050406030204" pitchFamily="18" charset="0"/>
            </a:endParaRPr>
          </a:p>
        </p:txBody>
      </p:sp>
      <p:sp>
        <p:nvSpPr>
          <p:cNvPr id="7" name="Slide Number Placeholder 6"/>
          <p:cNvSpPr>
            <a:spLocks noGrp="1"/>
          </p:cNvSpPr>
          <p:nvPr>
            <p:ph type="sldNum" sz="quarter" idx="13"/>
          </p:nvPr>
        </p:nvSpPr>
        <p:spPr/>
        <p:txBody>
          <a:bodyPr/>
          <a:lstStyle/>
          <a:p>
            <a:pPr>
              <a:defRPr/>
            </a:pPr>
            <a:fld id="{3D591E00-CFFA-4DD2-A712-14903EEDC72B}" type="slidenum">
              <a:rPr lang="en-US" altLang="en-US" smtClean="0">
                <a:latin typeface="Cambria" panose="02040503050406030204" pitchFamily="18" charset="0"/>
              </a:rPr>
              <a:pPr>
                <a:defRPr/>
              </a:pPr>
              <a:t>3</a:t>
            </a:fld>
            <a:endParaRPr lang="en-US" altLang="en-US" dirty="0">
              <a:latin typeface="Cambria" panose="02040503050406030204" pitchFamily="18" charset="0"/>
            </a:endParaRPr>
          </a:p>
        </p:txBody>
      </p:sp>
    </p:spTree>
    <p:extLst>
      <p:ext uri="{BB962C8B-B14F-4D97-AF65-F5344CB8AC3E}">
        <p14:creationId xmlns:p14="http://schemas.microsoft.com/office/powerpoint/2010/main" val="4183867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2287" y="304801"/>
            <a:ext cx="6524513" cy="1066799"/>
          </a:xfrm>
        </p:spPr>
        <p:txBody>
          <a:bodyPr>
            <a:noAutofit/>
          </a:bodyPr>
          <a:lstStyle/>
          <a:p>
            <a:pPr algn="ctr"/>
            <a:r>
              <a:rPr lang="lv-LV" sz="3200" dirty="0" smtClean="0">
                <a:latin typeface="Cambria" panose="02040503050406030204" pitchFamily="18" charset="0"/>
                <a:cs typeface="Arial" panose="020B0604020202020204" pitchFamily="34" charset="0"/>
              </a:rPr>
              <a:t/>
            </a:r>
            <a:br>
              <a:rPr lang="lv-LV" sz="3200" dirty="0" smtClean="0">
                <a:latin typeface="Cambria" panose="02040503050406030204" pitchFamily="18" charset="0"/>
                <a:cs typeface="Arial" panose="020B0604020202020204" pitchFamily="34" charset="0"/>
              </a:rPr>
            </a:br>
            <a:r>
              <a:rPr lang="lv-LV" sz="3200" dirty="0" smtClean="0">
                <a:latin typeface="Cambria" panose="02040503050406030204" pitchFamily="18" charset="0"/>
                <a:cs typeface="Arial" panose="020B0604020202020204" pitchFamily="34" charset="0"/>
              </a:rPr>
              <a:t>C-341/04</a:t>
            </a:r>
            <a:r>
              <a:rPr lang="lv-LV" sz="3200" dirty="0">
                <a:latin typeface="Cambria" panose="02040503050406030204" pitchFamily="18" charset="0"/>
                <a:cs typeface="Arial" panose="020B0604020202020204" pitchFamily="34" charset="0"/>
              </a:rPr>
              <a:t>, </a:t>
            </a:r>
            <a:r>
              <a:rPr lang="lv-LV" sz="3200" dirty="0" err="1">
                <a:latin typeface="Cambria" panose="02040503050406030204" pitchFamily="18" charset="0"/>
                <a:cs typeface="Arial" panose="020B0604020202020204" pitchFamily="34" charset="0"/>
              </a:rPr>
              <a:t>Eurofood</a:t>
            </a:r>
            <a:r>
              <a:rPr lang="lv-LV" sz="3200" dirty="0">
                <a:latin typeface="Cambria" panose="02040503050406030204" pitchFamily="18" charset="0"/>
                <a:cs typeface="Arial" panose="020B0604020202020204" pitchFamily="34" charset="0"/>
              </a:rPr>
              <a:t> IFSC </a:t>
            </a:r>
            <a:r>
              <a:rPr lang="lv-LV" sz="3200" dirty="0" err="1" smtClean="0">
                <a:latin typeface="Cambria" panose="02040503050406030204" pitchFamily="18" charset="0"/>
                <a:cs typeface="Arial" panose="020B0604020202020204" pitchFamily="34" charset="0"/>
              </a:rPr>
              <a:t>Ltd</a:t>
            </a:r>
            <a:r>
              <a:rPr lang="lv-LV" sz="3200" dirty="0" smtClean="0">
                <a:latin typeface="Cambria" panose="02040503050406030204" pitchFamily="18" charset="0"/>
                <a:cs typeface="Arial" panose="020B0604020202020204" pitchFamily="34" charset="0"/>
              </a:rPr>
              <a:t> (II)</a:t>
            </a:r>
            <a:endParaRPr lang="lv-LV" sz="3200" dirty="0"/>
          </a:p>
        </p:txBody>
      </p:sp>
      <p:sp>
        <p:nvSpPr>
          <p:cNvPr id="4" name="Content Placeholder 3"/>
          <p:cNvSpPr>
            <a:spLocks noGrp="1"/>
          </p:cNvSpPr>
          <p:nvPr>
            <p:ph sz="half" idx="2"/>
          </p:nvPr>
        </p:nvSpPr>
        <p:spPr>
          <a:xfrm>
            <a:off x="2162287" y="1519824"/>
            <a:ext cx="6524513" cy="4373573"/>
          </a:xfrm>
        </p:spPr>
        <p:txBody>
          <a:bodyPr>
            <a:noAutofit/>
          </a:bodyPr>
          <a:lstStyle/>
          <a:p>
            <a:pPr marL="0" indent="0">
              <a:buNone/>
            </a:pPr>
            <a:r>
              <a:rPr lang="lv-LV" sz="2800" dirty="0" smtClean="0">
                <a:latin typeface="Cambria" panose="02040503050406030204" pitchFamily="18" charset="0"/>
              </a:rPr>
              <a:t>COMI </a:t>
            </a:r>
            <a:r>
              <a:rPr lang="en-US" sz="2800" dirty="0" smtClean="0">
                <a:latin typeface="Cambria" panose="02040503050406030204" pitchFamily="18" charset="0"/>
              </a:rPr>
              <a:t>must </a:t>
            </a:r>
            <a:r>
              <a:rPr lang="en-US" sz="2800" dirty="0">
                <a:latin typeface="Cambria" panose="02040503050406030204" pitchFamily="18" charset="0"/>
              </a:rPr>
              <a:t>be identified by reference to criteria that are both objective and ascertainable by third parties. That objectivity and that possibility of ascertainment by third parties are necessary in order to ensure legal certainty and foreseeability concerning the determination of the court with jurisdiction to open main insolvency proceedings.</a:t>
            </a:r>
            <a:endParaRPr lang="en-GB" sz="3200" dirty="0">
              <a:latin typeface="Cambria" panose="02040503050406030204" pitchFamily="18" charset="0"/>
            </a:endParaRPr>
          </a:p>
        </p:txBody>
      </p:sp>
      <p:sp>
        <p:nvSpPr>
          <p:cNvPr id="5" name="Text Placeholder 4"/>
          <p:cNvSpPr>
            <a:spLocks noGrp="1"/>
          </p:cNvSpPr>
          <p:nvPr>
            <p:ph type="body" sz="quarter" idx="10"/>
          </p:nvPr>
        </p:nvSpPr>
        <p:spPr/>
        <p:txBody>
          <a:bodyPr/>
          <a:lstStyle/>
          <a:p>
            <a:endParaRPr lang="lv-LV"/>
          </a:p>
        </p:txBody>
      </p:sp>
      <p:sp>
        <p:nvSpPr>
          <p:cNvPr id="6" name="Text Placeholder 5"/>
          <p:cNvSpPr>
            <a:spLocks noGrp="1"/>
          </p:cNvSpPr>
          <p:nvPr>
            <p:ph type="body" sz="quarter" idx="12"/>
          </p:nvPr>
        </p:nvSpPr>
        <p:spPr>
          <a:xfrm>
            <a:off x="4876800" y="5883536"/>
            <a:ext cx="3657600" cy="882127"/>
          </a:xfrm>
        </p:spPr>
        <p:txBody>
          <a:bodyPr>
            <a:noAutofit/>
          </a:bodyPr>
          <a:lstStyle/>
          <a:p>
            <a:pPr algn="l"/>
            <a:r>
              <a:rPr lang="lv-LV" sz="1600" dirty="0" err="1" smtClean="0">
                <a:latin typeface="Cambria" panose="02040503050406030204" pitchFamily="18" charset="0"/>
              </a:rPr>
              <a:t>Jugdement</a:t>
            </a:r>
            <a:r>
              <a:rPr lang="lv-LV" sz="1600" dirty="0" smtClean="0">
                <a:latin typeface="Cambria" panose="02040503050406030204" pitchFamily="18" charset="0"/>
              </a:rPr>
              <a:t> </a:t>
            </a:r>
            <a:r>
              <a:rPr lang="lv-LV" sz="1600" dirty="0" err="1" smtClean="0">
                <a:latin typeface="Cambria" panose="02040503050406030204" pitchFamily="18" charset="0"/>
              </a:rPr>
              <a:t>of</a:t>
            </a:r>
            <a:r>
              <a:rPr lang="lv-LV" sz="1600" dirty="0" smtClean="0">
                <a:latin typeface="Cambria" panose="02040503050406030204" pitchFamily="18" charset="0"/>
              </a:rPr>
              <a:t> </a:t>
            </a:r>
            <a:r>
              <a:rPr lang="lv-LV" sz="1600" dirty="0" err="1" smtClean="0">
                <a:latin typeface="Cambria" panose="02040503050406030204" pitchFamily="18" charset="0"/>
              </a:rPr>
              <a:t>the</a:t>
            </a:r>
            <a:r>
              <a:rPr lang="lv-LV" sz="1600" dirty="0" smtClean="0">
                <a:latin typeface="Cambria" panose="02040503050406030204" pitchFamily="18" charset="0"/>
              </a:rPr>
              <a:t> </a:t>
            </a:r>
            <a:r>
              <a:rPr lang="lv-LV" sz="1600" dirty="0" err="1" smtClean="0">
                <a:latin typeface="Cambria" panose="02040503050406030204" pitchFamily="18" charset="0"/>
              </a:rPr>
              <a:t>European</a:t>
            </a:r>
            <a:r>
              <a:rPr lang="lv-LV" sz="1600" dirty="0" smtClean="0">
                <a:latin typeface="Cambria" panose="02040503050406030204" pitchFamily="18" charset="0"/>
              </a:rPr>
              <a:t> </a:t>
            </a:r>
            <a:r>
              <a:rPr lang="lv-LV" sz="1600" dirty="0" err="1" smtClean="0">
                <a:latin typeface="Cambria" panose="02040503050406030204" pitchFamily="18" charset="0"/>
              </a:rPr>
              <a:t>Court</a:t>
            </a:r>
            <a:r>
              <a:rPr lang="lv-LV" sz="1600" dirty="0" smtClean="0">
                <a:latin typeface="Cambria" panose="02040503050406030204" pitchFamily="18" charset="0"/>
              </a:rPr>
              <a:t> </a:t>
            </a:r>
            <a:r>
              <a:rPr lang="lv-LV" sz="1600" dirty="0" err="1" smtClean="0">
                <a:latin typeface="Cambria" panose="02040503050406030204" pitchFamily="18" charset="0"/>
              </a:rPr>
              <a:t>of</a:t>
            </a:r>
            <a:r>
              <a:rPr lang="lv-LV" sz="1600" dirty="0" smtClean="0">
                <a:latin typeface="Cambria" panose="02040503050406030204" pitchFamily="18" charset="0"/>
              </a:rPr>
              <a:t> </a:t>
            </a:r>
            <a:r>
              <a:rPr lang="lv-LV" sz="1600" dirty="0" err="1" smtClean="0">
                <a:latin typeface="Cambria" panose="02040503050406030204" pitchFamily="18" charset="0"/>
              </a:rPr>
              <a:t>Justice</a:t>
            </a:r>
            <a:r>
              <a:rPr lang="lv-LV" sz="1600" dirty="0" smtClean="0">
                <a:latin typeface="Cambria" panose="02040503050406030204" pitchFamily="18" charset="0"/>
              </a:rPr>
              <a:t> </a:t>
            </a:r>
            <a:r>
              <a:rPr lang="lv-LV" sz="1600" dirty="0" err="1" smtClean="0">
                <a:latin typeface="Cambria" panose="02040503050406030204" pitchFamily="18" charset="0"/>
              </a:rPr>
              <a:t>on</a:t>
            </a:r>
            <a:r>
              <a:rPr lang="lv-LV" sz="1600" dirty="0" smtClean="0">
                <a:latin typeface="Cambria" panose="02040503050406030204" pitchFamily="18" charset="0"/>
              </a:rPr>
              <a:t> </a:t>
            </a:r>
            <a:r>
              <a:rPr lang="en-US" sz="1600" dirty="0" smtClean="0">
                <a:latin typeface="Cambria" panose="02040503050406030204" pitchFamily="18" charset="0"/>
              </a:rPr>
              <a:t>2 </a:t>
            </a:r>
            <a:r>
              <a:rPr lang="en-US" sz="1600" dirty="0">
                <a:latin typeface="Cambria" panose="02040503050406030204" pitchFamily="18" charset="0"/>
              </a:rPr>
              <a:t>May 2006 </a:t>
            </a:r>
            <a:r>
              <a:rPr lang="en-US" sz="1600" dirty="0" smtClean="0">
                <a:latin typeface="Cambria" panose="02040503050406030204" pitchFamily="18" charset="0"/>
              </a:rPr>
              <a:t>In </a:t>
            </a:r>
            <a:r>
              <a:rPr lang="en-US" sz="1600" dirty="0">
                <a:latin typeface="Cambria" panose="02040503050406030204" pitchFamily="18" charset="0"/>
              </a:rPr>
              <a:t>Case </a:t>
            </a:r>
            <a:r>
              <a:rPr lang="en-US" sz="1600" dirty="0" smtClean="0">
                <a:latin typeface="Cambria" panose="02040503050406030204" pitchFamily="18" charset="0"/>
              </a:rPr>
              <a:t>C-341/04</a:t>
            </a:r>
            <a:r>
              <a:rPr lang="lv-LV" sz="1600" dirty="0">
                <a:latin typeface="Cambria" panose="02040503050406030204" pitchFamily="18" charset="0"/>
              </a:rPr>
              <a:t> </a:t>
            </a:r>
            <a:r>
              <a:rPr lang="lv-LV" sz="1600" b="1" i="1" dirty="0" err="1">
                <a:latin typeface="Cambria" panose="02040503050406030204" pitchFamily="18" charset="0"/>
              </a:rPr>
              <a:t>Eurofood</a:t>
            </a:r>
            <a:r>
              <a:rPr lang="lv-LV" sz="1600" b="1" i="1" dirty="0">
                <a:latin typeface="Cambria" panose="02040503050406030204" pitchFamily="18" charset="0"/>
              </a:rPr>
              <a:t> IFSC </a:t>
            </a:r>
            <a:r>
              <a:rPr lang="lv-LV" sz="1600" b="1" i="1" dirty="0" err="1">
                <a:latin typeface="Cambria" panose="02040503050406030204" pitchFamily="18" charset="0"/>
              </a:rPr>
              <a:t>Ltd</a:t>
            </a:r>
            <a:r>
              <a:rPr lang="lv-LV" sz="1600" dirty="0">
                <a:latin typeface="Cambria" panose="02040503050406030204" pitchFamily="18" charset="0"/>
              </a:rPr>
              <a:t>, </a:t>
            </a:r>
            <a:r>
              <a:rPr lang="lv-LV" sz="1600" dirty="0" smtClean="0">
                <a:latin typeface="Cambria" panose="02040503050406030204" pitchFamily="18" charset="0"/>
              </a:rPr>
              <a:t>para.33</a:t>
            </a:r>
            <a:endParaRPr lang="en-GB" sz="1600" dirty="0">
              <a:latin typeface="Cambria" panose="02040503050406030204" pitchFamily="18" charset="0"/>
            </a:endParaRPr>
          </a:p>
        </p:txBody>
      </p:sp>
      <p:sp>
        <p:nvSpPr>
          <p:cNvPr id="7" name="Slide Number Placeholder 6"/>
          <p:cNvSpPr>
            <a:spLocks noGrp="1"/>
          </p:cNvSpPr>
          <p:nvPr>
            <p:ph type="sldNum" sz="quarter" idx="13"/>
          </p:nvPr>
        </p:nvSpPr>
        <p:spPr/>
        <p:txBody>
          <a:bodyPr/>
          <a:lstStyle/>
          <a:p>
            <a:pPr>
              <a:defRPr/>
            </a:pPr>
            <a:fld id="{3D591E00-CFFA-4DD2-A712-14903EEDC72B}" type="slidenum">
              <a:rPr lang="en-US" altLang="en-US" smtClean="0">
                <a:latin typeface="Cambria" panose="02040503050406030204" pitchFamily="18" charset="0"/>
              </a:rPr>
              <a:pPr>
                <a:defRPr/>
              </a:pPr>
              <a:t>4</a:t>
            </a:fld>
            <a:endParaRPr lang="en-US" altLang="en-US" dirty="0">
              <a:latin typeface="Cambria" panose="02040503050406030204" pitchFamily="18" charset="0"/>
            </a:endParaRPr>
          </a:p>
        </p:txBody>
      </p:sp>
    </p:spTree>
    <p:extLst>
      <p:ext uri="{BB962C8B-B14F-4D97-AF65-F5344CB8AC3E}">
        <p14:creationId xmlns:p14="http://schemas.microsoft.com/office/powerpoint/2010/main" val="547823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7892" y="304801"/>
            <a:ext cx="6728908" cy="1447799"/>
          </a:xfrm>
        </p:spPr>
        <p:txBody>
          <a:bodyPr>
            <a:noAutofit/>
          </a:bodyPr>
          <a:lstStyle/>
          <a:p>
            <a:pPr algn="ctr"/>
            <a:r>
              <a:rPr lang="en-GB" sz="2800" dirty="0" smtClean="0">
                <a:latin typeface="Cambria" panose="02040503050406030204" pitchFamily="18" charset="0"/>
                <a:cs typeface="Arial" panose="020B0604020202020204" pitchFamily="34" charset="0"/>
              </a:rPr>
              <a:t>Latvian Case Law on </a:t>
            </a:r>
            <a:r>
              <a:rPr lang="lv-LV" sz="2800" dirty="0">
                <a:latin typeface="Cambria" panose="02040503050406030204" pitchFamily="18" charset="0"/>
              </a:rPr>
              <a:t>D</a:t>
            </a:r>
            <a:r>
              <a:rPr lang="en-GB" sz="2800" dirty="0" err="1" smtClean="0">
                <a:latin typeface="Cambria" panose="02040503050406030204" pitchFamily="18" charset="0"/>
              </a:rPr>
              <a:t>etermining</a:t>
            </a:r>
            <a:r>
              <a:rPr lang="en-GB" sz="2800" dirty="0" smtClean="0">
                <a:latin typeface="Cambria" panose="02040503050406030204" pitchFamily="18" charset="0"/>
              </a:rPr>
              <a:t> </a:t>
            </a:r>
            <a:r>
              <a:rPr lang="en-GB" sz="2800" dirty="0" smtClean="0">
                <a:latin typeface="Cambria" panose="02040503050406030204" pitchFamily="18" charset="0"/>
                <a:cs typeface="Arial" panose="020B0604020202020204" pitchFamily="34" charset="0"/>
              </a:rPr>
              <a:t>COMI</a:t>
            </a:r>
            <a:r>
              <a:rPr lang="lv-LV" sz="2800" dirty="0" smtClean="0">
                <a:latin typeface="Cambria" panose="02040503050406030204" pitchFamily="18" charset="0"/>
                <a:cs typeface="Arial" panose="020B0604020202020204" pitchFamily="34" charset="0"/>
              </a:rPr>
              <a:t> </a:t>
            </a:r>
            <a:r>
              <a:rPr lang="en-GB" sz="2800" dirty="0" smtClean="0">
                <a:latin typeface="Cambria" panose="02040503050406030204" pitchFamily="18" charset="0"/>
                <a:cs typeface="Arial" panose="020B0604020202020204" pitchFamily="34" charset="0"/>
              </a:rPr>
              <a:t>in natural persons’ </a:t>
            </a:r>
            <a:r>
              <a:rPr lang="en-GB" sz="2800" dirty="0" err="1" smtClean="0">
                <a:latin typeface="Cambria" panose="02040503050406030204" pitchFamily="18" charset="0"/>
                <a:cs typeface="Arial" panose="020B0604020202020204" pitchFamily="34" charset="0"/>
              </a:rPr>
              <a:t>insovelcy</a:t>
            </a:r>
            <a:r>
              <a:rPr lang="en-GB" sz="2800" dirty="0" smtClean="0">
                <a:latin typeface="Cambria" panose="02040503050406030204" pitchFamily="18" charset="0"/>
                <a:cs typeface="Arial" panose="020B0604020202020204" pitchFamily="34" charset="0"/>
              </a:rPr>
              <a:t> </a:t>
            </a:r>
            <a:r>
              <a:rPr lang="lv-LV" sz="2800" dirty="0" err="1" smtClean="0">
                <a:latin typeface="Cambria" panose="02040503050406030204" pitchFamily="18" charset="0"/>
                <a:cs typeface="Arial" panose="020B0604020202020204" pitchFamily="34" charset="0"/>
              </a:rPr>
              <a:t>cases</a:t>
            </a:r>
            <a:endParaRPr lang="en-GB" sz="2800" dirty="0">
              <a:latin typeface="Cambria" panose="02040503050406030204" pitchFamily="18" charset="0"/>
              <a:cs typeface="Arial" panose="020B0604020202020204" pitchFamily="34" charset="0"/>
            </a:endParaRPr>
          </a:p>
        </p:txBody>
      </p:sp>
      <p:sp>
        <p:nvSpPr>
          <p:cNvPr id="4" name="Content Placeholder 3"/>
          <p:cNvSpPr>
            <a:spLocks noGrp="1"/>
          </p:cNvSpPr>
          <p:nvPr>
            <p:ph sz="half" idx="1"/>
          </p:nvPr>
        </p:nvSpPr>
        <p:spPr/>
        <p:txBody>
          <a:bodyPr>
            <a:normAutofit/>
          </a:bodyPr>
          <a:lstStyle/>
          <a:p>
            <a:endParaRPr lang="lv-LV" sz="2800" dirty="0">
              <a:latin typeface="Arial" panose="020B0604020202020204" pitchFamily="34" charset="0"/>
              <a:cs typeface="Arial" panose="020B0604020202020204" pitchFamily="34" charset="0"/>
            </a:endParaRPr>
          </a:p>
          <a:p>
            <a:pPr marL="0" indent="0">
              <a:buNone/>
            </a:pPr>
            <a:endParaRPr lang="lv-LV" dirty="0"/>
          </a:p>
        </p:txBody>
      </p:sp>
      <p:sp>
        <p:nvSpPr>
          <p:cNvPr id="8" name="Content Placeholder 7"/>
          <p:cNvSpPr>
            <a:spLocks noGrp="1"/>
          </p:cNvSpPr>
          <p:nvPr>
            <p:ph sz="half" idx="2"/>
          </p:nvPr>
        </p:nvSpPr>
        <p:spPr>
          <a:xfrm>
            <a:off x="1957892" y="1752600"/>
            <a:ext cx="6728908" cy="4373573"/>
          </a:xfrm>
        </p:spPr>
        <p:txBody>
          <a:bodyPr>
            <a:normAutofit fontScale="92500" lnSpcReduction="20000"/>
          </a:bodyPr>
          <a:lstStyle/>
          <a:p>
            <a:pPr marL="0" indent="0">
              <a:buNone/>
            </a:pPr>
            <a:r>
              <a:rPr lang="lv-LV" sz="3000" dirty="0" err="1" smtClean="0">
                <a:latin typeface="Cambria" panose="02040503050406030204" pitchFamily="18" charset="0"/>
              </a:rPr>
              <a:t>Case</a:t>
            </a:r>
            <a:r>
              <a:rPr lang="lv-LV" sz="3000" dirty="0" smtClean="0">
                <a:latin typeface="Cambria" panose="02040503050406030204" pitchFamily="18" charset="0"/>
              </a:rPr>
              <a:t> </a:t>
            </a:r>
            <a:r>
              <a:rPr lang="lv-LV" sz="3000" dirty="0" err="1" smtClean="0">
                <a:latin typeface="Cambria" panose="02040503050406030204" pitchFamily="18" charset="0"/>
              </a:rPr>
              <a:t>law</a:t>
            </a:r>
            <a:r>
              <a:rPr lang="lv-LV" sz="3000" dirty="0" smtClean="0">
                <a:latin typeface="Cambria" panose="02040503050406030204" pitchFamily="18" charset="0"/>
              </a:rPr>
              <a:t> </a:t>
            </a:r>
            <a:r>
              <a:rPr lang="lv-LV" sz="3000" dirty="0" err="1" smtClean="0">
                <a:latin typeface="Cambria" panose="02040503050406030204" pitchFamily="18" charset="0"/>
              </a:rPr>
              <a:t>shows</a:t>
            </a:r>
            <a:r>
              <a:rPr lang="lv-LV" sz="3000" dirty="0" smtClean="0">
                <a:latin typeface="Cambria" panose="02040503050406030204" pitchFamily="18" charset="0"/>
              </a:rPr>
              <a:t> </a:t>
            </a:r>
            <a:r>
              <a:rPr lang="lv-LV" sz="3000" dirty="0" err="1" smtClean="0">
                <a:latin typeface="Cambria" panose="02040503050406030204" pitchFamily="18" charset="0"/>
              </a:rPr>
              <a:t>that</a:t>
            </a:r>
            <a:r>
              <a:rPr lang="lv-LV" sz="3000" dirty="0" smtClean="0">
                <a:latin typeface="Cambria" panose="02040503050406030204" pitchFamily="18" charset="0"/>
              </a:rPr>
              <a:t> </a:t>
            </a:r>
            <a:r>
              <a:rPr lang="en-GB" sz="3000" dirty="0" smtClean="0">
                <a:latin typeface="Cambria" panose="02040503050406030204" pitchFamily="18" charset="0"/>
              </a:rPr>
              <a:t>Latvian courts</a:t>
            </a:r>
            <a:r>
              <a:rPr lang="lv-LV" sz="3000" dirty="0" smtClean="0">
                <a:latin typeface="Cambria" panose="02040503050406030204" pitchFamily="18" charset="0"/>
              </a:rPr>
              <a:t> (</a:t>
            </a:r>
            <a:r>
              <a:rPr lang="lv-LV" sz="3000" dirty="0" err="1" smtClean="0">
                <a:latin typeface="Cambria" panose="02040503050406030204" pitchFamily="18" charset="0"/>
              </a:rPr>
              <a:t>both</a:t>
            </a:r>
            <a:r>
              <a:rPr lang="lv-LV" sz="3000" dirty="0" smtClean="0">
                <a:latin typeface="Cambria" panose="02040503050406030204" pitchFamily="18" charset="0"/>
              </a:rPr>
              <a:t> </a:t>
            </a:r>
            <a:r>
              <a:rPr lang="lv-LV" sz="3000" dirty="0" err="1" smtClean="0">
                <a:latin typeface="Cambria" panose="02040503050406030204" pitchFamily="18" charset="0"/>
              </a:rPr>
              <a:t>in</a:t>
            </a:r>
            <a:r>
              <a:rPr lang="lv-LV" sz="3000" dirty="0" smtClean="0">
                <a:latin typeface="Cambria" panose="02040503050406030204" pitchFamily="18" charset="0"/>
              </a:rPr>
              <a:t> </a:t>
            </a:r>
            <a:r>
              <a:rPr lang="lv-LV" sz="3000" dirty="0" err="1" smtClean="0">
                <a:latin typeface="Cambria" panose="02040503050406030204" pitchFamily="18" charset="0"/>
              </a:rPr>
              <a:t>the</a:t>
            </a:r>
            <a:r>
              <a:rPr lang="lv-LV" sz="3000" dirty="0" smtClean="0">
                <a:latin typeface="Cambria" panose="02040503050406030204" pitchFamily="18" charset="0"/>
              </a:rPr>
              <a:t> first </a:t>
            </a:r>
            <a:r>
              <a:rPr lang="lv-LV" sz="3000" dirty="0" err="1" smtClean="0">
                <a:latin typeface="Cambria" panose="02040503050406030204" pitchFamily="18" charset="0"/>
              </a:rPr>
              <a:t>and</a:t>
            </a:r>
            <a:r>
              <a:rPr lang="lv-LV" sz="3000" dirty="0" smtClean="0">
                <a:latin typeface="Cambria" panose="02040503050406030204" pitchFamily="18" charset="0"/>
              </a:rPr>
              <a:t> </a:t>
            </a:r>
            <a:r>
              <a:rPr lang="lv-LV" sz="3000" dirty="0" err="1" smtClean="0">
                <a:latin typeface="Cambria" panose="02040503050406030204" pitchFamily="18" charset="0"/>
              </a:rPr>
              <a:t>second</a:t>
            </a:r>
            <a:r>
              <a:rPr lang="lv-LV" sz="3000" dirty="0" smtClean="0">
                <a:latin typeface="Cambria" panose="02040503050406030204" pitchFamily="18" charset="0"/>
              </a:rPr>
              <a:t> instance)</a:t>
            </a:r>
            <a:r>
              <a:rPr lang="en-GB" sz="3000" dirty="0" smtClean="0">
                <a:latin typeface="Cambria" panose="02040503050406030204" pitchFamily="18" charset="0"/>
              </a:rPr>
              <a:t> </a:t>
            </a:r>
            <a:r>
              <a:rPr lang="lv-LV" sz="3000" dirty="0" err="1" smtClean="0">
                <a:latin typeface="Cambria" panose="02040503050406030204" pitchFamily="18" charset="0"/>
              </a:rPr>
              <a:t>often</a:t>
            </a:r>
            <a:r>
              <a:rPr lang="lv-LV" sz="3000" dirty="0" smtClean="0">
                <a:latin typeface="Cambria" panose="02040503050406030204" pitchFamily="18" charset="0"/>
              </a:rPr>
              <a:t> </a:t>
            </a:r>
            <a:r>
              <a:rPr lang="lv-LV" sz="3000" dirty="0" err="1" smtClean="0">
                <a:latin typeface="Cambria" panose="02040503050406030204" pitchFamily="18" charset="0"/>
              </a:rPr>
              <a:t>determine</a:t>
            </a:r>
            <a:r>
              <a:rPr lang="lv-LV" sz="3000" dirty="0" smtClean="0">
                <a:latin typeface="Cambria" panose="02040503050406030204" pitchFamily="18" charset="0"/>
              </a:rPr>
              <a:t> </a:t>
            </a:r>
            <a:r>
              <a:rPr lang="lv-LV" sz="3000" dirty="0">
                <a:latin typeface="Cambria" panose="02040503050406030204" pitchFamily="18" charset="0"/>
              </a:rPr>
              <a:t>COMI </a:t>
            </a:r>
            <a:r>
              <a:rPr lang="lv-LV" sz="3000" dirty="0" err="1">
                <a:latin typeface="Cambria" panose="02040503050406030204" pitchFamily="18" charset="0"/>
              </a:rPr>
              <a:t>contrary</a:t>
            </a:r>
            <a:r>
              <a:rPr lang="lv-LV" sz="3000" dirty="0">
                <a:latin typeface="Cambria" panose="02040503050406030204" pitchFamily="18" charset="0"/>
              </a:rPr>
              <a:t> </a:t>
            </a:r>
            <a:r>
              <a:rPr lang="lv-LV" sz="3000" dirty="0" smtClean="0">
                <a:latin typeface="Cambria" panose="02040503050406030204" pitchFamily="18" charset="0"/>
              </a:rPr>
              <a:t>to ECJ </a:t>
            </a:r>
            <a:r>
              <a:rPr lang="lv-LV" sz="3000" dirty="0" err="1" smtClean="0">
                <a:latin typeface="Cambria" panose="02040503050406030204" pitchFamily="18" charset="0"/>
              </a:rPr>
              <a:t>case</a:t>
            </a:r>
            <a:r>
              <a:rPr lang="lv-LV" sz="3000" dirty="0" smtClean="0">
                <a:latin typeface="Cambria" panose="02040503050406030204" pitchFamily="18" charset="0"/>
              </a:rPr>
              <a:t> </a:t>
            </a:r>
            <a:r>
              <a:rPr lang="lv-LV" sz="3000" dirty="0" err="1" smtClean="0">
                <a:latin typeface="Cambria" panose="02040503050406030204" pitchFamily="18" charset="0"/>
              </a:rPr>
              <a:t>law</a:t>
            </a:r>
            <a:r>
              <a:rPr lang="lv-LV" sz="3000" dirty="0" smtClean="0">
                <a:latin typeface="Cambria" panose="02040503050406030204" pitchFamily="18" charset="0"/>
              </a:rPr>
              <a:t> </a:t>
            </a:r>
            <a:r>
              <a:rPr lang="lv-LV" sz="3000" dirty="0" err="1" smtClean="0">
                <a:latin typeface="Cambria" panose="02040503050406030204" pitchFamily="18" charset="0"/>
              </a:rPr>
              <a:t>in</a:t>
            </a:r>
            <a:r>
              <a:rPr lang="lv-LV" sz="3000" dirty="0" smtClean="0">
                <a:latin typeface="Cambria" panose="02040503050406030204" pitchFamily="18" charset="0"/>
              </a:rPr>
              <a:t> </a:t>
            </a:r>
            <a:r>
              <a:rPr lang="lv-LV" sz="3000" dirty="0" err="1" smtClean="0">
                <a:latin typeface="Cambria" panose="02040503050406030204" pitchFamily="18" charset="0"/>
              </a:rPr>
              <a:t>context</a:t>
            </a:r>
            <a:r>
              <a:rPr lang="lv-LV" sz="3000" dirty="0" smtClean="0">
                <a:latin typeface="Cambria" panose="02040503050406030204" pitchFamily="18" charset="0"/>
              </a:rPr>
              <a:t> </a:t>
            </a:r>
            <a:r>
              <a:rPr lang="lv-LV" sz="3000" dirty="0" err="1" smtClean="0">
                <a:latin typeface="Cambria" panose="02040503050406030204" pitchFamily="18" charset="0"/>
              </a:rPr>
              <a:t>with</a:t>
            </a:r>
            <a:r>
              <a:rPr lang="lv-LV" sz="3000" dirty="0" smtClean="0">
                <a:latin typeface="Cambria" panose="02040503050406030204" pitchFamily="18" charset="0"/>
              </a:rPr>
              <a:t> </a:t>
            </a:r>
            <a:r>
              <a:rPr lang="lv-LV" sz="3000" dirty="0" err="1" smtClean="0">
                <a:latin typeface="Cambria" panose="02040503050406030204" pitchFamily="18" charset="0"/>
              </a:rPr>
              <a:t>the</a:t>
            </a:r>
            <a:r>
              <a:rPr lang="lv-LV" sz="3000" dirty="0" smtClean="0">
                <a:latin typeface="Cambria" panose="02040503050406030204" pitchFamily="18" charset="0"/>
              </a:rPr>
              <a:t> </a:t>
            </a:r>
            <a:r>
              <a:rPr lang="lv-LV" sz="3000" dirty="0" err="1" smtClean="0">
                <a:latin typeface="Cambria" panose="02040503050406030204" pitchFamily="18" charset="0"/>
              </a:rPr>
              <a:t>national</a:t>
            </a:r>
            <a:r>
              <a:rPr lang="lv-LV" sz="3000" dirty="0" smtClean="0">
                <a:latin typeface="Cambria" panose="02040503050406030204" pitchFamily="18" charset="0"/>
              </a:rPr>
              <a:t> </a:t>
            </a:r>
            <a:r>
              <a:rPr lang="lv-LV" sz="3000" dirty="0" err="1" smtClean="0">
                <a:latin typeface="Cambria" panose="02040503050406030204" pitchFamily="18" charset="0"/>
              </a:rPr>
              <a:t>regulation</a:t>
            </a:r>
            <a:r>
              <a:rPr lang="en-GB" sz="3000" dirty="0" smtClean="0">
                <a:latin typeface="Cambria" panose="02040503050406030204" pitchFamily="18" charset="0"/>
              </a:rPr>
              <a:t>.</a:t>
            </a:r>
            <a:endParaRPr lang="lv-LV" sz="3000" dirty="0" smtClean="0">
              <a:latin typeface="Cambria" panose="02040503050406030204" pitchFamily="18" charset="0"/>
            </a:endParaRPr>
          </a:p>
          <a:p>
            <a:pPr marL="0" indent="0">
              <a:buNone/>
            </a:pPr>
            <a:endParaRPr lang="lv-LV" sz="3000" dirty="0" smtClean="0">
              <a:latin typeface="Cambria" panose="02040503050406030204" pitchFamily="18" charset="0"/>
            </a:endParaRPr>
          </a:p>
          <a:p>
            <a:pPr>
              <a:buFont typeface="Wingdings" panose="05000000000000000000" pitchFamily="2" charset="2"/>
              <a:buChar char="Ø"/>
            </a:pPr>
            <a:r>
              <a:rPr lang="en-US" sz="2800" dirty="0" smtClean="0">
                <a:latin typeface="Cambria" panose="02040503050406030204" pitchFamily="18" charset="0"/>
              </a:rPr>
              <a:t>A </a:t>
            </a:r>
            <a:r>
              <a:rPr lang="en-US" sz="2800" dirty="0">
                <a:latin typeface="Cambria" panose="02040503050406030204" pitchFamily="18" charset="0"/>
              </a:rPr>
              <a:t>subject of insolvency proceedings of a natural person may be any natural person who has been a taxpayer in the Republic of Latvia </a:t>
            </a:r>
            <a:r>
              <a:rPr lang="en-US" sz="2800" u="sng" dirty="0">
                <a:latin typeface="Cambria" panose="02040503050406030204" pitchFamily="18" charset="0"/>
              </a:rPr>
              <a:t>in the previous six months </a:t>
            </a:r>
            <a:r>
              <a:rPr lang="en-US" sz="2800" dirty="0">
                <a:latin typeface="Cambria" panose="02040503050406030204" pitchFamily="18" charset="0"/>
              </a:rPr>
              <a:t>and who is in financial </a:t>
            </a:r>
            <a:r>
              <a:rPr lang="en-US" sz="2800" dirty="0" smtClean="0">
                <a:latin typeface="Cambria" panose="02040503050406030204" pitchFamily="18" charset="0"/>
              </a:rPr>
              <a:t>difficulties</a:t>
            </a:r>
            <a:r>
              <a:rPr lang="lv-LV" sz="2800" dirty="0" smtClean="0">
                <a:latin typeface="Cambria" panose="02040503050406030204" pitchFamily="18" charset="0"/>
              </a:rPr>
              <a:t> </a:t>
            </a:r>
          </a:p>
          <a:p>
            <a:pPr marL="0" indent="0">
              <a:buNone/>
            </a:pPr>
            <a:endParaRPr lang="lv-LV" sz="2800" dirty="0" smtClean="0">
              <a:latin typeface="Cambria" panose="02040503050406030204" pitchFamily="18" charset="0"/>
            </a:endParaRPr>
          </a:p>
          <a:p>
            <a:pPr marL="0" indent="0">
              <a:buNone/>
            </a:pPr>
            <a:r>
              <a:rPr lang="lv-LV" sz="2800" dirty="0" smtClean="0">
                <a:latin typeface="Cambria" panose="02040503050406030204" pitchFamily="18" charset="0"/>
              </a:rPr>
              <a:t>(</a:t>
            </a:r>
            <a:r>
              <a:rPr lang="lv-LV" sz="2800" dirty="0" err="1" smtClean="0">
                <a:latin typeface="Cambria" panose="02040503050406030204" pitchFamily="18" charset="0"/>
              </a:rPr>
              <a:t>Section</a:t>
            </a:r>
            <a:r>
              <a:rPr lang="lv-LV" sz="2800" dirty="0" smtClean="0">
                <a:latin typeface="Cambria" panose="02040503050406030204" pitchFamily="18" charset="0"/>
              </a:rPr>
              <a:t> 127 </a:t>
            </a:r>
            <a:r>
              <a:rPr lang="lv-LV" sz="2800" dirty="0" err="1" smtClean="0">
                <a:latin typeface="Cambria" panose="02040503050406030204" pitchFamily="18" charset="0"/>
              </a:rPr>
              <a:t>of</a:t>
            </a:r>
            <a:r>
              <a:rPr lang="lv-LV" sz="2800" dirty="0" smtClean="0">
                <a:latin typeface="Cambria" panose="02040503050406030204" pitchFamily="18" charset="0"/>
              </a:rPr>
              <a:t> </a:t>
            </a:r>
            <a:r>
              <a:rPr lang="lv-LV" sz="2800" dirty="0" err="1" smtClean="0">
                <a:latin typeface="Cambria" panose="02040503050406030204" pitchFamily="18" charset="0"/>
              </a:rPr>
              <a:t>the</a:t>
            </a:r>
            <a:r>
              <a:rPr lang="lv-LV" sz="2800" dirty="0" smtClean="0">
                <a:latin typeface="Cambria" panose="02040503050406030204" pitchFamily="18" charset="0"/>
              </a:rPr>
              <a:t> </a:t>
            </a:r>
            <a:r>
              <a:rPr lang="lv-LV" sz="2800" dirty="0" err="1" smtClean="0">
                <a:latin typeface="Cambria" panose="02040503050406030204" pitchFamily="18" charset="0"/>
              </a:rPr>
              <a:t>Insolvency</a:t>
            </a:r>
            <a:r>
              <a:rPr lang="lv-LV" sz="2800" dirty="0" smtClean="0">
                <a:latin typeface="Cambria" panose="02040503050406030204" pitchFamily="18" charset="0"/>
              </a:rPr>
              <a:t> </a:t>
            </a:r>
            <a:r>
              <a:rPr lang="lv-LV" sz="2800" dirty="0" err="1" smtClean="0">
                <a:latin typeface="Cambria" panose="02040503050406030204" pitchFamily="18" charset="0"/>
              </a:rPr>
              <a:t>Law</a:t>
            </a:r>
            <a:r>
              <a:rPr lang="lv-LV" sz="2800" dirty="0" smtClean="0">
                <a:latin typeface="Cambria" panose="02040503050406030204" pitchFamily="18" charset="0"/>
              </a:rPr>
              <a:t>)</a:t>
            </a:r>
            <a:r>
              <a:rPr lang="en-US" sz="2800" dirty="0" smtClean="0">
                <a:latin typeface="Cambria" panose="02040503050406030204" pitchFamily="18" charset="0"/>
              </a:rPr>
              <a:t> </a:t>
            </a:r>
            <a:r>
              <a:rPr lang="en-GB" sz="2800" dirty="0" smtClean="0">
                <a:latin typeface="Cambria" panose="02040503050406030204" pitchFamily="18" charset="0"/>
              </a:rPr>
              <a:t> </a:t>
            </a:r>
            <a:endParaRPr lang="lv-LV" sz="2800" dirty="0">
              <a:latin typeface="Cambria" panose="02040503050406030204" pitchFamily="18" charset="0"/>
            </a:endParaRPr>
          </a:p>
        </p:txBody>
      </p:sp>
      <p:sp>
        <p:nvSpPr>
          <p:cNvPr id="9" name="Text Placeholder 8"/>
          <p:cNvSpPr>
            <a:spLocks noGrp="1"/>
          </p:cNvSpPr>
          <p:nvPr>
            <p:ph type="body" sz="quarter" idx="10"/>
          </p:nvPr>
        </p:nvSpPr>
        <p:spPr/>
        <p:txBody>
          <a:bodyPr/>
          <a:lstStyle/>
          <a:p>
            <a:endParaRPr lang="lv-LV"/>
          </a:p>
        </p:txBody>
      </p:sp>
      <p:sp>
        <p:nvSpPr>
          <p:cNvPr id="10" name="Text Placeholder 9"/>
          <p:cNvSpPr>
            <a:spLocks noGrp="1"/>
          </p:cNvSpPr>
          <p:nvPr>
            <p:ph type="body" sz="quarter" idx="12"/>
          </p:nvPr>
        </p:nvSpPr>
        <p:spPr>
          <a:xfrm>
            <a:off x="4876800" y="6324600"/>
            <a:ext cx="3657600" cy="452718"/>
          </a:xfrm>
        </p:spPr>
        <p:txBody>
          <a:bodyPr>
            <a:noAutofit/>
          </a:bodyPr>
          <a:lstStyle/>
          <a:p>
            <a:pPr algn="l"/>
            <a:endParaRPr lang="lv-LV" sz="1600" dirty="0">
              <a:latin typeface="Cambria" panose="02040503050406030204" pitchFamily="18" charset="0"/>
            </a:endParaRPr>
          </a:p>
        </p:txBody>
      </p:sp>
      <p:sp>
        <p:nvSpPr>
          <p:cNvPr id="7" name="Slide Number Placeholder 6"/>
          <p:cNvSpPr>
            <a:spLocks noGrp="1"/>
          </p:cNvSpPr>
          <p:nvPr>
            <p:ph type="sldNum" sz="quarter" idx="13"/>
          </p:nvPr>
        </p:nvSpPr>
        <p:spPr/>
        <p:txBody>
          <a:bodyPr/>
          <a:lstStyle/>
          <a:p>
            <a:pPr>
              <a:defRPr/>
            </a:pPr>
            <a:fld id="{3D591E00-CFFA-4DD2-A712-14903EEDC72B}" type="slidenum">
              <a:rPr lang="en-US" altLang="en-US" smtClean="0"/>
              <a:pPr>
                <a:defRPr/>
              </a:pPr>
              <a:t>5</a:t>
            </a:fld>
            <a:endParaRPr lang="en-US" altLang="en-US" dirty="0"/>
          </a:p>
        </p:txBody>
      </p:sp>
    </p:spTree>
    <p:extLst>
      <p:ext uri="{BB962C8B-B14F-4D97-AF65-F5344CB8AC3E}">
        <p14:creationId xmlns:p14="http://schemas.microsoft.com/office/powerpoint/2010/main" val="40030159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sz="2800" dirty="0" smtClean="0">
                <a:latin typeface="Cambria" panose="02040503050406030204" pitchFamily="18" charset="0"/>
              </a:rPr>
              <a:t/>
            </a:r>
            <a:br>
              <a:rPr lang="lv-LV" sz="2800" dirty="0" smtClean="0">
                <a:latin typeface="Cambria" panose="02040503050406030204" pitchFamily="18" charset="0"/>
              </a:rPr>
            </a:br>
            <a:r>
              <a:rPr lang="lv-LV" sz="2800" dirty="0" err="1" smtClean="0">
                <a:latin typeface="Cambria" panose="02040503050406030204" pitchFamily="18" charset="0"/>
              </a:rPr>
              <a:t>Law</a:t>
            </a:r>
            <a:r>
              <a:rPr lang="lv-LV" sz="2800" dirty="0" smtClean="0">
                <a:latin typeface="Cambria" panose="02040503050406030204" pitchFamily="18" charset="0"/>
              </a:rPr>
              <a:t> </a:t>
            </a:r>
            <a:r>
              <a:rPr lang="en-GB" sz="2800" dirty="0" smtClean="0">
                <a:latin typeface="Cambria" panose="02040503050406030204" pitchFamily="18" charset="0"/>
              </a:rPr>
              <a:t>On </a:t>
            </a:r>
            <a:r>
              <a:rPr lang="en-GB" sz="2800" dirty="0">
                <a:latin typeface="Cambria" panose="02040503050406030204" pitchFamily="18" charset="0"/>
              </a:rPr>
              <a:t>Taxes and Duties</a:t>
            </a:r>
            <a:r>
              <a:rPr lang="lv-LV" sz="2800" dirty="0">
                <a:latin typeface="Cambria" panose="02040503050406030204" pitchFamily="18" charset="0"/>
              </a:rPr>
              <a:t/>
            </a:r>
            <a:br>
              <a:rPr lang="lv-LV" sz="2800" dirty="0">
                <a:latin typeface="Cambria" panose="02040503050406030204" pitchFamily="18" charset="0"/>
              </a:rPr>
            </a:br>
            <a:endParaRPr lang="lv-LV" sz="2800" dirty="0">
              <a:latin typeface="Cambria" panose="02040503050406030204" pitchFamily="18" charset="0"/>
            </a:endParaRPr>
          </a:p>
        </p:txBody>
      </p:sp>
      <p:sp>
        <p:nvSpPr>
          <p:cNvPr id="4" name="Content Placeholder 3"/>
          <p:cNvSpPr>
            <a:spLocks noGrp="1"/>
          </p:cNvSpPr>
          <p:nvPr>
            <p:ph sz="half" idx="2"/>
          </p:nvPr>
        </p:nvSpPr>
        <p:spPr>
          <a:xfrm>
            <a:off x="2590800" y="1752600"/>
            <a:ext cx="6096000" cy="4373573"/>
          </a:xfrm>
        </p:spPr>
        <p:txBody>
          <a:bodyPr>
            <a:normAutofit lnSpcReduction="10000"/>
          </a:bodyPr>
          <a:lstStyle/>
          <a:p>
            <a:pPr marL="0" indent="0">
              <a:buNone/>
            </a:pPr>
            <a:r>
              <a:rPr lang="en-GB" sz="2400" b="1" dirty="0">
                <a:latin typeface="Cambria" panose="02040503050406030204" pitchFamily="18" charset="0"/>
              </a:rPr>
              <a:t>Section 14. Classification of Taxpayers</a:t>
            </a:r>
            <a:endParaRPr lang="lv-LV" sz="2400" dirty="0">
              <a:latin typeface="Cambria" panose="02040503050406030204" pitchFamily="18" charset="0"/>
            </a:endParaRPr>
          </a:p>
          <a:p>
            <a:pPr marL="0" indent="0">
              <a:buNone/>
            </a:pPr>
            <a:r>
              <a:rPr lang="en-GB" sz="2400" dirty="0">
                <a:latin typeface="Cambria" panose="02040503050406030204" pitchFamily="18" charset="0"/>
              </a:rPr>
              <a:t>For the purpose of tax laws a natural person shall be considered a resident if:</a:t>
            </a:r>
            <a:endParaRPr lang="lv-LV" sz="2400" dirty="0">
              <a:latin typeface="Cambria" panose="02040503050406030204" pitchFamily="18" charset="0"/>
            </a:endParaRPr>
          </a:p>
          <a:p>
            <a:pPr marL="0" indent="0">
              <a:buNone/>
            </a:pPr>
            <a:r>
              <a:rPr lang="en-GB" sz="2400" b="1" dirty="0">
                <a:latin typeface="Cambria" panose="02040503050406030204" pitchFamily="18" charset="0"/>
              </a:rPr>
              <a:t>1) the declared place of residence of such person is the Republic of Latvia</a:t>
            </a:r>
            <a:r>
              <a:rPr lang="en-GB" sz="2400" dirty="0">
                <a:latin typeface="Cambria" panose="02040503050406030204" pitchFamily="18" charset="0"/>
              </a:rPr>
              <a:t>,</a:t>
            </a:r>
            <a:endParaRPr lang="lv-LV" sz="2400" dirty="0">
              <a:latin typeface="Cambria" panose="02040503050406030204" pitchFamily="18" charset="0"/>
            </a:endParaRPr>
          </a:p>
          <a:p>
            <a:pPr marL="0" indent="0">
              <a:buNone/>
            </a:pPr>
            <a:r>
              <a:rPr lang="en-GB" sz="2400" dirty="0">
                <a:latin typeface="Cambria" panose="02040503050406030204" pitchFamily="18" charset="0"/>
              </a:rPr>
              <a:t>2) such person stays in the Republic of Latvia for 183 days or longer during any 12 month period beginning or ending in a taxation year,</a:t>
            </a:r>
            <a:endParaRPr lang="lv-LV" sz="2400" dirty="0">
              <a:latin typeface="Cambria" panose="02040503050406030204" pitchFamily="18" charset="0"/>
            </a:endParaRPr>
          </a:p>
          <a:p>
            <a:pPr marL="0" indent="0">
              <a:buNone/>
            </a:pPr>
            <a:r>
              <a:rPr lang="en-GB" sz="2400" dirty="0">
                <a:latin typeface="Cambria" panose="02040503050406030204" pitchFamily="18" charset="0"/>
              </a:rPr>
              <a:t>3) such person is a Latvian citizen, who is employed in a foreign country by the government of the Republic of Latvia.</a:t>
            </a:r>
            <a:endParaRPr lang="lv-LV" sz="2400" dirty="0">
              <a:latin typeface="Cambria" panose="02040503050406030204" pitchFamily="18" charset="0"/>
            </a:endParaRPr>
          </a:p>
          <a:p>
            <a:endParaRPr lang="lv-LV" dirty="0"/>
          </a:p>
        </p:txBody>
      </p:sp>
      <p:sp>
        <p:nvSpPr>
          <p:cNvPr id="5" name="Text Placeholder 4"/>
          <p:cNvSpPr>
            <a:spLocks noGrp="1"/>
          </p:cNvSpPr>
          <p:nvPr>
            <p:ph type="body" sz="quarter" idx="10"/>
          </p:nvPr>
        </p:nvSpPr>
        <p:spPr/>
        <p:txBody>
          <a:bodyPr/>
          <a:lstStyle/>
          <a:p>
            <a:endParaRPr lang="lv-LV"/>
          </a:p>
        </p:txBody>
      </p:sp>
      <p:sp>
        <p:nvSpPr>
          <p:cNvPr id="6" name="Text Placeholder 5"/>
          <p:cNvSpPr>
            <a:spLocks noGrp="1"/>
          </p:cNvSpPr>
          <p:nvPr>
            <p:ph type="body" sz="quarter" idx="12"/>
          </p:nvPr>
        </p:nvSpPr>
        <p:spPr/>
        <p:txBody>
          <a:bodyPr/>
          <a:lstStyle/>
          <a:p>
            <a:endParaRPr lang="lv-LV"/>
          </a:p>
        </p:txBody>
      </p:sp>
      <p:sp>
        <p:nvSpPr>
          <p:cNvPr id="7" name="Slide Number Placeholder 6"/>
          <p:cNvSpPr>
            <a:spLocks noGrp="1"/>
          </p:cNvSpPr>
          <p:nvPr>
            <p:ph type="sldNum" sz="quarter" idx="13"/>
          </p:nvPr>
        </p:nvSpPr>
        <p:spPr/>
        <p:txBody>
          <a:bodyPr/>
          <a:lstStyle/>
          <a:p>
            <a:pPr>
              <a:defRPr/>
            </a:pPr>
            <a:fld id="{3D591E00-CFFA-4DD2-A712-14903EEDC72B}" type="slidenum">
              <a:rPr lang="en-US" altLang="en-US" smtClean="0"/>
              <a:pPr>
                <a:defRPr/>
              </a:pPr>
              <a:t>6</a:t>
            </a:fld>
            <a:endParaRPr lang="en-US" altLang="en-US"/>
          </a:p>
        </p:txBody>
      </p:sp>
    </p:spTree>
    <p:extLst>
      <p:ext uri="{BB962C8B-B14F-4D97-AF65-F5344CB8AC3E}">
        <p14:creationId xmlns:p14="http://schemas.microsoft.com/office/powerpoint/2010/main" val="10110576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sz="2800" dirty="0">
                <a:latin typeface="Cambria" panose="02040503050406030204" pitchFamily="18" charset="0"/>
              </a:rPr>
              <a:t/>
            </a:r>
            <a:br>
              <a:rPr lang="lv-LV" sz="2800" dirty="0">
                <a:latin typeface="Cambria" panose="02040503050406030204" pitchFamily="18" charset="0"/>
              </a:rPr>
            </a:br>
            <a:r>
              <a:rPr lang="lv-LV" sz="2800" dirty="0" err="1" smtClean="0">
                <a:latin typeface="Cambria" panose="02040503050406030204" pitchFamily="18" charset="0"/>
              </a:rPr>
              <a:t>Problem</a:t>
            </a:r>
            <a:r>
              <a:rPr lang="lv-LV" sz="2800" dirty="0" smtClean="0">
                <a:latin typeface="Cambria" panose="02040503050406030204" pitchFamily="18" charset="0"/>
              </a:rPr>
              <a:t>: </a:t>
            </a:r>
            <a:r>
              <a:rPr lang="lv-LV" sz="2800" dirty="0" err="1" smtClean="0">
                <a:latin typeface="Cambria" panose="02040503050406030204" pitchFamily="18" charset="0"/>
              </a:rPr>
              <a:t>promotion</a:t>
            </a:r>
            <a:r>
              <a:rPr lang="lv-LV" sz="2800" dirty="0" smtClean="0">
                <a:latin typeface="Cambria" panose="02040503050406030204" pitchFamily="18" charset="0"/>
              </a:rPr>
              <a:t> </a:t>
            </a:r>
            <a:r>
              <a:rPr lang="lv-LV" sz="2800" dirty="0" err="1" smtClean="0">
                <a:latin typeface="Cambria" panose="02040503050406030204" pitchFamily="18" charset="0"/>
              </a:rPr>
              <a:t>of</a:t>
            </a:r>
            <a:r>
              <a:rPr lang="lv-LV" sz="2800" dirty="0" smtClean="0">
                <a:latin typeface="Cambria" panose="02040503050406030204" pitchFamily="18" charset="0"/>
              </a:rPr>
              <a:t> </a:t>
            </a:r>
            <a:r>
              <a:rPr lang="lv-LV" sz="2800" dirty="0" err="1" smtClean="0">
                <a:latin typeface="Cambria" panose="02040503050406030204" pitchFamily="18" charset="0"/>
              </a:rPr>
              <a:t>forum</a:t>
            </a:r>
            <a:r>
              <a:rPr lang="lv-LV" sz="2800" dirty="0" smtClean="0">
                <a:latin typeface="Cambria" panose="02040503050406030204" pitchFamily="18" charset="0"/>
              </a:rPr>
              <a:t> </a:t>
            </a:r>
            <a:r>
              <a:rPr lang="lv-LV" sz="2800" dirty="0" err="1" smtClean="0">
                <a:latin typeface="Cambria" panose="02040503050406030204" pitchFamily="18" charset="0"/>
              </a:rPr>
              <a:t>shopping</a:t>
            </a:r>
            <a:endParaRPr lang="lv-LV" sz="2800" dirty="0">
              <a:latin typeface="Cambria" panose="02040503050406030204" pitchFamily="18" charset="0"/>
            </a:endParaRPr>
          </a:p>
        </p:txBody>
      </p:sp>
      <p:sp>
        <p:nvSpPr>
          <p:cNvPr id="4" name="Content Placeholder 3"/>
          <p:cNvSpPr>
            <a:spLocks noGrp="1"/>
          </p:cNvSpPr>
          <p:nvPr>
            <p:ph sz="half" idx="2"/>
          </p:nvPr>
        </p:nvSpPr>
        <p:spPr>
          <a:xfrm>
            <a:off x="2590800" y="1246991"/>
            <a:ext cx="6096000" cy="4373573"/>
          </a:xfrm>
        </p:spPr>
        <p:txBody>
          <a:bodyPr>
            <a:normAutofit/>
          </a:bodyPr>
          <a:lstStyle/>
          <a:p>
            <a:pPr marL="0" indent="0">
              <a:buNone/>
            </a:pPr>
            <a:endParaRPr lang="lv-LV" sz="2400" dirty="0" smtClean="0">
              <a:latin typeface="Cambria" panose="02040503050406030204" pitchFamily="18" charset="0"/>
            </a:endParaRPr>
          </a:p>
          <a:p>
            <a:pPr marL="0" indent="0">
              <a:buNone/>
            </a:pPr>
            <a:r>
              <a:rPr lang="en-GB" sz="2400" dirty="0" smtClean="0">
                <a:latin typeface="Cambria" panose="02040503050406030204" pitchFamily="18" charset="0"/>
              </a:rPr>
              <a:t>It is necessary for the proper functioning of the internal market to avoid incentives for the parties to transfer assets or judicial proceedings from one Member State to another, seeking to obtain a more favourable legal position (forum shopping).</a:t>
            </a:r>
            <a:endParaRPr lang="en-GB" dirty="0">
              <a:latin typeface="Cambria" panose="02040503050406030204" pitchFamily="18" charset="0"/>
            </a:endParaRPr>
          </a:p>
        </p:txBody>
      </p:sp>
      <p:sp>
        <p:nvSpPr>
          <p:cNvPr id="5" name="Text Placeholder 4"/>
          <p:cNvSpPr>
            <a:spLocks noGrp="1"/>
          </p:cNvSpPr>
          <p:nvPr>
            <p:ph type="body" sz="quarter" idx="10"/>
          </p:nvPr>
        </p:nvSpPr>
        <p:spPr/>
        <p:txBody>
          <a:bodyPr/>
          <a:lstStyle/>
          <a:p>
            <a:endParaRPr lang="lv-LV"/>
          </a:p>
        </p:txBody>
      </p:sp>
      <p:sp>
        <p:nvSpPr>
          <p:cNvPr id="6" name="Text Placeholder 5"/>
          <p:cNvSpPr>
            <a:spLocks noGrp="1"/>
          </p:cNvSpPr>
          <p:nvPr>
            <p:ph type="body" sz="quarter" idx="12"/>
          </p:nvPr>
        </p:nvSpPr>
        <p:spPr>
          <a:xfrm>
            <a:off x="5181600" y="4334883"/>
            <a:ext cx="3657600" cy="926054"/>
          </a:xfrm>
        </p:spPr>
        <p:txBody>
          <a:bodyPr>
            <a:normAutofit/>
          </a:bodyPr>
          <a:lstStyle/>
          <a:p>
            <a:pPr lvl="0" algn="l"/>
            <a:r>
              <a:rPr lang="en-US" sz="1600" dirty="0">
                <a:solidFill>
                  <a:prstClr val="black"/>
                </a:solidFill>
                <a:latin typeface="Cambria" panose="02040503050406030204" pitchFamily="18" charset="0"/>
              </a:rPr>
              <a:t>COUNCIL REGULATION (EC) No</a:t>
            </a:r>
            <a:r>
              <a:rPr lang="lv-LV" sz="1600" dirty="0">
                <a:solidFill>
                  <a:prstClr val="black"/>
                </a:solidFill>
                <a:latin typeface="Cambria" panose="02040503050406030204" pitchFamily="18" charset="0"/>
              </a:rPr>
              <a:t> </a:t>
            </a:r>
            <a:r>
              <a:rPr lang="en-US" sz="1600" dirty="0">
                <a:solidFill>
                  <a:prstClr val="black"/>
                </a:solidFill>
                <a:latin typeface="Cambria" panose="02040503050406030204" pitchFamily="18" charset="0"/>
              </a:rPr>
              <a:t>1346/2000</a:t>
            </a:r>
            <a:r>
              <a:rPr lang="lv-LV" sz="1600" dirty="0">
                <a:solidFill>
                  <a:prstClr val="black"/>
                </a:solidFill>
                <a:latin typeface="Cambria" panose="02040503050406030204" pitchFamily="18" charset="0"/>
              </a:rPr>
              <a:t> </a:t>
            </a:r>
            <a:r>
              <a:rPr lang="en-US" sz="1600" dirty="0">
                <a:solidFill>
                  <a:prstClr val="black"/>
                </a:solidFill>
                <a:latin typeface="Cambria" panose="02040503050406030204" pitchFamily="18" charset="0"/>
              </a:rPr>
              <a:t>of 29 May 2000</a:t>
            </a:r>
            <a:r>
              <a:rPr lang="lv-LV" sz="1600" dirty="0">
                <a:solidFill>
                  <a:prstClr val="black"/>
                </a:solidFill>
                <a:latin typeface="Cambria" panose="02040503050406030204" pitchFamily="18" charset="0"/>
              </a:rPr>
              <a:t> </a:t>
            </a:r>
            <a:r>
              <a:rPr lang="en-US" sz="1600" dirty="0">
                <a:solidFill>
                  <a:prstClr val="black"/>
                </a:solidFill>
                <a:latin typeface="Cambria" panose="02040503050406030204" pitchFamily="18" charset="0"/>
              </a:rPr>
              <a:t>on insolvency proceedings</a:t>
            </a:r>
            <a:r>
              <a:rPr lang="lv-LV" sz="1600" dirty="0">
                <a:solidFill>
                  <a:prstClr val="black"/>
                </a:solidFill>
                <a:latin typeface="Cambria" panose="02040503050406030204" pitchFamily="18" charset="0"/>
              </a:rPr>
              <a:t>, </a:t>
            </a:r>
            <a:r>
              <a:rPr lang="en-GB" sz="1600" dirty="0">
                <a:solidFill>
                  <a:prstClr val="black"/>
                </a:solidFill>
                <a:latin typeface="Cambria" panose="02040503050406030204" pitchFamily="18" charset="0"/>
              </a:rPr>
              <a:t>Recital </a:t>
            </a:r>
            <a:r>
              <a:rPr lang="lv-LV" sz="1600" dirty="0" smtClean="0">
                <a:solidFill>
                  <a:prstClr val="black"/>
                </a:solidFill>
                <a:latin typeface="Cambria" panose="02040503050406030204" pitchFamily="18" charset="0"/>
              </a:rPr>
              <a:t>4</a:t>
            </a:r>
            <a:endParaRPr lang="en-GB" sz="1600" dirty="0">
              <a:solidFill>
                <a:prstClr val="black"/>
              </a:solidFill>
              <a:latin typeface="Cambria" panose="02040503050406030204" pitchFamily="18" charset="0"/>
            </a:endParaRPr>
          </a:p>
          <a:p>
            <a:endParaRPr lang="lv-LV" dirty="0"/>
          </a:p>
        </p:txBody>
      </p:sp>
      <p:sp>
        <p:nvSpPr>
          <p:cNvPr id="7" name="Slide Number Placeholder 6"/>
          <p:cNvSpPr>
            <a:spLocks noGrp="1"/>
          </p:cNvSpPr>
          <p:nvPr>
            <p:ph type="sldNum" sz="quarter" idx="13"/>
          </p:nvPr>
        </p:nvSpPr>
        <p:spPr/>
        <p:txBody>
          <a:bodyPr/>
          <a:lstStyle/>
          <a:p>
            <a:pPr>
              <a:defRPr/>
            </a:pPr>
            <a:fld id="{3D591E00-CFFA-4DD2-A712-14903EEDC72B}" type="slidenum">
              <a:rPr lang="en-US" altLang="en-US" smtClean="0"/>
              <a:pPr>
                <a:defRPr/>
              </a:pPr>
              <a:t>7</a:t>
            </a:fld>
            <a:endParaRPr lang="en-US" altLang="en-US"/>
          </a:p>
        </p:txBody>
      </p:sp>
    </p:spTree>
    <p:extLst>
      <p:ext uri="{BB962C8B-B14F-4D97-AF65-F5344CB8AC3E}">
        <p14:creationId xmlns:p14="http://schemas.microsoft.com/office/powerpoint/2010/main" val="16304938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7892" y="304801"/>
            <a:ext cx="6728908" cy="1066799"/>
          </a:xfrm>
        </p:spPr>
        <p:txBody>
          <a:bodyPr>
            <a:noAutofit/>
          </a:bodyPr>
          <a:lstStyle/>
          <a:p>
            <a:pPr algn="ctr"/>
            <a:r>
              <a:rPr lang="en-GB" sz="3200" dirty="0" smtClean="0">
                <a:latin typeface="Cambria" panose="02040503050406030204" pitchFamily="18" charset="0"/>
                <a:cs typeface="Arial" panose="020B0604020202020204" pitchFamily="34" charset="0"/>
              </a:rPr>
              <a:t>Centre</a:t>
            </a:r>
            <a:r>
              <a:rPr lang="lv-LV" sz="3200" dirty="0" smtClean="0">
                <a:latin typeface="Cambria" panose="02040503050406030204" pitchFamily="18" charset="0"/>
                <a:cs typeface="Arial" panose="020B0604020202020204" pitchFamily="34" charset="0"/>
              </a:rPr>
              <a:t> </a:t>
            </a:r>
            <a:r>
              <a:rPr lang="en-GB" sz="3200" dirty="0" smtClean="0">
                <a:latin typeface="Cambria" panose="02040503050406030204" pitchFamily="18" charset="0"/>
                <a:cs typeface="Arial" panose="020B0604020202020204" pitchFamily="34" charset="0"/>
              </a:rPr>
              <a:t>of Main Interests</a:t>
            </a:r>
            <a:r>
              <a:rPr lang="lv-LV" sz="3200" dirty="0" smtClean="0">
                <a:latin typeface="Cambria" panose="02040503050406030204" pitchFamily="18" charset="0"/>
                <a:cs typeface="Arial" panose="020B0604020202020204" pitchFamily="34" charset="0"/>
              </a:rPr>
              <a:t> (COMI) </a:t>
            </a:r>
            <a:r>
              <a:rPr lang="en-GB" sz="3200" dirty="0" smtClean="0">
                <a:latin typeface="Cambria" panose="02040503050406030204" pitchFamily="18" charset="0"/>
                <a:cs typeface="Arial" panose="020B0604020202020204" pitchFamily="34" charset="0"/>
              </a:rPr>
              <a:t>in the Regulation</a:t>
            </a:r>
            <a:r>
              <a:rPr lang="lv-LV" sz="3200" dirty="0" smtClean="0">
                <a:latin typeface="Cambria" panose="02040503050406030204" pitchFamily="18" charset="0"/>
                <a:cs typeface="Arial" panose="020B0604020202020204" pitchFamily="34" charset="0"/>
              </a:rPr>
              <a:t> 2015/848</a:t>
            </a:r>
            <a:endParaRPr lang="lv-LV" sz="3200" dirty="0">
              <a:latin typeface="Cambria" panose="02040503050406030204" pitchFamily="18" charset="0"/>
              <a:cs typeface="Arial" panose="020B0604020202020204" pitchFamily="34" charset="0"/>
            </a:endParaRPr>
          </a:p>
        </p:txBody>
      </p:sp>
      <p:sp>
        <p:nvSpPr>
          <p:cNvPr id="4" name="Content Placeholder 3"/>
          <p:cNvSpPr>
            <a:spLocks noGrp="1"/>
          </p:cNvSpPr>
          <p:nvPr>
            <p:ph sz="half" idx="1"/>
          </p:nvPr>
        </p:nvSpPr>
        <p:spPr/>
        <p:txBody>
          <a:bodyPr>
            <a:normAutofit/>
          </a:bodyPr>
          <a:lstStyle/>
          <a:p>
            <a:endParaRPr lang="lv-LV" sz="2800" dirty="0">
              <a:latin typeface="Arial" panose="020B0604020202020204" pitchFamily="34" charset="0"/>
              <a:cs typeface="Arial" panose="020B0604020202020204" pitchFamily="34" charset="0"/>
            </a:endParaRPr>
          </a:p>
          <a:p>
            <a:pPr marL="0" indent="0">
              <a:buNone/>
            </a:pPr>
            <a:endParaRPr lang="lv-LV" dirty="0"/>
          </a:p>
        </p:txBody>
      </p:sp>
      <p:sp>
        <p:nvSpPr>
          <p:cNvPr id="8" name="Content Placeholder 7"/>
          <p:cNvSpPr>
            <a:spLocks noGrp="1"/>
          </p:cNvSpPr>
          <p:nvPr>
            <p:ph sz="half" idx="2"/>
          </p:nvPr>
        </p:nvSpPr>
        <p:spPr>
          <a:xfrm>
            <a:off x="2110292" y="1725391"/>
            <a:ext cx="6728908" cy="4373573"/>
          </a:xfrm>
        </p:spPr>
        <p:txBody>
          <a:bodyPr>
            <a:normAutofit/>
          </a:bodyPr>
          <a:lstStyle/>
          <a:p>
            <a:pPr marL="0" indent="0">
              <a:buNone/>
            </a:pPr>
            <a:r>
              <a:rPr lang="en-GB" sz="2800" dirty="0" smtClean="0">
                <a:latin typeface="Cambria" panose="02040503050406030204" pitchFamily="18" charset="0"/>
              </a:rPr>
              <a:t>When determining whether the centre of the debtor's main interests is ascertainable by third parties, </a:t>
            </a:r>
            <a:r>
              <a:rPr lang="en-GB" sz="2800" b="1" dirty="0" smtClean="0">
                <a:latin typeface="Cambria" panose="02040503050406030204" pitchFamily="18" charset="0"/>
              </a:rPr>
              <a:t>special consideration should be given to the creditors and to their perception as to where a debtor conducts the administration of its interests</a:t>
            </a:r>
            <a:r>
              <a:rPr lang="en-GB" sz="2800" dirty="0" smtClean="0">
                <a:latin typeface="Cambria" panose="02040503050406030204" pitchFamily="18" charset="0"/>
              </a:rPr>
              <a:t>. </a:t>
            </a:r>
            <a:endParaRPr lang="lv-LV" sz="2800" dirty="0">
              <a:latin typeface="Cambria" panose="02040503050406030204" pitchFamily="18" charset="0"/>
            </a:endParaRPr>
          </a:p>
        </p:txBody>
      </p:sp>
      <p:sp>
        <p:nvSpPr>
          <p:cNvPr id="9" name="Text Placeholder 8"/>
          <p:cNvSpPr>
            <a:spLocks noGrp="1"/>
          </p:cNvSpPr>
          <p:nvPr>
            <p:ph type="body" sz="quarter" idx="10"/>
          </p:nvPr>
        </p:nvSpPr>
        <p:spPr/>
        <p:txBody>
          <a:bodyPr/>
          <a:lstStyle/>
          <a:p>
            <a:endParaRPr lang="lv-LV"/>
          </a:p>
        </p:txBody>
      </p:sp>
      <p:sp>
        <p:nvSpPr>
          <p:cNvPr id="10" name="Text Placeholder 9"/>
          <p:cNvSpPr>
            <a:spLocks noGrp="1"/>
          </p:cNvSpPr>
          <p:nvPr>
            <p:ph type="body" sz="quarter" idx="12"/>
          </p:nvPr>
        </p:nvSpPr>
        <p:spPr>
          <a:xfrm>
            <a:off x="4876800" y="5028885"/>
            <a:ext cx="3657600" cy="1108038"/>
          </a:xfrm>
        </p:spPr>
        <p:txBody>
          <a:bodyPr>
            <a:noAutofit/>
          </a:bodyPr>
          <a:lstStyle/>
          <a:p>
            <a:pPr algn="l"/>
            <a:r>
              <a:rPr lang="en-US" sz="1600" dirty="0">
                <a:latin typeface="Cambria" panose="02040503050406030204" pitchFamily="18" charset="0"/>
              </a:rPr>
              <a:t>REGULATION (EU) 2015/848 OF THE EUROPEAN PARLIAMENT AND OF THE COUNCIL of 20 May 2015 on insolvency </a:t>
            </a:r>
            <a:r>
              <a:rPr lang="en-US" sz="1600" dirty="0" smtClean="0">
                <a:latin typeface="Cambria" panose="02040503050406030204" pitchFamily="18" charset="0"/>
              </a:rPr>
              <a:t>proceedings</a:t>
            </a:r>
            <a:r>
              <a:rPr lang="lv-LV" sz="1600" dirty="0" smtClean="0">
                <a:latin typeface="Cambria" panose="02040503050406030204" pitchFamily="18" charset="0"/>
              </a:rPr>
              <a:t>, </a:t>
            </a:r>
            <a:r>
              <a:rPr lang="en-GB" sz="1600" dirty="0" smtClean="0">
                <a:latin typeface="Cambria" panose="02040503050406030204" pitchFamily="18" charset="0"/>
              </a:rPr>
              <a:t>Recital</a:t>
            </a:r>
            <a:r>
              <a:rPr lang="lv-LV" sz="1600" dirty="0" smtClean="0">
                <a:latin typeface="Cambria" panose="02040503050406030204" pitchFamily="18" charset="0"/>
              </a:rPr>
              <a:t> 28</a:t>
            </a:r>
            <a:endParaRPr lang="lv-LV" sz="1600" dirty="0">
              <a:latin typeface="Cambria" panose="02040503050406030204" pitchFamily="18" charset="0"/>
            </a:endParaRPr>
          </a:p>
        </p:txBody>
      </p:sp>
      <p:sp>
        <p:nvSpPr>
          <p:cNvPr id="7" name="Slide Number Placeholder 6"/>
          <p:cNvSpPr>
            <a:spLocks noGrp="1"/>
          </p:cNvSpPr>
          <p:nvPr>
            <p:ph type="sldNum" sz="quarter" idx="13"/>
          </p:nvPr>
        </p:nvSpPr>
        <p:spPr/>
        <p:txBody>
          <a:bodyPr/>
          <a:lstStyle/>
          <a:p>
            <a:pPr>
              <a:defRPr/>
            </a:pPr>
            <a:fld id="{3D591E00-CFFA-4DD2-A712-14903EEDC72B}" type="slidenum">
              <a:rPr lang="en-US" altLang="en-US" smtClean="0"/>
              <a:pPr>
                <a:defRPr/>
              </a:pPr>
              <a:t>8</a:t>
            </a:fld>
            <a:endParaRPr lang="en-US" altLang="en-US" dirty="0"/>
          </a:p>
        </p:txBody>
      </p:sp>
    </p:spTree>
    <p:extLst>
      <p:ext uri="{BB962C8B-B14F-4D97-AF65-F5344CB8AC3E}">
        <p14:creationId xmlns:p14="http://schemas.microsoft.com/office/powerpoint/2010/main" val="30774032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ambria" panose="02040503050406030204" pitchFamily="18" charset="0"/>
              </a:rPr>
              <a:t>Thank you for your attention</a:t>
            </a:r>
            <a:endParaRPr lang="en-GB" dirty="0">
              <a:latin typeface="Cambria" panose="02040503050406030204" pitchFamily="18" charset="0"/>
            </a:endParaRPr>
          </a:p>
        </p:txBody>
      </p:sp>
      <p:sp>
        <p:nvSpPr>
          <p:cNvPr id="3" name="Text Placeholder 2"/>
          <p:cNvSpPr>
            <a:spLocks noGrp="1"/>
          </p:cNvSpPr>
          <p:nvPr>
            <p:ph type="body" sz="quarter" idx="10"/>
          </p:nvPr>
        </p:nvSpPr>
        <p:spPr/>
        <p:txBody>
          <a:bodyPr>
            <a:normAutofit fontScale="25000" lnSpcReduction="20000"/>
          </a:bodyPr>
          <a:lstStyle/>
          <a:p>
            <a:r>
              <a:rPr lang="en-GB" sz="6400" b="1" dirty="0" err="1" smtClean="0">
                <a:latin typeface="Cambria" panose="02040503050406030204" pitchFamily="18" charset="0"/>
              </a:rPr>
              <a:t>Kar</a:t>
            </a:r>
            <a:r>
              <a:rPr lang="lv-LV" sz="6400" b="1" dirty="0" smtClean="0">
                <a:latin typeface="Cambria" panose="02040503050406030204" pitchFamily="18" charset="0"/>
              </a:rPr>
              <a:t>ī</a:t>
            </a:r>
            <a:r>
              <a:rPr lang="en-GB" sz="6400" b="1" dirty="0" err="1" smtClean="0">
                <a:latin typeface="Cambria" panose="02040503050406030204" pitchFamily="18" charset="0"/>
              </a:rPr>
              <a:t>na</a:t>
            </a:r>
            <a:r>
              <a:rPr lang="en-GB" sz="6400" b="1" dirty="0" smtClean="0">
                <a:latin typeface="Cambria" panose="02040503050406030204" pitchFamily="18" charset="0"/>
              </a:rPr>
              <a:t> Paturska</a:t>
            </a:r>
            <a:endParaRPr lang="en-GB" sz="6400" dirty="0" smtClean="0">
              <a:latin typeface="Cambria" panose="02040503050406030204" pitchFamily="18" charset="0"/>
            </a:endParaRPr>
          </a:p>
          <a:p>
            <a:r>
              <a:rPr lang="en-GB" sz="6400" dirty="0" smtClean="0">
                <a:latin typeface="Cambria" panose="02040503050406030204" pitchFamily="18" charset="0"/>
              </a:rPr>
              <a:t>Legal Consultant of the Legal Department</a:t>
            </a:r>
          </a:p>
          <a:p>
            <a:r>
              <a:rPr lang="en-GB" sz="6400" dirty="0" smtClean="0">
                <a:latin typeface="Cambria" panose="02040503050406030204" pitchFamily="18" charset="0"/>
              </a:rPr>
              <a:t>Insolvency Administration</a:t>
            </a:r>
          </a:p>
          <a:p>
            <a:endParaRPr lang="en-GB" sz="6400" dirty="0" smtClean="0">
              <a:latin typeface="Cambria" panose="02040503050406030204" pitchFamily="18" charset="0"/>
            </a:endParaRPr>
          </a:p>
          <a:p>
            <a:r>
              <a:rPr lang="en-GB" sz="6400" dirty="0" smtClean="0">
                <a:latin typeface="Cambria" panose="02040503050406030204" pitchFamily="18" charset="0"/>
              </a:rPr>
              <a:t>E-mail: </a:t>
            </a:r>
            <a:r>
              <a:rPr lang="en-GB" sz="6400" u="sng" dirty="0" smtClean="0">
                <a:latin typeface="Cambria" panose="02040503050406030204" pitchFamily="18" charset="0"/>
                <a:hlinkClick r:id="rId2"/>
              </a:rPr>
              <a:t>karina.paturska@mna.gov.lv</a:t>
            </a:r>
            <a:endParaRPr lang="en-GB" sz="6400" dirty="0" smtClean="0">
              <a:latin typeface="Cambria" panose="02040503050406030204" pitchFamily="18" charset="0"/>
            </a:endParaRPr>
          </a:p>
          <a:p>
            <a:pPr algn="r"/>
            <a:endParaRPr lang="en-GB" dirty="0"/>
          </a:p>
        </p:txBody>
      </p:sp>
    </p:spTree>
    <p:extLst>
      <p:ext uri="{BB962C8B-B14F-4D97-AF65-F5344CB8AC3E}">
        <p14:creationId xmlns:p14="http://schemas.microsoft.com/office/powerpoint/2010/main" val="3004691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4448</TotalTime>
  <Words>526</Words>
  <Application>Microsoft Office PowerPoint</Application>
  <PresentationFormat>On-screen Show (4:3)</PresentationFormat>
  <Paragraphs>48</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89_Prezentacija_templateLV</vt:lpstr>
      <vt:lpstr> The centre of main interests in the meaning of the EU Insolvency Regulation  </vt:lpstr>
      <vt:lpstr>Centre of Main Interests (COMI) in the Regulation 1346/2000</vt:lpstr>
      <vt:lpstr> C-341/04, Eurofood IFSC Ltd (I)</vt:lpstr>
      <vt:lpstr> C-341/04, Eurofood IFSC Ltd (II)</vt:lpstr>
      <vt:lpstr>Latvian Case Law on Determining COMI in natural persons’ insovelcy cases</vt:lpstr>
      <vt:lpstr> Law On Taxes and Duties </vt:lpstr>
      <vt:lpstr> Problem: promotion of forum shopping</vt:lpstr>
      <vt:lpstr>Centre of Main Interests (COMI) in the Regulation 2015/848</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Karina Paturska</cp:lastModifiedBy>
  <cp:revision>308</cp:revision>
  <cp:lastPrinted>2016-05-26T07:46:53Z</cp:lastPrinted>
  <dcterms:created xsi:type="dcterms:W3CDTF">2014-11-20T14:46:47Z</dcterms:created>
  <dcterms:modified xsi:type="dcterms:W3CDTF">2017-03-31T11:35:36Z</dcterms:modified>
</cp:coreProperties>
</file>