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handoutMasterIdLst>
    <p:handoutMasterId r:id="rId15"/>
  </p:handoutMasterIdLst>
  <p:sldIdLst>
    <p:sldId id="280" r:id="rId2"/>
    <p:sldId id="342" r:id="rId3"/>
    <p:sldId id="308" r:id="rId4"/>
    <p:sldId id="331" r:id="rId5"/>
    <p:sldId id="329" r:id="rId6"/>
    <p:sldId id="334" r:id="rId7"/>
    <p:sldId id="328" r:id="rId8"/>
    <p:sldId id="321" r:id="rId9"/>
    <p:sldId id="322" r:id="rId10"/>
    <p:sldId id="335" r:id="rId11"/>
    <p:sldId id="348" r:id="rId12"/>
    <p:sldId id="307" r:id="rId13"/>
  </p:sldIdLst>
  <p:sldSz cx="9144000" cy="6858000" type="screen4x3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89" d="100"/>
          <a:sy n="89" d="100"/>
        </p:scale>
        <p:origin x="144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B2701-64A5-4D0C-B1E2-84D76F056B6C}" type="datetimeFigureOut">
              <a:rPr lang="ru-RU" smtClean="0"/>
              <a:t>31.03.2017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721FA-4440-4DD9-B78E-461F35D120D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039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3A733-C677-4FA0-9492-8EB0C88C69A9}" type="datetimeFigureOut">
              <a:rPr lang="uk-UA" smtClean="0"/>
              <a:pPr/>
              <a:t>31.03.2017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6A35C-8BE5-406F-A0B5-A6AE48437597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93727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2B331-7BDD-4EEB-B056-12EF20C33F98}" type="datetimeFigureOut">
              <a:rPr lang="uk-UA" smtClean="0"/>
              <a:pPr/>
              <a:t>31.03.2017</a:t>
            </a:fld>
            <a:endParaRPr lang="uk-UA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0115A2-6650-4A56-A82E-9DDEC20C134C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2B331-7BDD-4EEB-B056-12EF20C33F98}" type="datetimeFigureOut">
              <a:rPr lang="uk-UA" smtClean="0"/>
              <a:pPr/>
              <a:t>31.03.2017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0115A2-6650-4A56-A82E-9DDEC20C134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2B331-7BDD-4EEB-B056-12EF20C33F98}" type="datetimeFigureOut">
              <a:rPr lang="uk-UA" smtClean="0"/>
              <a:pPr/>
              <a:t>31.03.2017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0115A2-6650-4A56-A82E-9DDEC20C134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2B331-7BDD-4EEB-B056-12EF20C33F98}" type="datetimeFigureOut">
              <a:rPr lang="uk-UA" smtClean="0"/>
              <a:pPr/>
              <a:t>31.03.2017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0115A2-6650-4A56-A82E-9DDEC20C134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2B331-7BDD-4EEB-B056-12EF20C33F98}" type="datetimeFigureOut">
              <a:rPr lang="uk-UA" smtClean="0"/>
              <a:pPr/>
              <a:t>31.03.2017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0115A2-6650-4A56-A82E-9DDEC20C134C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2B331-7BDD-4EEB-B056-12EF20C33F98}" type="datetimeFigureOut">
              <a:rPr lang="uk-UA" smtClean="0"/>
              <a:pPr/>
              <a:t>31.03.2017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0115A2-6650-4A56-A82E-9DDEC20C134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2B331-7BDD-4EEB-B056-12EF20C33F98}" type="datetimeFigureOut">
              <a:rPr lang="uk-UA" smtClean="0"/>
              <a:pPr/>
              <a:t>31.03.2017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0115A2-6650-4A56-A82E-9DDEC20C134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2B331-7BDD-4EEB-B056-12EF20C33F98}" type="datetimeFigureOut">
              <a:rPr lang="uk-UA" smtClean="0"/>
              <a:pPr/>
              <a:t>31.03.2017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0115A2-6650-4A56-A82E-9DDEC20C134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2B331-7BDD-4EEB-B056-12EF20C33F98}" type="datetimeFigureOut">
              <a:rPr lang="uk-UA" smtClean="0"/>
              <a:pPr/>
              <a:t>31.03.2017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0115A2-6650-4A56-A82E-9DDEC20C134C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2B331-7BDD-4EEB-B056-12EF20C33F98}" type="datetimeFigureOut">
              <a:rPr lang="uk-UA" smtClean="0"/>
              <a:pPr/>
              <a:t>31.03.2017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0115A2-6650-4A56-A82E-9DDEC20C134C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C2B331-7BDD-4EEB-B056-12EF20C33F98}" type="datetimeFigureOut">
              <a:rPr lang="uk-UA" smtClean="0"/>
              <a:pPr/>
              <a:t>31.03.2017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0115A2-6650-4A56-A82E-9DDEC20C134C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AC2B331-7BDD-4EEB-B056-12EF20C33F98}" type="datetimeFigureOut">
              <a:rPr lang="uk-UA" smtClean="0"/>
              <a:pPr/>
              <a:t>31.03.2017</a:t>
            </a:fld>
            <a:endParaRPr lang="uk-UA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90115A2-6650-4A56-A82E-9DDEC20C134C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071538" y="285729"/>
            <a:ext cx="7715304" cy="2135159"/>
          </a:xfrm>
        </p:spPr>
        <p:txBody>
          <a:bodyPr>
            <a:noAutofit/>
          </a:bodyPr>
          <a:lstStyle/>
          <a:p>
            <a:pPr algn="ctr"/>
            <a:r>
              <a:rPr lang="en-GB" sz="2800" b="1" dirty="0">
                <a:effectLst/>
                <a:latin typeface="Bookman Old Style" pitchFamily="18" charset="0"/>
                <a:cs typeface="Arial" pitchFamily="34" charset="0"/>
              </a:rPr>
              <a:t>IMPLEMENTING OF CROSS-BORDER INSOLVENCY RULES IN UKRAINE: LEGISLATION AND PRACTICAL ISSUES</a:t>
            </a:r>
            <a:r>
              <a:rPr lang="lv-LV" sz="3200" dirty="0">
                <a:effectLst/>
              </a:rPr>
              <a:t> </a:t>
            </a:r>
            <a:endParaRPr lang="uk-UA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3648" y="2852936"/>
            <a:ext cx="7383194" cy="3647898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sz="2000" b="1" dirty="0" smtClean="0"/>
              <a:t>Alexander BIRYUKOV</a:t>
            </a:r>
          </a:p>
          <a:p>
            <a:endParaRPr lang="en-US" sz="1000" dirty="0" smtClean="0">
              <a:latin typeface="Bookman Old Style" pitchFamily="18" charset="0"/>
            </a:endParaRPr>
          </a:p>
          <a:p>
            <a:r>
              <a:rPr lang="en-US" sz="2000" dirty="0" smtClean="0">
                <a:latin typeface="Bookman Old Style" pitchFamily="18" charset="0"/>
              </a:rPr>
              <a:t>Doctor of Law, </a:t>
            </a:r>
          </a:p>
          <a:p>
            <a:r>
              <a:rPr lang="en-US" sz="2000" dirty="0" smtClean="0">
                <a:latin typeface="Bookman Old Style" pitchFamily="18" charset="0"/>
              </a:rPr>
              <a:t>Professor (</a:t>
            </a:r>
            <a:r>
              <a:rPr lang="en-US" sz="2000" i="1" dirty="0" smtClean="0">
                <a:latin typeface="Bookman Old Style" pitchFamily="18" charset="0"/>
              </a:rPr>
              <a:t>Kyiv Taras Shevchenko National University</a:t>
            </a:r>
            <a:r>
              <a:rPr lang="en-US" sz="2000" dirty="0" smtClean="0">
                <a:latin typeface="Bookman Old Style" pitchFamily="18" charset="0"/>
              </a:rPr>
              <a:t>), </a:t>
            </a:r>
          </a:p>
          <a:p>
            <a:r>
              <a:rPr lang="en-US" sz="2000" dirty="0" smtClean="0">
                <a:latin typeface="Bookman Old Style" pitchFamily="18" charset="0"/>
              </a:rPr>
              <a:t>Counsel, LCF Law Group </a:t>
            </a:r>
          </a:p>
          <a:p>
            <a:endParaRPr lang="en-GB" sz="2000" dirty="0" smtClean="0">
              <a:latin typeface="Book Antiqua" pitchFamily="18" charset="0"/>
            </a:endParaRPr>
          </a:p>
          <a:p>
            <a:pPr lvl="0"/>
            <a:endParaRPr lang="en-GB" sz="2800" dirty="0" smtClean="0"/>
          </a:p>
          <a:p>
            <a:pPr lvl="0"/>
            <a:endParaRPr lang="uk-UA" sz="2800" dirty="0" smtClean="0"/>
          </a:p>
          <a:p>
            <a:endParaRPr lang="uk-UA" sz="28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>
                <a:effectLst/>
                <a:latin typeface="Arial" pitchFamily="34" charset="0"/>
                <a:cs typeface="Arial" pitchFamily="34" charset="0"/>
              </a:rPr>
              <a:t>COURT </a:t>
            </a:r>
            <a:r>
              <a:rPr lang="en-US" sz="2600" b="1" dirty="0" smtClean="0">
                <a:effectLst/>
                <a:latin typeface="Arial" pitchFamily="34" charset="0"/>
                <a:cs typeface="Arial" pitchFamily="34" charset="0"/>
              </a:rPr>
              <a:t>PRACTICE: Final Decision </a:t>
            </a:r>
            <a:endParaRPr lang="uk-UA" sz="26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276872"/>
            <a:ext cx="7818072" cy="3971528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Cassation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Economic Court decided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that commencement of a proceeding on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recognition 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foreign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bankruptcy proceedings will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contradict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public policy and main principles of legislation 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Ukraine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set forth in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arts 1, 6, 8, 9 and 19 of the Constitution of Ukraine and arts. 119-124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Ukrainian Bankruptcy Law.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effectLst/>
                <a:latin typeface="Arial" pitchFamily="34" charset="0"/>
                <a:cs typeface="Arial" pitchFamily="34" charset="0"/>
              </a:rPr>
              <a:t>CROSS-BORDER INSOLVENCY RULES APPLICATION</a:t>
            </a:r>
            <a:endParaRPr lang="uk-UA" sz="2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772816"/>
            <a:ext cx="7647836" cy="4728018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Consequences of recognition of a foreign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bankruptcy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proceeding?</a:t>
            </a:r>
          </a:p>
          <a:p>
            <a:pPr marL="82296" indent="0">
              <a:buNone/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Procedural status of a foreign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insolvency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representative?</a:t>
            </a:r>
          </a:p>
          <a:p>
            <a:pPr marL="82296" indent="0">
              <a:buNone/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Mechanisms of cooperation and coordination?</a:t>
            </a:r>
          </a:p>
          <a:p>
            <a:pPr marL="82296" indent="0">
              <a:buNone/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Imperative rules for COMI when a debtor is a Ukrainian registered company</a:t>
            </a:r>
            <a:r>
              <a:rPr lang="uk-UA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Terminology and wording should be in line with the UNCITRAL Model Law and EU </a:t>
            </a:r>
            <a:r>
              <a:rPr lang="en-US" sz="2200" smtClean="0">
                <a:latin typeface="Arial" pitchFamily="34" charset="0"/>
                <a:cs typeface="Arial" pitchFamily="34" charset="0"/>
              </a:rPr>
              <a:t>Regulation 848/2015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uk-UA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79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rmAutofit/>
          </a:bodyPr>
          <a:lstStyle/>
          <a:p>
            <a:endParaRPr lang="uk-UA" sz="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              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Thank you!</a:t>
            </a:r>
          </a:p>
          <a:p>
            <a:pPr>
              <a:buNone/>
            </a:pPr>
            <a:endParaRPr lang="en-US" sz="36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3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i="1" dirty="0" smtClean="0"/>
              <a:t>Questions &amp; comments</a:t>
            </a:r>
            <a:r>
              <a:rPr lang="en-US" sz="2400" dirty="0" smtClean="0"/>
              <a:t>:  </a:t>
            </a:r>
            <a:r>
              <a:rPr lang="en-US" sz="2400" dirty="0" smtClean="0">
                <a:solidFill>
                  <a:srgbClr val="FF0000"/>
                </a:solidFill>
              </a:rPr>
              <a:t>alexbir@ukr.net</a:t>
            </a:r>
          </a:p>
          <a:p>
            <a:pPr>
              <a:buNone/>
            </a:pP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6613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effectLst/>
                <a:latin typeface="Arial" pitchFamily="34" charset="0"/>
                <a:cs typeface="Arial" pitchFamily="34" charset="0"/>
              </a:rPr>
              <a:t>UKRAINIAN BANKRUPTCY SYSTEM</a:t>
            </a:r>
            <a:endParaRPr lang="uk-U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916832"/>
            <a:ext cx="7674056" cy="45365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200" i="1" u="sng" dirty="0" smtClean="0">
                <a:latin typeface="Arial" pitchFamily="34" charset="0"/>
                <a:cs typeface="Arial" pitchFamily="34" charset="0"/>
              </a:rPr>
              <a:t>Main Elements: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- Economic courts.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- Debtors: Legal Economic Entities &amp; Sole Entrepreneurs.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- Commencement: minimum of 960 000 UAH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about 33 000 euro)  debts.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- Main procedures: Reorganization (sanation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– restoration of solvency) &amp; Liquidation.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- Moratorium (stay).</a:t>
            </a:r>
          </a:p>
          <a:p>
            <a:pPr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- Arbitration Manager (insolvency representative). Profession self-regulation is under development. </a:t>
            </a:r>
          </a:p>
          <a:p>
            <a:pPr marL="82296" indent="0">
              <a:buNone/>
            </a:pPr>
            <a:endParaRPr lang="en-US" sz="1000" i="1" u="sng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60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effectLst/>
                <a:latin typeface="Arial" pitchFamily="34" charset="0"/>
                <a:cs typeface="Arial" pitchFamily="34" charset="0"/>
              </a:rPr>
              <a:t>BANKRUPTCY LEGISLATION</a:t>
            </a:r>
            <a:endParaRPr lang="uk-U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844824"/>
            <a:ext cx="7602048" cy="4403576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Civil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Code, Economic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Code: general norms on liquidation of an insolvent person. </a:t>
            </a:r>
          </a:p>
          <a:p>
            <a:pPr marL="82296" indent="0">
              <a:buNone/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r>
              <a:rPr lang="en-US" sz="2200" dirty="0">
                <a:latin typeface="Arial" pitchFamily="34" charset="0"/>
                <a:cs typeface="Arial" pitchFamily="34" charset="0"/>
              </a:rPr>
              <a:t>Special Law: The Law “On Restoring Debtor's Solvency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or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Declaring It Bankrupt”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200" i="1" dirty="0" smtClean="0">
                <a:latin typeface="Arial" pitchFamily="34" charset="0"/>
                <a:cs typeface="Arial" pitchFamily="34" charset="0"/>
              </a:rPr>
              <a:t>latest version </a:t>
            </a:r>
            <a:r>
              <a:rPr lang="en-US" sz="2200" i="1" dirty="0">
                <a:latin typeface="Arial" pitchFamily="34" charset="0"/>
                <a:cs typeface="Arial" pitchFamily="34" charset="0"/>
              </a:rPr>
              <a:t>of 2013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–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Bankruptcy Law</a:t>
            </a:r>
            <a:r>
              <a:rPr lang="uk-UA" sz="2200" dirty="0">
                <a:latin typeface="Arial" pitchFamily="34" charset="0"/>
                <a:cs typeface="Arial" pitchFamily="34" charset="0"/>
              </a:rPr>
              <a:t>.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endParaRPr lang="ru-RU" sz="1200" dirty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Economic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Procedural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Code: specific norms on the court bankruptcy proceedings.</a:t>
            </a:r>
          </a:p>
          <a:p>
            <a:pPr marL="82296" indent="0">
              <a:buNone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r>
              <a:rPr lang="en-US" sz="2200" dirty="0">
                <a:latin typeface="Arial" pitchFamily="34" charset="0"/>
                <a:cs typeface="Arial" pitchFamily="34" charset="0"/>
              </a:rPr>
              <a:t>The Law “On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Banks and Banking Activity”: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putting the banks into the category of insolvent banks (Chapter V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effectLst/>
                <a:latin typeface="Arial" pitchFamily="34" charset="0"/>
                <a:cs typeface="Arial" pitchFamily="34" charset="0"/>
              </a:rPr>
              <a:t>CROSS-BORDER INSOLVENCY LEGISLATION</a:t>
            </a:r>
            <a:endParaRPr lang="uk-UA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628800"/>
            <a:ext cx="7647836" cy="4619600"/>
          </a:xfrm>
        </p:spPr>
        <p:txBody>
          <a:bodyPr>
            <a:normAutofit fontScale="92500"/>
          </a:bodyPr>
          <a:lstStyle/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Law “On Restoring Debtor's Solvency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or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Declaring It Bankrupt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” (Chapter IX).</a:t>
            </a:r>
          </a:p>
          <a:p>
            <a:pPr marL="82296" indent="0">
              <a:buNone/>
            </a:pP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No specific rules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in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Economic Procedural Code</a:t>
            </a:r>
            <a:r>
              <a:rPr lang="uk-UA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endParaRPr lang="ru-RU" sz="1300" dirty="0">
              <a:latin typeface="Arial" pitchFamily="34" charset="0"/>
              <a:cs typeface="Arial" pitchFamily="34" charset="0"/>
            </a:endParaRPr>
          </a:p>
          <a:p>
            <a:r>
              <a:rPr lang="en-US" sz="2200" dirty="0">
                <a:latin typeface="Arial" pitchFamily="34" charset="0"/>
                <a:cs typeface="Arial" pitchFamily="34" charset="0"/>
              </a:rPr>
              <a:t>Civil Procedural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Code: Recognition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Execution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Foreign Judgments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(Chapter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VIII)</a:t>
            </a:r>
            <a:r>
              <a:rPr lang="uk-UA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endParaRPr lang="ru-RU" sz="1300" dirty="0">
              <a:latin typeface="Arial" pitchFamily="34" charset="0"/>
              <a:cs typeface="Arial" pitchFamily="34" charset="0"/>
            </a:endParaRPr>
          </a:p>
          <a:p>
            <a:r>
              <a:rPr lang="en-US" sz="2200" dirty="0" smtClean="0">
                <a:latin typeface="Arial" pitchFamily="34" charset="0"/>
                <a:cs typeface="Arial" pitchFamily="34" charset="0"/>
              </a:rPr>
              <a:t>The Law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On Private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International: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1) exclusive jurisdiction of Ukrainian courts in cases when registered in Ukraine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company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is subject to bankruptcy; 2) Ukrainian courts may commence a bankruptcy proceeding where a foreign element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exists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towards a debtor if it has a center of main interests or does its business on the territory of Ukraine. 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effectLst/>
                <a:latin typeface="Arial" pitchFamily="34" charset="0"/>
                <a:cs typeface="Arial" pitchFamily="34" charset="0"/>
              </a:rPr>
              <a:t>CROSS-BORDER INSOLVENCY REGULATION</a:t>
            </a:r>
            <a:endParaRPr lang="uk-UA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628800"/>
            <a:ext cx="7602048" cy="4619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Reciprocity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Ordre Public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endParaRPr lang="ru-RU" sz="1600" dirty="0"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Procedures: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- recognition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foreign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bankruptcy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proceeding;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- recognition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foreign insolvency representative;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- cooperation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7602048" cy="1152128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sz="2900" b="1" dirty="0" smtClean="0">
                <a:effectLst/>
                <a:latin typeface="Arial" pitchFamily="34" charset="0"/>
                <a:cs typeface="Arial" pitchFamily="34" charset="0"/>
              </a:rPr>
              <a:t>CROSS-BORDER INSOLVENCY RULES: PRINCIPLE OF RECIPROCITY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en-GB" b="1" dirty="0" smtClean="0"/>
              <a:t> 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844824"/>
            <a:ext cx="7602048" cy="440357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. The Bankruptcy Law: 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- allows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application of Ukrainian Bankruptcy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Law (cross-border insolvency rules); 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reciprocity exists if cooperation between the countries is set forth in an international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treaty.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2. The Law On Private International Law: 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- allows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application of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foreign law;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- reciprocity exists unless other is set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forth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in an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international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treaty.</a:t>
            </a:r>
            <a:endParaRPr lang="en-GB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530040" cy="1152128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100" b="1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en-US" sz="2900" b="1" dirty="0" smtClean="0">
                <a:effectLst/>
                <a:latin typeface="Arial" pitchFamily="34" charset="0"/>
                <a:cs typeface="Arial" pitchFamily="34" charset="0"/>
              </a:rPr>
              <a:t>CROSS-BORDER INSOLVENCY RULES: ORDRE PUBLIC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3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. Bankruptcy Law: </a:t>
            </a:r>
            <a:endParaRPr lang="ru-RU" sz="23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300" dirty="0" smtClean="0">
                <a:latin typeface="Arial" pitchFamily="34" charset="0"/>
                <a:cs typeface="Arial" pitchFamily="34" charset="0"/>
              </a:rPr>
              <a:t>- rejects 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application of Ukrainian Bankruptcy Law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if it 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contradicts public 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policy, sovereignty and </a:t>
            </a:r>
            <a:r>
              <a:rPr lang="en-US" sz="2300" u="sng" dirty="0" smtClean="0">
                <a:latin typeface="Arial" pitchFamily="34" charset="0"/>
                <a:cs typeface="Arial" pitchFamily="34" charset="0"/>
              </a:rPr>
              <a:t>main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 principles of legislation of Ukraine.</a:t>
            </a:r>
            <a:endParaRPr lang="ru-RU" sz="23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endParaRPr lang="ru-RU" sz="23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300" dirty="0">
                <a:latin typeface="Arial" pitchFamily="34" charset="0"/>
                <a:cs typeface="Arial" pitchFamily="34" charset="0"/>
              </a:rPr>
              <a:t>2. The Law On Private International Law: </a:t>
            </a:r>
            <a:endParaRPr lang="ru-RU" sz="23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300" dirty="0" smtClean="0">
                <a:latin typeface="Arial" pitchFamily="34" charset="0"/>
                <a:cs typeface="Arial" pitchFamily="34" charset="0"/>
              </a:rPr>
              <a:t>- the 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norm of foreign state shall not be applied when its application drives to contradiction with the </a:t>
            </a:r>
            <a:r>
              <a:rPr lang="en-US" sz="2300" u="sng" dirty="0" smtClean="0">
                <a:latin typeface="Arial" pitchFamily="34" charset="0"/>
                <a:cs typeface="Arial" pitchFamily="34" charset="0"/>
              </a:rPr>
              <a:t>fundamental </a:t>
            </a:r>
            <a:r>
              <a:rPr lang="en-US" sz="2300" u="sng" dirty="0">
                <a:latin typeface="Arial" pitchFamily="34" charset="0"/>
                <a:cs typeface="Arial" pitchFamily="34" charset="0"/>
              </a:rPr>
              <a:t>principles of legal system</a:t>
            </a:r>
            <a:r>
              <a:rPr lang="en-US" sz="2300" dirty="0">
                <a:latin typeface="Arial" pitchFamily="34" charset="0"/>
                <a:cs typeface="Arial" pitchFamily="34" charset="0"/>
              </a:rPr>
              <a:t> (public policy) of Ukraine.</a:t>
            </a:r>
            <a:endParaRPr lang="ru-RU" sz="23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>
                <a:effectLst/>
                <a:latin typeface="Arial" pitchFamily="34" charset="0"/>
                <a:cs typeface="Arial" pitchFamily="34" charset="0"/>
              </a:rPr>
              <a:t>COURT </a:t>
            </a:r>
            <a:r>
              <a:rPr lang="en-US" sz="2600" b="1" dirty="0" smtClean="0">
                <a:effectLst/>
                <a:latin typeface="Arial" pitchFamily="34" charset="0"/>
                <a:cs typeface="Arial" pitchFamily="34" charset="0"/>
              </a:rPr>
              <a:t>PRACTICE: petition on recognition of foreign proceeding</a:t>
            </a:r>
            <a:endParaRPr lang="uk-UA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429597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Case 914/207/15, Local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Economic Court of Lviv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Oblast (2015):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- initiated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by Tomas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Jonsson, Foreign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bankruptcy procedure manager for SPB hf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Reykjavik, Iceland) on January 22, 2015;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petition on recognition of a foreign </a:t>
            </a:r>
            <a:r>
              <a:rPr lang="en-US" sz="2200" dirty="0">
                <a:latin typeface="Arial" pitchFamily="34" charset="0"/>
                <a:cs typeface="Arial" pitchFamily="34" charset="0"/>
              </a:rPr>
              <a:t>bankruptcy proceeding and bankruptcy manager;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sz="2200" dirty="0">
                <a:latin typeface="Arial" pitchFamily="34" charset="0"/>
                <a:cs typeface="Arial" pitchFamily="34" charset="0"/>
              </a:rPr>
              <a:t>- the interested person: Public Joint-Stock Company “Commercial Bank </a:t>
            </a:r>
            <a:r>
              <a:rPr lang="en-US" sz="2200" dirty="0" err="1">
                <a:latin typeface="Arial" pitchFamily="34" charset="0"/>
                <a:cs typeface="Arial" pitchFamily="34" charset="0"/>
              </a:rPr>
              <a:t>Lviv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”.</a:t>
            </a:r>
          </a:p>
          <a:p>
            <a:pPr marL="82296" indent="0"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674056" cy="720080"/>
          </a:xfrm>
        </p:spPr>
        <p:txBody>
          <a:bodyPr>
            <a:noAutofit/>
          </a:bodyPr>
          <a:lstStyle/>
          <a:p>
            <a:r>
              <a:rPr lang="en-US" sz="2600" b="1" dirty="0">
                <a:effectLst/>
                <a:latin typeface="Arial" pitchFamily="34" charset="0"/>
                <a:cs typeface="Arial" pitchFamily="34" charset="0"/>
              </a:rPr>
              <a:t>COURT </a:t>
            </a:r>
            <a:r>
              <a:rPr lang="en-US" sz="2600" b="1" dirty="0" smtClean="0">
                <a:effectLst/>
                <a:latin typeface="Arial" pitchFamily="34" charset="0"/>
                <a:cs typeface="Arial" pitchFamily="34" charset="0"/>
              </a:rPr>
              <a:t>PRACTICE: </a:t>
            </a:r>
            <a:r>
              <a:rPr lang="en-US" sz="2600" b="1" dirty="0">
                <a:effectLst/>
                <a:latin typeface="Arial" pitchFamily="34" charset="0"/>
                <a:cs typeface="Arial" pitchFamily="34" charset="0"/>
              </a:rPr>
              <a:t>Rulings and </a:t>
            </a:r>
            <a:r>
              <a:rPr lang="en-US" sz="2600" b="1" dirty="0" smtClean="0">
                <a:effectLst/>
                <a:latin typeface="Arial" pitchFamily="34" charset="0"/>
                <a:cs typeface="Arial" pitchFamily="34" charset="0"/>
              </a:rPr>
              <a:t>Arguments</a:t>
            </a:r>
            <a:endParaRPr lang="uk-UA" sz="2600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772816"/>
            <a:ext cx="7746064" cy="4728018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Economic </a:t>
            </a:r>
            <a:r>
              <a:rPr lang="en-US" dirty="0">
                <a:latin typeface="Arial" pitchFamily="34" charset="0"/>
                <a:cs typeface="Arial" pitchFamily="34" charset="0"/>
              </a:rPr>
              <a:t>Court ruled to refuse filing a court proceeding and 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apply </a:t>
            </a:r>
            <a:r>
              <a:rPr lang="en-US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cross-border insolvency provisions because of:</a:t>
            </a:r>
          </a:p>
          <a:p>
            <a:pPr marL="82296" indent="0">
              <a:buNone/>
            </a:pPr>
            <a:endParaRPr lang="ru-RU" sz="17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1) absence </a:t>
            </a:r>
            <a:r>
              <a:rPr lang="en-US" dirty="0">
                <a:latin typeface="Arial" pitchFamily="34" charset="0"/>
                <a:cs typeface="Arial" pitchFamily="34" charset="0"/>
              </a:rPr>
              <a:t>of international treaty between Ukraine and Iceland on cooperation in bankruptcy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cases;</a:t>
            </a:r>
          </a:p>
          <a:p>
            <a:pPr marL="82296" indent="0">
              <a:buNone/>
            </a:pPr>
            <a:endParaRPr lang="ru-RU" sz="17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2)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bankruptcy </a:t>
            </a:r>
            <a:r>
              <a:rPr lang="en-US" dirty="0">
                <a:latin typeface="Arial" pitchFamily="34" charset="0"/>
                <a:cs typeface="Arial" pitchFamily="34" charset="0"/>
              </a:rPr>
              <a:t>proceedings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cannot be applied </a:t>
            </a:r>
            <a:r>
              <a:rPr lang="en-US" dirty="0">
                <a:latin typeface="Arial" pitchFamily="34" charset="0"/>
                <a:cs typeface="Arial" pitchFamily="34" charset="0"/>
              </a:rPr>
              <a:t>toward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en-US" dirty="0">
                <a:latin typeface="Arial" pitchFamily="34" charset="0"/>
                <a:cs typeface="Arial" pitchFamily="34" charset="0"/>
              </a:rPr>
              <a:t>banks and other financial institutions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– the court </a:t>
            </a:r>
            <a:r>
              <a:rPr lang="en-US" dirty="0">
                <a:latin typeface="Arial" pitchFamily="34" charset="0"/>
                <a:cs typeface="Arial" pitchFamily="34" charset="0"/>
              </a:rPr>
              <a:t>has found that the SPB hf is a bank according to Iceland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law;</a:t>
            </a:r>
          </a:p>
          <a:p>
            <a:pPr marL="82296" indent="0">
              <a:buNone/>
            </a:pPr>
            <a:endParaRPr lang="ru-RU" sz="1700" dirty="0">
              <a:latin typeface="Arial" pitchFamily="34" charset="0"/>
              <a:cs typeface="Arial" pitchFamily="34" charset="0"/>
            </a:endParaRPr>
          </a:p>
          <a:p>
            <a:pPr marL="82296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3) Ukrainian Bankruptcy Law definitely sets forth that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dirty="0">
                <a:latin typeface="Arial" pitchFamily="34" charset="0"/>
                <a:cs typeface="Arial" pitchFamily="34" charset="0"/>
              </a:rPr>
              <a:t>petition on recognition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 foreign </a:t>
            </a:r>
            <a:r>
              <a:rPr lang="en-US" dirty="0">
                <a:latin typeface="Arial" pitchFamily="34" charset="0"/>
                <a:cs typeface="Arial" pitchFamily="34" charset="0"/>
              </a:rPr>
              <a:t>proceeding can be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allowed to proceed if the </a:t>
            </a:r>
            <a:r>
              <a:rPr lang="en-US" dirty="0">
                <a:latin typeface="Arial" pitchFamily="34" charset="0"/>
                <a:cs typeface="Arial" pitchFamily="34" charset="0"/>
              </a:rPr>
              <a:t>bankruptcy case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is commenced and administered by the relevant court.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2290</TotalTime>
  <Words>730</Words>
  <Application>Microsoft Office PowerPoint</Application>
  <PresentationFormat>On-screen Show (4:3)</PresentationFormat>
  <Paragraphs>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Arial Narrow</vt:lpstr>
      <vt:lpstr>Book Antiqua</vt:lpstr>
      <vt:lpstr>Bookman Old Style</vt:lpstr>
      <vt:lpstr>Calibri</vt:lpstr>
      <vt:lpstr>Corbel</vt:lpstr>
      <vt:lpstr>Gill Sans MT</vt:lpstr>
      <vt:lpstr>Verdana</vt:lpstr>
      <vt:lpstr>Wingdings 2</vt:lpstr>
      <vt:lpstr>Солнцестояние</vt:lpstr>
      <vt:lpstr>IMPLEMENTING OF CROSS-BORDER INSOLVENCY RULES IN UKRAINE: LEGISLATION AND PRACTICAL ISSUES </vt:lpstr>
      <vt:lpstr>UKRAINIAN BANKRUPTCY SYSTEM</vt:lpstr>
      <vt:lpstr>BANKRUPTCY LEGISLATION</vt:lpstr>
      <vt:lpstr>CROSS-BORDER INSOLVENCY LEGISLATION</vt:lpstr>
      <vt:lpstr>CROSS-BORDER INSOLVENCY REGULATION</vt:lpstr>
      <vt:lpstr>  CROSS-BORDER INSOLVENCY RULES: PRINCIPLE OF RECIPROCITY   </vt:lpstr>
      <vt:lpstr> CROSS-BORDER INSOLVENCY RULES: ORDRE PUBLIC </vt:lpstr>
      <vt:lpstr>COURT PRACTICE: petition on recognition of foreign proceeding</vt:lpstr>
      <vt:lpstr>COURT PRACTICE: Rulings and Arguments</vt:lpstr>
      <vt:lpstr>COURT PRACTICE: Final Decision </vt:lpstr>
      <vt:lpstr>CROSS-BORDER INSOLVENCY RULES APPLICATION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бирюков</dc:creator>
  <cp:lastModifiedBy>Kristine Tihanova</cp:lastModifiedBy>
  <cp:revision>440</cp:revision>
  <cp:lastPrinted>2017-03-31T10:16:42Z</cp:lastPrinted>
  <dcterms:created xsi:type="dcterms:W3CDTF">2014-06-01T09:06:19Z</dcterms:created>
  <dcterms:modified xsi:type="dcterms:W3CDTF">2017-03-31T10:17:55Z</dcterms:modified>
</cp:coreProperties>
</file>