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84" r:id="rId5"/>
    <p:sldId id="263" r:id="rId6"/>
    <p:sldId id="264" r:id="rId7"/>
    <p:sldId id="265" r:id="rId8"/>
    <p:sldId id="267" r:id="rId9"/>
    <p:sldId id="275" r:id="rId10"/>
    <p:sldId id="274" r:id="rId11"/>
    <p:sldId id="276" r:id="rId12"/>
    <p:sldId id="270" r:id="rId13"/>
    <p:sldId id="271" r:id="rId14"/>
    <p:sldId id="277" r:id="rId15"/>
    <p:sldId id="278" r:id="rId16"/>
    <p:sldId id="279" r:id="rId17"/>
    <p:sldId id="283" r:id="rId18"/>
    <p:sldId id="273" r:id="rId19"/>
    <p:sldId id="272" r:id="rId20"/>
    <p:sldId id="280" r:id="rId21"/>
    <p:sldId id="260" r:id="rId22"/>
    <p:sldId id="258" r:id="rId23"/>
    <p:sldId id="259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ana.ziedina\AppData\Local\Microsoft\Windows\Temporary%20Internet%20Files\Content.Outlook\OPX0T7YN\prezent%20anglu%20Dianai%20(003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176665734042125"/>
          <c:y val="0.20285069989332633"/>
          <c:w val="0.82536685452389513"/>
          <c:h val="0.793744641596219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6162308979670218E-2"/>
                  <c:y val="-1.5722125226620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352603132730234E-2"/>
                  <c:y val="-0.236352719946116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5818815331011"/>
                      <c:h val="0.210043509358763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988167741168277E-7"/>
                  <c:y val="0.10953827863350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6838536045938"/>
                      <c:h val="0.2247039718204671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4256098698322615E-2"/>
                  <c:y val="2.36051864113788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18596089194455E-3"/>
                  <c:y val="-8.53886725816076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025820376513854"/>
                  <c:y val="-0.122636922121235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3688807191783995E-2"/>
                  <c:y val="-2.4454167368864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Lapa1!$A$60:$A$66</c:f>
              <c:strCache>
                <c:ptCount val="7"/>
                <c:pt idx="0">
                  <c:v>Apology</c:v>
                </c:pt>
                <c:pt idx="1">
                  <c:v>Material compensation</c:v>
                </c:pt>
                <c:pt idx="2">
                  <c:v>Compensation (moral &amp; material)</c:v>
                </c:pt>
                <c:pt idx="3">
                  <c:v>Moral compensation</c:v>
                </c:pt>
                <c:pt idx="4">
                  <c:v>Material compensation &amp; work</c:v>
                </c:pt>
                <c:pt idx="5">
                  <c:v>Work</c:v>
                </c:pt>
                <c:pt idx="6">
                  <c:v>Other</c:v>
                </c:pt>
              </c:strCache>
            </c:strRef>
          </c:cat>
          <c:val>
            <c:numRef>
              <c:f>Lapa1!$B$60:$B$66</c:f>
              <c:numCache>
                <c:formatCode>[$-1010436]General</c:formatCode>
                <c:ptCount val="7"/>
                <c:pt idx="0">
                  <c:v>131</c:v>
                </c:pt>
                <c:pt idx="1">
                  <c:v>303</c:v>
                </c:pt>
                <c:pt idx="2">
                  <c:v>54</c:v>
                </c:pt>
                <c:pt idx="3">
                  <c:v>25</c:v>
                </c:pt>
                <c:pt idx="4">
                  <c:v>4</c:v>
                </c:pt>
                <c:pt idx="5">
                  <c:v>15</c:v>
                </c:pt>
                <c:pt idx="6">
                  <c:v>57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Lapa1!$A$60:$A$66</c:f>
              <c:strCache>
                <c:ptCount val="7"/>
                <c:pt idx="0">
                  <c:v>Apology</c:v>
                </c:pt>
                <c:pt idx="1">
                  <c:v>Material compensation</c:v>
                </c:pt>
                <c:pt idx="2">
                  <c:v>Compensation (moral &amp; material)</c:v>
                </c:pt>
                <c:pt idx="3">
                  <c:v>Moral compensation</c:v>
                </c:pt>
                <c:pt idx="4">
                  <c:v>Material compensation &amp; work</c:v>
                </c:pt>
                <c:pt idx="5">
                  <c:v>Work</c:v>
                </c:pt>
                <c:pt idx="6">
                  <c:v>Other</c:v>
                </c:pt>
              </c:strCache>
            </c:strRef>
          </c:cat>
          <c:val>
            <c:numRef>
              <c:f>Lapa1!$C$60:$C$66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Lapa1!$A$60:$A$66</c:f>
              <c:strCache>
                <c:ptCount val="7"/>
                <c:pt idx="0">
                  <c:v>Apology</c:v>
                </c:pt>
                <c:pt idx="1">
                  <c:v>Material compensation</c:v>
                </c:pt>
                <c:pt idx="2">
                  <c:v>Compensation (moral &amp; material)</c:v>
                </c:pt>
                <c:pt idx="3">
                  <c:v>Moral compensation</c:v>
                </c:pt>
                <c:pt idx="4">
                  <c:v>Material compensation &amp; work</c:v>
                </c:pt>
                <c:pt idx="5">
                  <c:v>Work</c:v>
                </c:pt>
                <c:pt idx="6">
                  <c:v>Other</c:v>
                </c:pt>
              </c:strCache>
            </c:strRef>
          </c:cat>
          <c:val>
            <c:numRef>
              <c:f>Lapa1!$D$60:$D$66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1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3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7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6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B9E3-D054-463F-907A-BE40812D0734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B1B5-F441-4379-831F-EB03C44B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/>
          <a:p>
            <a:r>
              <a:rPr lang="lv-LV" b="1" dirty="0" err="1" smtClean="0">
                <a:solidFill>
                  <a:schemeClr val="tx2"/>
                </a:solidFill>
              </a:rPr>
              <a:t>Victim</a:t>
            </a:r>
            <a:r>
              <a:rPr lang="lv-LV" b="1" dirty="0" smtClean="0">
                <a:solidFill>
                  <a:schemeClr val="tx2"/>
                </a:solidFill>
              </a:rPr>
              <a:t> – </a:t>
            </a:r>
            <a:r>
              <a:rPr lang="lv-LV" b="1" dirty="0" err="1" smtClean="0">
                <a:solidFill>
                  <a:schemeClr val="tx2"/>
                </a:solidFill>
              </a:rPr>
              <a:t>Offender</a:t>
            </a:r>
            <a:r>
              <a:rPr lang="lv-LV" b="1" dirty="0" smtClean="0">
                <a:solidFill>
                  <a:schemeClr val="tx2"/>
                </a:solidFill>
              </a:rPr>
              <a:t> </a:t>
            </a:r>
            <a:r>
              <a:rPr lang="lv-LV" b="1" dirty="0" err="1">
                <a:solidFill>
                  <a:schemeClr val="tx2"/>
                </a:solidFill>
              </a:rPr>
              <a:t>M</a:t>
            </a:r>
            <a:r>
              <a:rPr lang="lv-LV" b="1" dirty="0" err="1" smtClean="0">
                <a:solidFill>
                  <a:schemeClr val="tx2"/>
                </a:solidFill>
              </a:rPr>
              <a:t>ediation</a:t>
            </a:r>
            <a:r>
              <a:rPr lang="lv-LV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 err="1" smtClean="0">
                <a:solidFill>
                  <a:schemeClr val="tx2"/>
                </a:solidFill>
              </a:rPr>
              <a:t>Latvian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Experience</a:t>
            </a:r>
            <a:endParaRPr lang="lv-LV" dirty="0" smtClean="0">
              <a:solidFill>
                <a:schemeClr val="tx2"/>
              </a:solidFill>
            </a:endParaRPr>
          </a:p>
          <a:p>
            <a:endParaRPr lang="lv-LV" dirty="0">
              <a:solidFill>
                <a:schemeClr val="tx2"/>
              </a:solidFill>
            </a:endParaRPr>
          </a:p>
          <a:p>
            <a:r>
              <a:rPr lang="lv-LV" dirty="0" smtClean="0">
                <a:solidFill>
                  <a:schemeClr val="tx2"/>
                </a:solidFill>
              </a:rPr>
              <a:t>Andris Šillers</a:t>
            </a:r>
          </a:p>
          <a:p>
            <a:r>
              <a:rPr lang="lv-LV" dirty="0" smtClean="0">
                <a:solidFill>
                  <a:schemeClr val="tx2"/>
                </a:solidFill>
              </a:rPr>
              <a:t>01.08.2017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698115" cy="16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4" y="300444"/>
            <a:ext cx="8426178" cy="8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Victim – Offender mediation</a:t>
            </a:r>
            <a:r>
              <a:rPr lang="lv-LV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lv-LV" b="1" dirty="0" smtClean="0">
                <a:solidFill>
                  <a:schemeClr val="tx2"/>
                </a:solidFill>
              </a:rPr>
              <a:t>VOM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solidFill>
                  <a:schemeClr val="tx2"/>
                </a:solidFill>
              </a:rPr>
              <a:t>VOM </a:t>
            </a:r>
            <a:r>
              <a:rPr lang="lv-LV" sz="3600" dirty="0">
                <a:solidFill>
                  <a:schemeClr val="tx2"/>
                </a:solidFill>
              </a:rPr>
              <a:t>- </a:t>
            </a:r>
            <a:r>
              <a:rPr lang="en-US" sz="3600" dirty="0">
                <a:solidFill>
                  <a:schemeClr val="tx2"/>
                </a:solidFill>
              </a:rPr>
              <a:t>voluntary face-to-face negotiations between the victim and the offender, held by </a:t>
            </a:r>
            <a:r>
              <a:rPr lang="lv-LV" sz="3600" dirty="0" smtClean="0">
                <a:solidFill>
                  <a:schemeClr val="tx2"/>
                </a:solidFill>
              </a:rPr>
              <a:t>a </a:t>
            </a:r>
            <a:r>
              <a:rPr lang="lv-LV" sz="3600" dirty="0" err="1" smtClean="0">
                <a:solidFill>
                  <a:schemeClr val="tx2"/>
                </a:solidFill>
              </a:rPr>
              <a:t>neutral</a:t>
            </a:r>
            <a:r>
              <a:rPr lang="lv-LV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person </a:t>
            </a:r>
            <a:r>
              <a:rPr lang="en-US" sz="3600" dirty="0">
                <a:solidFill>
                  <a:schemeClr val="tx2"/>
                </a:solidFill>
              </a:rPr>
              <a:t>– mediator, who gives assistance to the parties involved to reach mutually </a:t>
            </a:r>
            <a:r>
              <a:rPr lang="en-US" sz="3600" dirty="0" smtClean="0">
                <a:solidFill>
                  <a:schemeClr val="tx2"/>
                </a:solidFill>
              </a:rPr>
              <a:t>acceptable, impartial and just </a:t>
            </a:r>
            <a:r>
              <a:rPr lang="en-US" sz="3600" dirty="0">
                <a:solidFill>
                  <a:schemeClr val="tx2"/>
                </a:solidFill>
              </a:rPr>
              <a:t>solution.</a:t>
            </a: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Mediator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905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Recruitment and selection</a:t>
            </a:r>
          </a:p>
          <a:p>
            <a:pPr>
              <a:lnSpc>
                <a:spcPct val="90000"/>
              </a:lnSpc>
            </a:pPr>
            <a:r>
              <a:rPr lang="lv-LV" dirty="0" smtClean="0">
                <a:solidFill>
                  <a:schemeClr val="tx2"/>
                </a:solidFill>
              </a:rPr>
              <a:t>28 </a:t>
            </a:r>
            <a:r>
              <a:rPr lang="lv-LV" dirty="0">
                <a:solidFill>
                  <a:schemeClr val="tx2"/>
                </a:solidFill>
              </a:rPr>
              <a:t>h </a:t>
            </a:r>
            <a:r>
              <a:rPr lang="en-US" dirty="0" smtClean="0">
                <a:solidFill>
                  <a:schemeClr val="tx2"/>
                </a:solidFill>
              </a:rPr>
              <a:t>training course</a:t>
            </a:r>
            <a:endParaRPr lang="lv-LV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lv-LV" dirty="0">
                <a:solidFill>
                  <a:schemeClr val="tx2"/>
                </a:solidFill>
              </a:rPr>
              <a:t>3 </a:t>
            </a:r>
            <a:r>
              <a:rPr lang="en-US" dirty="0" smtClean="0">
                <a:solidFill>
                  <a:schemeClr val="tx2"/>
                </a:solidFill>
              </a:rPr>
              <a:t>mediations under supervision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Final test</a:t>
            </a:r>
            <a:endParaRPr lang="lv-LV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6 - 20 mediations in 2 year period</a:t>
            </a:r>
            <a:endParaRPr lang="lv-LV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Every </a:t>
            </a:r>
            <a:r>
              <a:rPr lang="lv-LV" dirty="0">
                <a:solidFill>
                  <a:schemeClr val="tx2"/>
                </a:solidFill>
              </a:rPr>
              <a:t>12 </a:t>
            </a:r>
            <a:r>
              <a:rPr lang="en-US" dirty="0">
                <a:solidFill>
                  <a:schemeClr val="tx2"/>
                </a:solidFill>
              </a:rPr>
              <a:t>month</a:t>
            </a:r>
            <a:r>
              <a:rPr lang="lv-LV" dirty="0">
                <a:solidFill>
                  <a:schemeClr val="tx2"/>
                </a:solidFill>
              </a:rPr>
              <a:t> 8 </a:t>
            </a:r>
            <a:r>
              <a:rPr lang="en-US" dirty="0">
                <a:solidFill>
                  <a:schemeClr val="tx2"/>
                </a:solidFill>
              </a:rPr>
              <a:t>h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additional training</a:t>
            </a:r>
            <a:endParaRPr lang="lv-LV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After 2</a:t>
            </a:r>
            <a:r>
              <a:rPr lang="lv-LV" dirty="0">
                <a:solidFill>
                  <a:schemeClr val="tx2"/>
                </a:solidFill>
              </a:rPr>
              <a:t>4 m</a:t>
            </a:r>
            <a:r>
              <a:rPr lang="en-US" dirty="0" err="1" smtClean="0">
                <a:solidFill>
                  <a:schemeClr val="tx2"/>
                </a:solidFill>
              </a:rPr>
              <a:t>onth</a:t>
            </a:r>
            <a:r>
              <a:rPr lang="lv-LV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recertification</a:t>
            </a:r>
            <a:endParaRPr lang="lv-LV" dirty="0">
              <a:solidFill>
                <a:schemeClr val="tx2"/>
              </a:solidFill>
            </a:endParaRPr>
          </a:p>
        </p:txBody>
      </p:sp>
      <p:pic>
        <p:nvPicPr>
          <p:cNvPr id="5" name="Picture 4" descr="https://upload.wikimedia.org/wikipedia/lv/5/59/A.C%C4%ABrulis_J%C4%81ni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54" y="1628800"/>
            <a:ext cx="2762250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8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err="1">
                <a:solidFill>
                  <a:schemeClr val="tx2"/>
                </a:solidFill>
              </a:rPr>
              <a:t>When</a:t>
            </a:r>
            <a:r>
              <a:rPr lang="lv-LV" b="1" dirty="0">
                <a:solidFill>
                  <a:schemeClr val="tx2"/>
                </a:solidFill>
              </a:rPr>
              <a:t> </a:t>
            </a:r>
            <a:r>
              <a:rPr lang="lv-LV" b="1" dirty="0" err="1">
                <a:solidFill>
                  <a:schemeClr val="tx2"/>
                </a:solidFill>
              </a:rPr>
              <a:t>is</a:t>
            </a:r>
            <a:r>
              <a:rPr lang="lv-LV" b="1" dirty="0">
                <a:solidFill>
                  <a:schemeClr val="tx2"/>
                </a:solidFill>
              </a:rPr>
              <a:t> VOM </a:t>
            </a:r>
            <a:r>
              <a:rPr lang="lv-LV" b="1" dirty="0" err="1">
                <a:solidFill>
                  <a:schemeClr val="tx2"/>
                </a:solidFill>
              </a:rPr>
              <a:t>possible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all types and stages of Criminal </a:t>
            </a:r>
            <a:r>
              <a:rPr lang="en-US" dirty="0" smtClean="0">
                <a:solidFill>
                  <a:schemeClr val="tx2"/>
                </a:solidFill>
              </a:rPr>
              <a:t>procedure</a:t>
            </a:r>
            <a:r>
              <a:rPr lang="lv-LV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lv-LV" dirty="0">
                <a:solidFill>
                  <a:schemeClr val="tx2"/>
                </a:solidFill>
              </a:rPr>
              <a:t>A</a:t>
            </a:r>
            <a:r>
              <a:rPr lang="en-US" dirty="0" err="1">
                <a:solidFill>
                  <a:schemeClr val="tx2"/>
                </a:solidFill>
              </a:rPr>
              <a:t>pplication</a:t>
            </a:r>
            <a:r>
              <a:rPr lang="en-US" dirty="0">
                <a:solidFill>
                  <a:schemeClr val="tx2"/>
                </a:solidFill>
              </a:rPr>
              <a:t> may be required by:</a:t>
            </a:r>
          </a:p>
          <a:p>
            <a:r>
              <a:rPr lang="en-US" dirty="0">
                <a:solidFill>
                  <a:schemeClr val="tx2"/>
                </a:solidFill>
              </a:rPr>
              <a:t>parties</a:t>
            </a:r>
            <a:r>
              <a:rPr lang="lv-LV" dirty="0">
                <a:solidFill>
                  <a:schemeClr val="tx2"/>
                </a:solidFill>
              </a:rPr>
              <a:t> (</a:t>
            </a:r>
            <a:r>
              <a:rPr lang="lv-LV" dirty="0" err="1">
                <a:solidFill>
                  <a:schemeClr val="tx2"/>
                </a:solidFill>
              </a:rPr>
              <a:t>victim</a:t>
            </a:r>
            <a:r>
              <a:rPr lang="lv-LV" dirty="0">
                <a:solidFill>
                  <a:schemeClr val="tx2"/>
                </a:solidFill>
              </a:rPr>
              <a:t>, </a:t>
            </a:r>
            <a:r>
              <a:rPr lang="lv-LV" dirty="0" err="1">
                <a:solidFill>
                  <a:schemeClr val="tx2"/>
                </a:solidFill>
              </a:rPr>
              <a:t>offender</a:t>
            </a:r>
            <a:r>
              <a:rPr lang="lv-LV" dirty="0">
                <a:solidFill>
                  <a:schemeClr val="tx2"/>
                </a:solidFill>
              </a:rPr>
              <a:t>, </a:t>
            </a:r>
            <a:r>
              <a:rPr lang="lv-LV" dirty="0" err="1">
                <a:solidFill>
                  <a:schemeClr val="tx2"/>
                </a:solidFill>
              </a:rPr>
              <a:t>parents</a:t>
            </a:r>
            <a:r>
              <a:rPr lang="lv-LV" dirty="0" smtClean="0">
                <a:solidFill>
                  <a:schemeClr val="tx2"/>
                </a:solidFill>
              </a:rPr>
              <a:t>);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police</a:t>
            </a:r>
            <a:r>
              <a:rPr lang="lv-LV" dirty="0" smtClean="0">
                <a:solidFill>
                  <a:schemeClr val="tx2"/>
                </a:solidFill>
              </a:rPr>
              <a:t>;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lv-LV" dirty="0" err="1" smtClean="0">
                <a:solidFill>
                  <a:schemeClr val="tx2"/>
                </a:solidFill>
              </a:rPr>
              <a:t>public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prosecutor</a:t>
            </a:r>
            <a:r>
              <a:rPr lang="lv-LV" dirty="0" smtClean="0">
                <a:solidFill>
                  <a:schemeClr val="tx2"/>
                </a:solidFill>
              </a:rPr>
              <a:t>;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court</a:t>
            </a:r>
            <a:r>
              <a:rPr lang="lv-LV" dirty="0" smtClean="0">
                <a:solidFill>
                  <a:schemeClr val="tx2"/>
                </a:solidFill>
              </a:rPr>
              <a:t>;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judge </a:t>
            </a:r>
            <a:r>
              <a:rPr lang="lv-LV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cases of Law on Compulsory Measures </a:t>
            </a:r>
            <a:r>
              <a:rPr lang="en-US" dirty="0" smtClean="0">
                <a:solidFill>
                  <a:schemeClr val="tx2"/>
                </a:solidFill>
              </a:rPr>
              <a:t>of Correctional </a:t>
            </a:r>
            <a:r>
              <a:rPr lang="en-US" dirty="0">
                <a:solidFill>
                  <a:schemeClr val="tx2"/>
                </a:solidFill>
              </a:rPr>
              <a:t>Nature for Children</a:t>
            </a:r>
            <a:r>
              <a:rPr lang="lv-LV" dirty="0" smtClean="0">
                <a:solidFill>
                  <a:schemeClr val="tx2"/>
                </a:solidFill>
              </a:rPr>
              <a:t>).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35322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err="1">
                <a:solidFill>
                  <a:schemeClr val="tx2"/>
                </a:solidFill>
              </a:rPr>
              <a:t>The</a:t>
            </a:r>
            <a:r>
              <a:rPr lang="lv-LV" b="1" dirty="0">
                <a:solidFill>
                  <a:schemeClr val="tx2"/>
                </a:solidFill>
              </a:rPr>
              <a:t> </a:t>
            </a:r>
            <a:r>
              <a:rPr lang="lv-LV" b="1" dirty="0" err="1">
                <a:solidFill>
                  <a:schemeClr val="tx2"/>
                </a:solidFill>
              </a:rPr>
              <a:t>main</a:t>
            </a:r>
            <a:r>
              <a:rPr lang="lv-LV" b="1" dirty="0">
                <a:solidFill>
                  <a:schemeClr val="tx2"/>
                </a:solidFill>
              </a:rPr>
              <a:t> </a:t>
            </a:r>
            <a:r>
              <a:rPr lang="lv-LV" b="1" dirty="0" err="1">
                <a:solidFill>
                  <a:schemeClr val="tx2"/>
                </a:solidFill>
              </a:rPr>
              <a:t>principles</a:t>
            </a:r>
            <a:r>
              <a:rPr lang="lv-LV" b="1" dirty="0">
                <a:solidFill>
                  <a:schemeClr val="tx2"/>
                </a:solidFill>
              </a:rPr>
              <a:t> </a:t>
            </a:r>
            <a:r>
              <a:rPr lang="lv-LV" b="1" dirty="0" err="1">
                <a:solidFill>
                  <a:schemeClr val="tx2"/>
                </a:solidFill>
              </a:rPr>
              <a:t>of</a:t>
            </a:r>
            <a:r>
              <a:rPr lang="lv-LV" b="1" dirty="0">
                <a:solidFill>
                  <a:schemeClr val="tx2"/>
                </a:solidFill>
              </a:rPr>
              <a:t> VOM</a:t>
            </a:r>
            <a:r>
              <a:rPr lang="lv-LV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lv-LV" sz="2800" dirty="0" err="1">
                <a:solidFill>
                  <a:schemeClr val="tx2"/>
                </a:solidFill>
              </a:rPr>
              <a:t>Face</a:t>
            </a:r>
            <a:r>
              <a:rPr lang="lv-LV" sz="2800" dirty="0">
                <a:solidFill>
                  <a:schemeClr val="tx2"/>
                </a:solidFill>
              </a:rPr>
              <a:t>–to–</a:t>
            </a:r>
            <a:r>
              <a:rPr lang="lv-LV" sz="2800" dirty="0" err="1">
                <a:solidFill>
                  <a:schemeClr val="tx2"/>
                </a:solidFill>
              </a:rPr>
              <a:t>face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meeting</a:t>
            </a:r>
            <a:r>
              <a:rPr lang="lv-LV" sz="2800" dirty="0">
                <a:solidFill>
                  <a:schemeClr val="tx2"/>
                </a:solidFill>
              </a:rPr>
              <a:t> (</a:t>
            </a:r>
            <a:r>
              <a:rPr lang="lv-LV" sz="2800" dirty="0" err="1">
                <a:solidFill>
                  <a:schemeClr val="tx2"/>
                </a:solidFill>
              </a:rPr>
              <a:t>exception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when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victim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is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 smtClean="0">
                <a:solidFill>
                  <a:schemeClr val="tx2"/>
                </a:solidFill>
              </a:rPr>
              <a:t>minor</a:t>
            </a:r>
            <a:r>
              <a:rPr lang="lv-LV" sz="2800" dirty="0" smtClean="0">
                <a:solidFill>
                  <a:schemeClr val="tx2"/>
                </a:solidFill>
              </a:rPr>
              <a:t>);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lv-LV" sz="2800" dirty="0" err="1" smtClean="0">
                <a:solidFill>
                  <a:schemeClr val="tx2"/>
                </a:solidFill>
              </a:rPr>
              <a:t>Voluntary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lv-LV" sz="2800" dirty="0" err="1" smtClean="0">
                <a:solidFill>
                  <a:schemeClr val="tx2"/>
                </a:solidFill>
              </a:rPr>
              <a:t>participation</a:t>
            </a:r>
            <a:r>
              <a:rPr lang="lv-LV" sz="2800" dirty="0" smtClean="0">
                <a:solidFill>
                  <a:schemeClr val="tx2"/>
                </a:solidFill>
              </a:rPr>
              <a:t>;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lv-LV" sz="2800" dirty="0" err="1" smtClean="0">
                <a:solidFill>
                  <a:schemeClr val="tx2"/>
                </a:solidFill>
              </a:rPr>
              <a:t>The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offender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admits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wrongdoing</a:t>
            </a:r>
            <a:r>
              <a:rPr lang="lv-LV" sz="2800" dirty="0" smtClean="0">
                <a:solidFill>
                  <a:schemeClr val="tx2"/>
                </a:solidFill>
              </a:rPr>
              <a:t>;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lv-LV" sz="2800" dirty="0" err="1" smtClean="0">
                <a:solidFill>
                  <a:schemeClr val="tx2"/>
                </a:solidFill>
              </a:rPr>
              <a:t>Parties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are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free</a:t>
            </a:r>
            <a:r>
              <a:rPr lang="lv-LV" sz="2800" dirty="0">
                <a:solidFill>
                  <a:schemeClr val="tx2"/>
                </a:solidFill>
              </a:rPr>
              <a:t> to </a:t>
            </a:r>
            <a:r>
              <a:rPr lang="lv-LV" sz="2800" dirty="0" err="1">
                <a:solidFill>
                  <a:schemeClr val="tx2"/>
                </a:solidFill>
              </a:rPr>
              <a:t>refuse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negotiations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at </a:t>
            </a:r>
            <a:r>
              <a:rPr lang="lv-LV" sz="2800" dirty="0" err="1" smtClean="0">
                <a:solidFill>
                  <a:schemeClr val="tx2"/>
                </a:solidFill>
              </a:rPr>
              <a:t>any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lv-LV" sz="2800" dirty="0" err="1" smtClean="0">
                <a:solidFill>
                  <a:schemeClr val="tx2"/>
                </a:solidFill>
              </a:rPr>
              <a:t>time</a:t>
            </a:r>
            <a:r>
              <a:rPr lang="lv-LV" sz="2800" dirty="0" smtClean="0">
                <a:solidFill>
                  <a:schemeClr val="tx2"/>
                </a:solidFill>
              </a:rPr>
              <a:t>;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lv-LV" sz="2800" dirty="0" err="1" smtClean="0">
                <a:solidFill>
                  <a:schemeClr val="tx2"/>
                </a:solidFill>
              </a:rPr>
              <a:t>Supporters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of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the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parties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or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other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 smtClean="0">
                <a:solidFill>
                  <a:schemeClr val="tx2"/>
                </a:solidFill>
              </a:rPr>
              <a:t>affected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lv-LV" sz="2800" dirty="0" err="1" smtClean="0">
                <a:solidFill>
                  <a:schemeClr val="tx2"/>
                </a:solidFill>
              </a:rPr>
              <a:t>persons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may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be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err="1">
                <a:solidFill>
                  <a:schemeClr val="tx2"/>
                </a:solidFill>
              </a:rPr>
              <a:t>involved</a:t>
            </a:r>
            <a:r>
              <a:rPr lang="lv-LV" sz="2800" dirty="0">
                <a:solidFill>
                  <a:schemeClr val="tx2"/>
                </a:solidFill>
              </a:rPr>
              <a:t> </a:t>
            </a:r>
            <a:r>
              <a:rPr lang="lv-LV" sz="2800" dirty="0" smtClean="0">
                <a:solidFill>
                  <a:schemeClr val="tx2"/>
                </a:solidFill>
              </a:rPr>
              <a:t>;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Mediator </a:t>
            </a:r>
            <a:r>
              <a:rPr lang="en-US" sz="2800" dirty="0">
                <a:solidFill>
                  <a:schemeClr val="tx2"/>
                </a:solidFill>
              </a:rPr>
              <a:t>- process, neutrality and </a:t>
            </a:r>
            <a:r>
              <a:rPr lang="en-US" sz="2800" dirty="0" smtClean="0">
                <a:solidFill>
                  <a:schemeClr val="tx2"/>
                </a:solidFill>
              </a:rPr>
              <a:t>confidentiality</a:t>
            </a:r>
            <a:r>
              <a:rPr lang="lv-LV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VOM Session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>
                <a:solidFill>
                  <a:schemeClr val="tx2"/>
                </a:solidFill>
              </a:rPr>
              <a:t>Preparing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parties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lv-LV" dirty="0" err="1">
                <a:solidFill>
                  <a:schemeClr val="tx2"/>
                </a:solidFill>
              </a:rPr>
              <a:t>Ensure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comfortable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conditions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lv-LV" dirty="0" err="1">
                <a:solidFill>
                  <a:schemeClr val="tx2"/>
                </a:solidFill>
              </a:rPr>
              <a:t>Lead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mediation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smtClean="0">
                <a:solidFill>
                  <a:schemeClr val="tx2"/>
                </a:solidFill>
              </a:rPr>
              <a:t>process</a:t>
            </a:r>
          </a:p>
          <a:p>
            <a:endParaRPr lang="lv-LV" dirty="0">
              <a:solidFill>
                <a:schemeClr val="tx2"/>
              </a:solidFill>
            </a:endParaRPr>
          </a:p>
          <a:p>
            <a:r>
              <a:rPr lang="lv-LV" dirty="0" err="1">
                <a:solidFill>
                  <a:schemeClr val="tx2"/>
                </a:solidFill>
              </a:rPr>
              <a:t>Session</a:t>
            </a:r>
            <a:r>
              <a:rPr lang="lv-LV" dirty="0">
                <a:solidFill>
                  <a:schemeClr val="tx2"/>
                </a:solidFill>
              </a:rPr>
              <a:t> 1 – 2 h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lv-LV" dirty="0" err="1">
                <a:solidFill>
                  <a:schemeClr val="tx2"/>
                </a:solidFill>
              </a:rPr>
              <a:t>Number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of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sessions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depends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lv-LV" dirty="0" err="1">
                <a:solidFill>
                  <a:schemeClr val="tx2"/>
                </a:solidFill>
              </a:rPr>
              <a:t>on</a:t>
            </a:r>
            <a:r>
              <a:rPr lang="lv-LV" dirty="0">
                <a:solidFill>
                  <a:schemeClr val="tx2"/>
                </a:solidFill>
              </a:rPr>
              <a:t> a </a:t>
            </a:r>
            <a:r>
              <a:rPr lang="lv-LV" dirty="0" err="1">
                <a:solidFill>
                  <a:schemeClr val="tx2"/>
                </a:solidFill>
              </a:rPr>
              <a:t>case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VOM Session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tx2"/>
                </a:solidFill>
              </a:rPr>
              <a:t>Fact checking and negotiations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I Stage – past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What </a:t>
            </a:r>
            <a:r>
              <a:rPr lang="en-US" dirty="0">
                <a:solidFill>
                  <a:schemeClr val="tx2"/>
                </a:solidFill>
              </a:rPr>
              <a:t>happened? How? Where? </a:t>
            </a:r>
            <a:r>
              <a:rPr lang="en-US" dirty="0" smtClean="0">
                <a:solidFill>
                  <a:schemeClr val="tx2"/>
                </a:solidFill>
              </a:rPr>
              <a:t>Who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was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involved?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II Stage – present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What </a:t>
            </a:r>
            <a:r>
              <a:rPr lang="en-US" dirty="0">
                <a:solidFill>
                  <a:schemeClr val="tx2"/>
                </a:solidFill>
              </a:rPr>
              <a:t>do you think about </a:t>
            </a:r>
            <a:r>
              <a:rPr lang="lv-LV" dirty="0" err="1" smtClean="0">
                <a:solidFill>
                  <a:schemeClr val="tx2"/>
                </a:solidFill>
              </a:rPr>
              <a:t>the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lv-LV" dirty="0" err="1" smtClean="0">
                <a:solidFill>
                  <a:schemeClr val="tx2"/>
                </a:solidFill>
              </a:rPr>
              <a:t>incident</a:t>
            </a:r>
            <a:r>
              <a:rPr lang="en-US" dirty="0" smtClean="0">
                <a:solidFill>
                  <a:schemeClr val="tx2"/>
                </a:solidFill>
              </a:rPr>
              <a:t> now</a:t>
            </a:r>
            <a:r>
              <a:rPr lang="en-US" dirty="0">
                <a:solidFill>
                  <a:schemeClr val="tx2"/>
                </a:solidFill>
              </a:rPr>
              <a:t>? What are consequences? </a:t>
            </a:r>
            <a:r>
              <a:rPr lang="en-US" dirty="0" smtClean="0">
                <a:solidFill>
                  <a:schemeClr val="tx2"/>
                </a:solidFill>
              </a:rPr>
              <a:t>How </a:t>
            </a:r>
            <a:r>
              <a:rPr lang="en-US" dirty="0">
                <a:solidFill>
                  <a:schemeClr val="tx2"/>
                </a:solidFill>
              </a:rPr>
              <a:t>do you feel about what happened now?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III </a:t>
            </a:r>
            <a:r>
              <a:rPr lang="en-US" b="1" dirty="0">
                <a:solidFill>
                  <a:schemeClr val="tx2"/>
                </a:solidFill>
              </a:rPr>
              <a:t>Stage – future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 What should be done to leave incident in </a:t>
            </a:r>
            <a:r>
              <a:rPr lang="lv-LV" dirty="0" err="1" smtClean="0">
                <a:solidFill>
                  <a:schemeClr val="tx2"/>
                </a:solidFill>
              </a:rPr>
              <a:t>the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past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  <a:p>
            <a:r>
              <a:rPr lang="en-US" dirty="0">
                <a:solidFill>
                  <a:schemeClr val="tx2"/>
                </a:solidFill>
              </a:rPr>
              <a:t>  What solution do you see?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Victim and offender contract</a:t>
            </a: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VOM Session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673725" y="2463800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0063" y="2811463"/>
            <a:ext cx="1130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accent2"/>
                </a:solidFill>
              </a:rPr>
              <a:t>Offender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06663" y="4027488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13000" y="4378325"/>
            <a:ext cx="1079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accent2"/>
                </a:solidFill>
              </a:rPr>
              <a:t>Supporter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05075" y="2443163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55875" y="2794000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accent2"/>
                </a:solidFill>
              </a:rPr>
              <a:t>Victim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675313" y="4170363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581650" y="4521200"/>
            <a:ext cx="1079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accent2"/>
                </a:solidFill>
              </a:rPr>
              <a:t>Supporter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089400" y="5035550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017963" y="5386388"/>
            <a:ext cx="1079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smtClean="0">
                <a:solidFill>
                  <a:schemeClr val="accent2"/>
                </a:solidFill>
              </a:rPr>
              <a:t>Mediator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11625" y="1773238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017963" y="2124075"/>
            <a:ext cx="1079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smtClean="0">
                <a:solidFill>
                  <a:schemeClr val="accent2"/>
                </a:solidFill>
              </a:rPr>
              <a:t>Mediator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Conferencing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altLang="lv-LV" dirty="0" err="1">
                <a:solidFill>
                  <a:schemeClr val="tx2"/>
                </a:solidFill>
              </a:rPr>
              <a:t>Negotiations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 smtClean="0">
                <a:solidFill>
                  <a:schemeClr val="tx2"/>
                </a:solidFill>
              </a:rPr>
              <a:t>are</a:t>
            </a:r>
            <a:r>
              <a:rPr lang="lv-LV" altLang="lv-LV" dirty="0" smtClean="0">
                <a:solidFill>
                  <a:schemeClr val="tx2"/>
                </a:solidFill>
              </a:rPr>
              <a:t> </a:t>
            </a:r>
            <a:r>
              <a:rPr lang="en-US" altLang="lv-LV" dirty="0" smtClean="0">
                <a:solidFill>
                  <a:schemeClr val="tx2"/>
                </a:solidFill>
              </a:rPr>
              <a:t>guided </a:t>
            </a:r>
            <a:r>
              <a:rPr lang="en-US" altLang="lv-LV" dirty="0">
                <a:solidFill>
                  <a:schemeClr val="tx2"/>
                </a:solidFill>
              </a:rPr>
              <a:t>by a special </a:t>
            </a:r>
            <a:r>
              <a:rPr lang="en-US" altLang="lv-LV" dirty="0" smtClean="0">
                <a:solidFill>
                  <a:schemeClr val="tx2"/>
                </a:solidFill>
              </a:rPr>
              <a:t>script</a:t>
            </a:r>
            <a:r>
              <a:rPr lang="lv-LV" altLang="lv-LV" dirty="0" smtClean="0">
                <a:solidFill>
                  <a:schemeClr val="tx2"/>
                </a:solidFill>
              </a:rPr>
              <a:t>.</a:t>
            </a:r>
            <a:endParaRPr lang="lv-LV" altLang="lv-LV" dirty="0">
              <a:solidFill>
                <a:schemeClr val="tx2"/>
              </a:solidFill>
            </a:endParaRPr>
          </a:p>
          <a:p>
            <a:r>
              <a:rPr lang="lv-LV" altLang="lv-LV" dirty="0" err="1">
                <a:solidFill>
                  <a:schemeClr val="tx2"/>
                </a:solidFill>
              </a:rPr>
              <a:t>Participate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en-US" altLang="lv-LV" dirty="0">
                <a:solidFill>
                  <a:schemeClr val="tx2"/>
                </a:solidFill>
              </a:rPr>
              <a:t>those who have been affected </a:t>
            </a:r>
            <a:r>
              <a:rPr lang="lv-LV" altLang="lv-LV" dirty="0" err="1" smtClean="0">
                <a:solidFill>
                  <a:schemeClr val="tx2"/>
                </a:solidFill>
              </a:rPr>
              <a:t>by</a:t>
            </a:r>
            <a:r>
              <a:rPr lang="lv-LV" altLang="lv-LV" dirty="0" smtClean="0">
                <a:solidFill>
                  <a:schemeClr val="tx2"/>
                </a:solidFill>
              </a:rPr>
              <a:t> </a:t>
            </a:r>
            <a:r>
              <a:rPr lang="en-US" altLang="lv-LV" dirty="0" smtClean="0">
                <a:solidFill>
                  <a:schemeClr val="tx2"/>
                </a:solidFill>
              </a:rPr>
              <a:t>the offense</a:t>
            </a:r>
            <a:r>
              <a:rPr lang="lv-LV" altLang="lv-LV" dirty="0" smtClean="0">
                <a:solidFill>
                  <a:schemeClr val="tx2"/>
                </a:solidFill>
              </a:rPr>
              <a:t>.</a:t>
            </a:r>
            <a:endParaRPr lang="lv-LV" altLang="lv-LV" dirty="0">
              <a:solidFill>
                <a:schemeClr val="tx2"/>
              </a:solidFill>
            </a:endParaRPr>
          </a:p>
          <a:p>
            <a:r>
              <a:rPr lang="lv-LV" altLang="lv-LV" dirty="0" smtClean="0">
                <a:solidFill>
                  <a:schemeClr val="tx2"/>
                </a:solidFill>
              </a:rPr>
              <a:t>More p</a:t>
            </a:r>
            <a:r>
              <a:rPr lang="en-US" altLang="lv-LV" dirty="0" err="1" smtClean="0">
                <a:solidFill>
                  <a:schemeClr val="tx2"/>
                </a:solidFill>
              </a:rPr>
              <a:t>articipa</a:t>
            </a:r>
            <a:r>
              <a:rPr lang="lv-LV" altLang="lv-LV" dirty="0" err="1" smtClean="0">
                <a:solidFill>
                  <a:schemeClr val="tx2"/>
                </a:solidFill>
              </a:rPr>
              <a:t>nts</a:t>
            </a:r>
            <a:r>
              <a:rPr lang="lv-LV" altLang="lv-LV" dirty="0" smtClean="0">
                <a:solidFill>
                  <a:schemeClr val="tx2"/>
                </a:solidFill>
              </a:rPr>
              <a:t> (</a:t>
            </a:r>
            <a:r>
              <a:rPr lang="lv-LV" altLang="lv-LV" dirty="0" err="1" smtClean="0">
                <a:solidFill>
                  <a:schemeClr val="tx2"/>
                </a:solidFill>
              </a:rPr>
              <a:t>social</a:t>
            </a:r>
            <a:r>
              <a:rPr lang="lv-LV" altLang="lv-LV" dirty="0" smtClean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pedagoues</a:t>
            </a:r>
            <a:r>
              <a:rPr lang="lv-LV" altLang="lv-LV" dirty="0">
                <a:solidFill>
                  <a:schemeClr val="tx2"/>
                </a:solidFill>
              </a:rPr>
              <a:t>, </a:t>
            </a:r>
            <a:r>
              <a:rPr lang="lv-LV" altLang="lv-LV" dirty="0" err="1">
                <a:solidFill>
                  <a:schemeClr val="tx2"/>
                </a:solidFill>
              </a:rPr>
              <a:t>police</a:t>
            </a:r>
            <a:r>
              <a:rPr lang="lv-LV" altLang="lv-LV" dirty="0">
                <a:solidFill>
                  <a:schemeClr val="tx2"/>
                </a:solidFill>
              </a:rPr>
              <a:t>, </a:t>
            </a:r>
            <a:r>
              <a:rPr lang="lv-LV" altLang="lv-LV" dirty="0" err="1">
                <a:solidFill>
                  <a:schemeClr val="tx2"/>
                </a:solidFill>
              </a:rPr>
              <a:t>children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protection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officers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 smtClean="0">
                <a:solidFill>
                  <a:schemeClr val="tx2"/>
                </a:solidFill>
              </a:rPr>
              <a:t>etc</a:t>
            </a:r>
            <a:r>
              <a:rPr lang="lv-LV" altLang="lv-LV" dirty="0" smtClean="0">
                <a:solidFill>
                  <a:schemeClr val="tx2"/>
                </a:solidFill>
              </a:rPr>
              <a:t>). </a:t>
            </a:r>
            <a:endParaRPr lang="lv-LV" altLang="lv-LV" dirty="0">
              <a:solidFill>
                <a:schemeClr val="tx2"/>
              </a:solidFill>
            </a:endParaRPr>
          </a:p>
          <a:p>
            <a:r>
              <a:rPr lang="lv-LV" altLang="lv-LV" dirty="0" err="1">
                <a:solidFill>
                  <a:schemeClr val="tx2"/>
                </a:solidFill>
              </a:rPr>
              <a:t>Always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two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 smtClean="0">
                <a:solidFill>
                  <a:schemeClr val="tx2"/>
                </a:solidFill>
              </a:rPr>
              <a:t>falicitators</a:t>
            </a:r>
            <a:r>
              <a:rPr lang="lv-LV" altLang="lv-LV" dirty="0" smtClean="0">
                <a:solidFill>
                  <a:schemeClr val="tx2"/>
                </a:solidFill>
              </a:rPr>
              <a:t>.</a:t>
            </a:r>
            <a:endParaRPr lang="lv-LV" altLang="lv-LV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60648"/>
            <a:ext cx="8229600" cy="1143000"/>
          </a:xfrm>
        </p:spPr>
        <p:txBody>
          <a:bodyPr>
            <a:normAutofit/>
          </a:bodyPr>
          <a:lstStyle/>
          <a:p>
            <a:r>
              <a:rPr lang="lv-LV" b="1" dirty="0" err="1">
                <a:solidFill>
                  <a:schemeClr val="tx2"/>
                </a:solidFill>
              </a:rPr>
              <a:t>Conferencing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5241925" y="2154833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148263" y="2502495"/>
            <a:ext cx="1130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tx2"/>
                </a:solidFill>
              </a:rPr>
              <a:t>Offender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2505075" y="3356570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411413" y="3707408"/>
            <a:ext cx="1079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tx2"/>
                </a:solidFill>
              </a:rPr>
              <a:t>Supporter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2936875" y="2154833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987675" y="2505670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tx2"/>
                </a:solidFill>
              </a:rPr>
              <a:t>Victim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5746750" y="3285133"/>
            <a:ext cx="914400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653088" y="3635970"/>
            <a:ext cx="1079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tx2"/>
                </a:solidFill>
              </a:rPr>
              <a:t>Supporter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4089400" y="4890095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017963" y="5083770"/>
            <a:ext cx="1079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tx2"/>
                </a:solidFill>
              </a:rPr>
              <a:t>Facilitator</a:t>
            </a:r>
            <a:endParaRPr lang="lv-LV" sz="1200" b="1" dirty="0">
              <a:solidFill>
                <a:schemeClr val="tx2"/>
              </a:solidFill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4111625" y="1700808"/>
            <a:ext cx="914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017963" y="1845270"/>
            <a:ext cx="1079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1200" b="1" dirty="0" err="1" smtClean="0">
                <a:solidFill>
                  <a:schemeClr val="tx2"/>
                </a:solidFill>
              </a:rPr>
              <a:t>Facilitator</a:t>
            </a:r>
            <a:endParaRPr lang="lv-LV" sz="1200" b="1" dirty="0">
              <a:solidFill>
                <a:schemeClr val="tx2"/>
              </a:solidFill>
            </a:endParaRPr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2627784" y="4509095"/>
            <a:ext cx="1129829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2627784" y="4702770"/>
            <a:ext cx="12234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Community representative</a:t>
            </a:r>
            <a:endParaRPr lang="lv-LV" sz="1200" b="1" dirty="0">
              <a:solidFill>
                <a:schemeClr val="tx2"/>
              </a:solidFill>
            </a:endParaRP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5291137" y="4386858"/>
            <a:ext cx="1153071" cy="914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219700" y="4509095"/>
            <a:ext cx="12965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School representative</a:t>
            </a:r>
          </a:p>
          <a:p>
            <a:pPr algn="ctr" eaLnBrk="1" hangingPunct="1">
              <a:spcBef>
                <a:spcPct val="50000"/>
              </a:spcBef>
            </a:pPr>
            <a:endParaRPr lang="lv-LV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Victim </a:t>
            </a:r>
            <a:r>
              <a:rPr lang="lv-LV" b="1" dirty="0" err="1" smtClean="0">
                <a:solidFill>
                  <a:schemeClr val="tx2"/>
                </a:solidFill>
              </a:rPr>
              <a:t>benefits</a:t>
            </a:r>
            <a:r>
              <a:rPr lang="lv-LV" b="1" dirty="0" smtClean="0">
                <a:solidFill>
                  <a:schemeClr val="tx2"/>
                </a:solidFill>
              </a:rPr>
              <a:t> </a:t>
            </a:r>
            <a:r>
              <a:rPr lang="lv-LV" b="1" dirty="0" err="1" smtClean="0">
                <a:solidFill>
                  <a:schemeClr val="tx2"/>
                </a:solidFill>
              </a:rPr>
              <a:t>of</a:t>
            </a:r>
            <a:r>
              <a:rPr lang="lv-LV" b="1" dirty="0" smtClean="0">
                <a:solidFill>
                  <a:schemeClr val="tx2"/>
                </a:solidFill>
              </a:rPr>
              <a:t> VOM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 chance to express </a:t>
            </a:r>
            <a:r>
              <a:rPr lang="en-US" sz="3600" dirty="0" smtClean="0">
                <a:solidFill>
                  <a:schemeClr val="tx2"/>
                </a:solidFill>
              </a:rPr>
              <a:t>feelings </a:t>
            </a:r>
            <a:r>
              <a:rPr lang="en-US" sz="3600" dirty="0">
                <a:solidFill>
                  <a:schemeClr val="tx2"/>
                </a:solidFill>
              </a:rPr>
              <a:t>and viewpoint about the </a:t>
            </a:r>
            <a:r>
              <a:rPr lang="en-US" sz="3600" dirty="0" smtClean="0">
                <a:solidFill>
                  <a:schemeClr val="tx2"/>
                </a:solidFill>
              </a:rPr>
              <a:t>incident</a:t>
            </a:r>
            <a:r>
              <a:rPr lang="lv-LV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directly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Receive </a:t>
            </a:r>
            <a:r>
              <a:rPr lang="en-US" sz="3600" dirty="0">
                <a:solidFill>
                  <a:schemeClr val="tx2"/>
                </a:solidFill>
              </a:rPr>
              <a:t>answers on significant </a:t>
            </a:r>
            <a:r>
              <a:rPr lang="en-US" sz="3600" dirty="0" smtClean="0">
                <a:solidFill>
                  <a:schemeClr val="tx2"/>
                </a:solidFill>
              </a:rPr>
              <a:t>questions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Maintain neutral relationship with </a:t>
            </a:r>
            <a:r>
              <a:rPr lang="en-US" sz="3600" dirty="0" smtClean="0">
                <a:solidFill>
                  <a:schemeClr val="tx2"/>
                </a:solidFill>
              </a:rPr>
              <a:t>offender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An opportunity to receive restitution </a:t>
            </a:r>
            <a:r>
              <a:rPr lang="en-US" sz="3600" dirty="0" smtClean="0">
                <a:solidFill>
                  <a:schemeClr val="tx2"/>
                </a:solidFill>
              </a:rPr>
              <a:t>faster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Latvia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1,978 million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1/3 </a:t>
            </a:r>
            <a:r>
              <a:rPr lang="lv-LV" altLang="lv-LV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v-LV" altLang="lv-LV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live</a:t>
            </a:r>
            <a:r>
              <a:rPr lang="lv-LV" altLang="lv-LV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lv-LV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Riga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Ethnic groups: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- 61.1% Latvian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- 2</a:t>
            </a:r>
            <a:r>
              <a:rPr lang="lv-LV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.2% Russian</a:t>
            </a:r>
            <a:endParaRPr lang="lv-LV" alt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lv-LV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  3.5%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Belarus</a:t>
            </a:r>
            <a:r>
              <a:rPr lang="lv-LV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ian</a:t>
            </a:r>
            <a:endParaRPr 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lv-LV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  2.3%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Ukrainian</a:t>
            </a:r>
            <a:endParaRPr 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lv-LV" dirty="0">
                <a:solidFill>
                  <a:schemeClr val="tx2"/>
                </a:solidFill>
                <a:cs typeface="Arial" panose="020B0604020202020204" pitchFamily="34" charset="0"/>
              </a:rPr>
              <a:t>      </a:t>
            </a:r>
            <a:r>
              <a:rPr 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2.2% Polish</a:t>
            </a:r>
            <a:endParaRPr 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lv-LV" sz="3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  </a:t>
            </a:r>
            <a:r>
              <a:rPr lang="en-US" sz="3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1.3%</a:t>
            </a:r>
            <a:r>
              <a:rPr lang="lv-LV" sz="3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Lithuanian</a:t>
            </a:r>
            <a:endParaRPr lang="lv-LV" sz="33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lv-LV" sz="3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  </a:t>
            </a:r>
            <a:r>
              <a:rPr lang="en-US" sz="3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3.4% Other</a:t>
            </a:r>
            <a:endParaRPr lang="en-US" altLang="lv-LV" sz="33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 language – Latvian, belongs to Indo-European language family</a:t>
            </a:r>
            <a:endParaRPr lang="lv-LV" alt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lv-LV" altLang="lv-LV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Latvia has ethnic and linguistic ties to Lithuania</a:t>
            </a:r>
            <a:r>
              <a:rPr lang="en-US" altLang="lv-LV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623764" cy="33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Att&amp;emacr;lu rezult&amp;amacr;ti vaic&amp;amacr;jumam “skyforge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66" y="3875955"/>
            <a:ext cx="3615024" cy="24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err="1" smtClean="0">
                <a:solidFill>
                  <a:schemeClr val="tx2"/>
                </a:solidFill>
              </a:rPr>
              <a:t>Offender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lv-LV" b="1" dirty="0" err="1" smtClean="0">
                <a:solidFill>
                  <a:schemeClr val="tx2"/>
                </a:solidFill>
              </a:rPr>
              <a:t>benefits</a:t>
            </a:r>
            <a:r>
              <a:rPr lang="lv-LV" b="1" dirty="0" smtClean="0">
                <a:solidFill>
                  <a:schemeClr val="tx2"/>
                </a:solidFill>
              </a:rPr>
              <a:t> </a:t>
            </a:r>
            <a:r>
              <a:rPr lang="lv-LV" b="1" dirty="0" err="1" smtClean="0">
                <a:solidFill>
                  <a:schemeClr val="tx2"/>
                </a:solidFill>
              </a:rPr>
              <a:t>of</a:t>
            </a:r>
            <a:r>
              <a:rPr lang="lv-LV" b="1" dirty="0" smtClean="0">
                <a:solidFill>
                  <a:schemeClr val="tx2"/>
                </a:solidFill>
              </a:rPr>
              <a:t> VOM</a:t>
            </a:r>
            <a:r>
              <a:rPr lang="lv-LV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An opportunity explain reasons for </a:t>
            </a:r>
            <a:r>
              <a:rPr lang="en-US" sz="3600" dirty="0" smtClean="0">
                <a:solidFill>
                  <a:schemeClr val="tx2"/>
                </a:solidFill>
              </a:rPr>
              <a:t>wrongdoing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Restitute </a:t>
            </a:r>
            <a:r>
              <a:rPr lang="en-US" sz="3600" dirty="0" smtClean="0">
                <a:solidFill>
                  <a:schemeClr val="tx2"/>
                </a:solidFill>
              </a:rPr>
              <a:t>victim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Understand consequences of incident for </a:t>
            </a:r>
            <a:r>
              <a:rPr lang="en-US" sz="3600" dirty="0" smtClean="0">
                <a:solidFill>
                  <a:schemeClr val="tx2"/>
                </a:solidFill>
              </a:rPr>
              <a:t>victim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Receive less severe </a:t>
            </a:r>
            <a:r>
              <a:rPr lang="en-US" sz="3600" dirty="0" smtClean="0">
                <a:solidFill>
                  <a:schemeClr val="tx2"/>
                </a:solidFill>
              </a:rPr>
              <a:t>punishment</a:t>
            </a:r>
            <a:r>
              <a:rPr lang="lv-LV" sz="3600" dirty="0" smtClean="0">
                <a:solidFill>
                  <a:schemeClr val="tx2"/>
                </a:solidFill>
              </a:rPr>
              <a:t>.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VOM </a:t>
            </a:r>
            <a:r>
              <a:rPr lang="lv-LV" b="1" dirty="0" smtClean="0">
                <a:solidFill>
                  <a:schemeClr val="tx2"/>
                </a:solidFill>
              </a:rPr>
              <a:t>Dynamics </a:t>
            </a:r>
            <a:r>
              <a:rPr lang="en-US" b="1" dirty="0" err="1">
                <a:solidFill>
                  <a:schemeClr val="tx2"/>
                </a:solidFill>
              </a:rPr>
              <a:t>O</a:t>
            </a:r>
            <a:r>
              <a:rPr lang="lv-LV" b="1" dirty="0" smtClean="0">
                <a:solidFill>
                  <a:schemeClr val="tx2"/>
                </a:solidFill>
              </a:rPr>
              <a:t>ver </a:t>
            </a:r>
            <a:r>
              <a:rPr lang="lv-LV" b="1" dirty="0" err="1">
                <a:solidFill>
                  <a:schemeClr val="tx2"/>
                </a:solidFill>
              </a:rPr>
              <a:t>the</a:t>
            </a:r>
            <a:r>
              <a:rPr lang="lv-LV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</a:t>
            </a:r>
            <a:r>
              <a:rPr lang="lv-LV" b="1" dirty="0" err="1" smtClean="0">
                <a:solidFill>
                  <a:schemeClr val="tx2"/>
                </a:solidFill>
              </a:rPr>
              <a:t>ears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Satura vietturis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46449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896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atura vietturi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90478"/>
              </p:ext>
            </p:extLst>
          </p:nvPr>
        </p:nvGraphicFramePr>
        <p:xfrm>
          <a:off x="1331640" y="404664"/>
          <a:ext cx="7121525" cy="6069016"/>
        </p:xfrm>
        <a:graphic>
          <a:graphicData uri="http://schemas.openxmlformats.org/drawingml/2006/table">
            <a:tbl>
              <a:tblPr/>
              <a:tblGrid>
                <a:gridCol w="5679109"/>
                <a:gridCol w="721208"/>
                <a:gridCol w="721208"/>
              </a:tblGrid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Krimināllikuma pants </a:t>
                      </a:r>
                    </a:p>
                    <a:p>
                      <a:pPr marL="0" marR="0" lvl="0" indent="0" algn="ctr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(pilngadīgie un nepilngadīgie)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zādzību, krāpšanu vai piesavināšanos nelielā apmērā (KL 180/1)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307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415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zādzību, ja tā izdarīta, iekļūstot dzīvoklī vai citā telpā, vai ja tā izdarīta no glabātavas vai transportlīdzekļa (KL 175/3)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svešas mantas tīšu iznīcināšanu vai bojāšanu (KL 185/1)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svešas kustamas mantas slepenu vai atklātu nolaupīšanu (zādzība) (175/1)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viegla miesas bojājuma tīšu nodarīšanu (KL 130/2)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ceļu satiksmes noteikumu vai transportlīdzekļu ekspluatācijas noteikumu pārkāpšanu (260/1, 260/1.1)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tāda miesas bojājuma tīšu nodarīšanu, kas izraisījis ilgstošu veselības traucējumu vai vispārējo darbspēju ievērojamu paliekošu zaudēšanu mazāk nekā vienas trešdaļas apmērā (KL 126/1)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laupīšanu, ja to izdarījusi personu grupa pēc iepriekšējas vienošanās vai ja tā izdarīta, iekļūstot dzīvoklī vai citā telpā (176/2)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huligānismu, ja to izdarījusi personu grupa vai ja tas saistīts ar miesas bojājumu nodarīšanu (231/2)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zādzību, ja to izdarījusi personu grupa pēc iepriekšējas vienošanās (175/2)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svešas kustamas mantas nolaupīšanu, ja tā saistīta ar vardarbību vai vardarbības piedraudējumu (laupīšana) (176/1)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sveša finanšu instrumenta vai maksāšanas līdzekļa nolaupīšanu, iznīcināšanu, bojāšanu vai nelikumīgu izmantošanu (193/2)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svešas mantas prettiesisku iegūšanu vai izšķērdēšanu (179/1)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Par svešas mantas vai tiesību uz šādu mantu, vai citu mantisku labumu iegūšanu, apzināti ievadot automatizētā datu apstrādes sistēmā nepatiesus datus (177/1)</a:t>
                      </a:r>
                    </a:p>
                  </a:txBody>
                  <a:tcPr marL="5182" marR="5182" marT="518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Un citi (KL 109/1, 132, 143, 231/2, 174</a:t>
                      </a: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, 230/1, 275/2</a:t>
                      </a:r>
                      <a:r>
                        <a:rPr kumimoji="0" lang="it-IT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)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Līdz 10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Līdz 10</a:t>
                      </a:r>
                    </a:p>
                  </a:txBody>
                  <a:tcPr marL="5182" marR="5182" marT="518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onditions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Diagramma 4"/>
          <p:cNvGraphicFramePr>
            <a:graphicFrameLocks noGrp="1"/>
          </p:cNvGraphicFramePr>
          <p:nvPr>
            <p:ph idx="1"/>
          </p:nvPr>
        </p:nvGraphicFramePr>
        <p:xfrm>
          <a:off x="336864" y="1706880"/>
          <a:ext cx="8458793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9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>
                <a:solidFill>
                  <a:schemeClr val="tx2"/>
                </a:solidFill>
              </a:rPr>
              <a:t>Restorative Justice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v-LV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ll </a:t>
            </a:r>
            <a:r>
              <a:rPr lang="en-US" dirty="0">
                <a:solidFill>
                  <a:schemeClr val="tx2"/>
                </a:solidFill>
              </a:rPr>
              <a:t>violence is an effort to achieve justice or to </a:t>
            </a:r>
            <a:r>
              <a:rPr lang="en-US" dirty="0" smtClean="0">
                <a:solidFill>
                  <a:schemeClr val="tx2"/>
                </a:solidFill>
              </a:rPr>
              <a:t>undo injustice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/James Gilligan/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other words, much crime may be a response to an </a:t>
            </a:r>
            <a:r>
              <a:rPr lang="en-US" dirty="0" smtClean="0">
                <a:solidFill>
                  <a:schemeClr val="tx2"/>
                </a:solidFill>
              </a:rPr>
              <a:t>effort to undo </a:t>
            </a:r>
            <a:r>
              <a:rPr lang="en-US" dirty="0">
                <a:solidFill>
                  <a:schemeClr val="tx2"/>
                </a:solidFill>
              </a:rPr>
              <a:t>a sense of victimization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Thank you!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122" name="Picture 2" descr="Att&amp;emacr;lu rezult&amp;amacr;ti vaic&amp;amacr;jumam “j&amp;emacr;kabs b&amp;imacr;n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83" y="2033736"/>
            <a:ext cx="34766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chemeClr val="tx2"/>
                </a:solidFill>
              </a:rPr>
              <a:t>Latvians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Sauleskauja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" y="1556792"/>
            <a:ext cx="7823369" cy="452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chemeClr val="tx2"/>
                </a:solidFill>
              </a:rPr>
              <a:t>Latvians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Att&amp;emacr;lu rezult&amp;amacr;ti vaic&amp;amacr;jumam “ludolfs liberts gleznas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888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7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solidFill>
                  <a:schemeClr val="tx2"/>
                </a:solidFill>
              </a:rPr>
              <a:t>Restorative</a:t>
            </a:r>
            <a:r>
              <a:rPr lang="lv-LV" b="1" dirty="0" smtClean="0">
                <a:solidFill>
                  <a:schemeClr val="tx2"/>
                </a:solidFill>
              </a:rPr>
              <a:t> </a:t>
            </a:r>
            <a:r>
              <a:rPr lang="lv-LV" b="1" dirty="0" err="1" smtClean="0">
                <a:solidFill>
                  <a:schemeClr val="tx2"/>
                </a:solidFill>
              </a:rPr>
              <a:t>Justice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Howard </a:t>
            </a:r>
            <a:r>
              <a:rPr lang="en-US" sz="3600" dirty="0" err="1" smtClean="0">
                <a:solidFill>
                  <a:schemeClr val="tx2"/>
                </a:solidFill>
              </a:rPr>
              <a:t>Zehr</a:t>
            </a:r>
            <a:r>
              <a:rPr lang="lv-LV" sz="36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To put right the wrongs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 descr="Att&amp;emacr;lu rezult&amp;amacr;ti vaic&amp;amacr;jumam “j&amp;emacr;kabs b&amp;imacr;n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60742"/>
            <a:ext cx="3816424" cy="32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Five Principles of Restorative </a:t>
            </a:r>
            <a:r>
              <a:rPr lang="en-US" b="1" dirty="0" smtClean="0">
                <a:solidFill>
                  <a:schemeClr val="tx2"/>
                </a:solidFill>
              </a:rPr>
              <a:t>Justice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US" sz="2400" b="1" dirty="0">
                <a:solidFill>
                  <a:schemeClr val="tx2"/>
                </a:solidFill>
              </a:rPr>
              <a:t>. Focuses on harms and consequent </a:t>
            </a:r>
            <a:r>
              <a:rPr lang="en-US" sz="2400" b="1" dirty="0" smtClean="0">
                <a:solidFill>
                  <a:schemeClr val="tx2"/>
                </a:solidFill>
              </a:rPr>
              <a:t>needs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(</a:t>
            </a:r>
            <a:r>
              <a:rPr lang="en-US" sz="2400" dirty="0">
                <a:solidFill>
                  <a:schemeClr val="tx2"/>
                </a:solidFill>
              </a:rPr>
              <a:t>victims', but also communities' and offenders')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2. Addresses obligations resulting from those </a:t>
            </a:r>
            <a:r>
              <a:rPr lang="en-US" sz="2400" b="1" dirty="0" smtClean="0">
                <a:solidFill>
                  <a:schemeClr val="tx2"/>
                </a:solidFill>
              </a:rPr>
              <a:t>harms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(</a:t>
            </a:r>
            <a:r>
              <a:rPr lang="en-US" sz="2400" dirty="0">
                <a:solidFill>
                  <a:schemeClr val="tx2"/>
                </a:solidFill>
              </a:rPr>
              <a:t>offenders' but also families', communities' and society's)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3. Uses inclusive, collaborative processes.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4. Involves those with a legitimate stake in the </a:t>
            </a:r>
            <a:r>
              <a:rPr lang="en-US" sz="2400" b="1" dirty="0" smtClean="0">
                <a:solidFill>
                  <a:schemeClr val="tx2"/>
                </a:solidFill>
              </a:rPr>
              <a:t>situation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(</a:t>
            </a:r>
            <a:r>
              <a:rPr lang="en-US" sz="2400" dirty="0">
                <a:solidFill>
                  <a:schemeClr val="tx2"/>
                </a:solidFill>
              </a:rPr>
              <a:t>victims, offenders, families, community members, </a:t>
            </a:r>
            <a:r>
              <a:rPr lang="en-US" sz="2400" dirty="0" smtClean="0">
                <a:solidFill>
                  <a:schemeClr val="tx2"/>
                </a:solidFill>
              </a:rPr>
              <a:t>	society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5. Seeks to put </a:t>
            </a:r>
            <a:r>
              <a:rPr lang="en-US" sz="2400" b="1" dirty="0" smtClean="0">
                <a:solidFill>
                  <a:schemeClr val="tx2"/>
                </a:solidFill>
              </a:rPr>
              <a:t>things right</a:t>
            </a:r>
            <a:r>
              <a:rPr lang="en-US" sz="2400" b="1" i="1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Focus on Needs and </a:t>
            </a:r>
            <a:r>
              <a:rPr lang="en-US" b="1" dirty="0" smtClean="0">
                <a:solidFill>
                  <a:schemeClr val="tx2"/>
                </a:solidFill>
              </a:rPr>
              <a:t>Roles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Victim </a:t>
            </a:r>
            <a:r>
              <a:rPr lang="en-US" b="1" dirty="0">
                <a:solidFill>
                  <a:schemeClr val="tx2"/>
                </a:solidFill>
              </a:rPr>
              <a:t>needs</a:t>
            </a:r>
            <a:r>
              <a:rPr lang="en-US" dirty="0">
                <a:solidFill>
                  <a:schemeClr val="tx2"/>
                </a:solidFill>
              </a:rPr>
              <a:t> – Information why, tell what happened, gain control, restitution</a:t>
            </a:r>
          </a:p>
          <a:p>
            <a:r>
              <a:rPr lang="en-US" b="1" dirty="0">
                <a:solidFill>
                  <a:schemeClr val="tx2"/>
                </a:solidFill>
              </a:rPr>
              <a:t>Offender accountability</a:t>
            </a:r>
            <a:r>
              <a:rPr lang="en-US" dirty="0">
                <a:solidFill>
                  <a:schemeClr val="tx2"/>
                </a:solidFill>
              </a:rPr>
              <a:t> – what has been done, understand impact on their behavior</a:t>
            </a:r>
          </a:p>
          <a:p>
            <a:r>
              <a:rPr lang="en-US" b="1" dirty="0">
                <a:solidFill>
                  <a:schemeClr val="tx2"/>
                </a:solidFill>
              </a:rPr>
              <a:t>Community involvement</a:t>
            </a:r>
            <a:r>
              <a:rPr lang="en-US" dirty="0">
                <a:solidFill>
                  <a:schemeClr val="tx2"/>
                </a:solidFill>
              </a:rPr>
              <a:t> – secondary victims, mutual accountability, preventive actions</a:t>
            </a: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Two Different Views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4114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lv-LV" sz="24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Criminal Justice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Crime is a violation of </a:t>
            </a:r>
            <a:r>
              <a:rPr lang="en-US" sz="2400" dirty="0" smtClean="0">
                <a:solidFill>
                  <a:schemeClr val="tx2"/>
                </a:solidFill>
              </a:rPr>
              <a:t>the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law</a:t>
            </a:r>
            <a:r>
              <a:rPr lang="lv-LV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Violations create </a:t>
            </a:r>
            <a:r>
              <a:rPr lang="en-US" sz="2400" dirty="0" smtClean="0">
                <a:solidFill>
                  <a:schemeClr val="tx2"/>
                </a:solidFill>
              </a:rPr>
              <a:t>guilt</a:t>
            </a:r>
            <a:r>
              <a:rPr lang="lv-LV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Justice requires the </a:t>
            </a:r>
            <a:r>
              <a:rPr lang="en-US" sz="2400" dirty="0" smtClean="0">
                <a:solidFill>
                  <a:schemeClr val="tx2"/>
                </a:solidFill>
              </a:rPr>
              <a:t>state to </a:t>
            </a:r>
            <a:r>
              <a:rPr lang="en-US" sz="2400" dirty="0">
                <a:solidFill>
                  <a:schemeClr val="tx2"/>
                </a:solidFill>
              </a:rPr>
              <a:t>determine blame (guilt) and impose pain (punishment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lv-LV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Central focus: </a:t>
            </a:r>
            <a:r>
              <a:rPr lang="en-US" sz="2400" dirty="0" smtClean="0">
                <a:solidFill>
                  <a:schemeClr val="tx2"/>
                </a:solidFill>
              </a:rPr>
              <a:t>offenders getting </a:t>
            </a:r>
            <a:r>
              <a:rPr lang="en-US" sz="2400" dirty="0">
                <a:solidFill>
                  <a:schemeClr val="tx2"/>
                </a:solidFill>
              </a:rPr>
              <a:t>what they </a:t>
            </a:r>
            <a:r>
              <a:rPr lang="en-US" sz="2400" dirty="0" smtClean="0">
                <a:solidFill>
                  <a:schemeClr val="tx2"/>
                </a:solidFill>
              </a:rPr>
              <a:t>deserve</a:t>
            </a:r>
            <a:r>
              <a:rPr lang="lv-LV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33664" y="1052736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lv-LV" sz="24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Restorative Justice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Crime is a violation </a:t>
            </a:r>
            <a:r>
              <a:rPr lang="en-US" sz="2400" dirty="0" smtClean="0">
                <a:solidFill>
                  <a:schemeClr val="tx2"/>
                </a:solidFill>
              </a:rPr>
              <a:t>of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people</a:t>
            </a:r>
            <a:r>
              <a:rPr lang="lv-LV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Violations create obligations.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Justice involves </a:t>
            </a:r>
            <a:r>
              <a:rPr lang="en-US" sz="2400" dirty="0" smtClean="0">
                <a:solidFill>
                  <a:schemeClr val="tx2"/>
                </a:solidFill>
              </a:rPr>
              <a:t>victims, offenders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community members</a:t>
            </a:r>
            <a:r>
              <a:rPr lang="lv-LV" sz="2400" dirty="0" smtClean="0">
                <a:solidFill>
                  <a:schemeClr val="tx2"/>
                </a:solidFill>
              </a:rPr>
              <a:t>.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Focus</a:t>
            </a:r>
            <a:r>
              <a:rPr lang="en-US" sz="2400" dirty="0">
                <a:solidFill>
                  <a:schemeClr val="tx2"/>
                </a:solidFill>
              </a:rPr>
              <a:t>: victim </a:t>
            </a:r>
            <a:r>
              <a:rPr lang="en-US" sz="2400" dirty="0" smtClean="0">
                <a:solidFill>
                  <a:schemeClr val="tx2"/>
                </a:solidFill>
              </a:rPr>
              <a:t>needs and </a:t>
            </a:r>
            <a:r>
              <a:rPr lang="en-US" sz="2400" dirty="0">
                <a:solidFill>
                  <a:schemeClr val="tx2"/>
                </a:solidFill>
              </a:rPr>
              <a:t>offender </a:t>
            </a:r>
            <a:r>
              <a:rPr lang="en-US" sz="2400" dirty="0" smtClean="0">
                <a:solidFill>
                  <a:schemeClr val="tx2"/>
                </a:solidFill>
              </a:rPr>
              <a:t>responsibility for </a:t>
            </a:r>
            <a:r>
              <a:rPr lang="en-US" sz="2400" dirty="0">
                <a:solidFill>
                  <a:schemeClr val="tx2"/>
                </a:solidFill>
              </a:rPr>
              <a:t>repairing harm.</a:t>
            </a:r>
          </a:p>
        </p:txBody>
      </p:sp>
    </p:spTree>
    <p:extLst>
      <p:ext uri="{BB962C8B-B14F-4D97-AF65-F5344CB8AC3E}">
        <p14:creationId xmlns:p14="http://schemas.microsoft.com/office/powerpoint/2010/main" val="17868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>
                <a:solidFill>
                  <a:schemeClr val="tx2"/>
                </a:solidFill>
              </a:rPr>
              <a:t>Restorative Justice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v-LV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Restorative </a:t>
            </a:r>
            <a:r>
              <a:rPr lang="en-US" i="1" dirty="0">
                <a:solidFill>
                  <a:schemeClr val="tx2"/>
                </a:solidFill>
              </a:rPr>
              <a:t>Justice is a problem-solving approach to crime which involves the parties themselves, and </a:t>
            </a:r>
            <a:r>
              <a:rPr lang="en-US" i="1" dirty="0" smtClean="0">
                <a:solidFill>
                  <a:schemeClr val="tx2"/>
                </a:solidFill>
              </a:rPr>
              <a:t>the</a:t>
            </a:r>
            <a:r>
              <a:rPr lang="lv-LV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community </a:t>
            </a:r>
            <a:r>
              <a:rPr lang="en-US" i="1" dirty="0">
                <a:solidFill>
                  <a:schemeClr val="tx2"/>
                </a:solidFill>
              </a:rPr>
              <a:t>generally, in an active relationship with statutory agencies.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lv-LV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>
                <a:solidFill>
                  <a:schemeClr val="tx2"/>
                </a:solidFill>
              </a:rPr>
              <a:t>Tony F. Marshall/</a:t>
            </a:r>
          </a:p>
        </p:txBody>
      </p:sp>
      <p:pic>
        <p:nvPicPr>
          <p:cNvPr id="6" name="Picture 5" descr="1lp_iStock_000006695073XXLarge_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09" y="5491306"/>
            <a:ext cx="176339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976</Words>
  <Application>Microsoft Office PowerPoint</Application>
  <PresentationFormat>On-screen Show (4:3)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Office Theme</vt:lpstr>
      <vt:lpstr>Victim – Offender Mediation </vt:lpstr>
      <vt:lpstr>Latvia</vt:lpstr>
      <vt:lpstr>Latvians</vt:lpstr>
      <vt:lpstr>Latvians</vt:lpstr>
      <vt:lpstr>Restorative Justice </vt:lpstr>
      <vt:lpstr>Five Principles of Restorative Justice </vt:lpstr>
      <vt:lpstr>Focus on Needs and Roles</vt:lpstr>
      <vt:lpstr>Two Different Views</vt:lpstr>
      <vt:lpstr>Restorative Justice </vt:lpstr>
      <vt:lpstr>Victim – Offender mediation (VOM) </vt:lpstr>
      <vt:lpstr>Mediator</vt:lpstr>
      <vt:lpstr>When is VOM possible</vt:lpstr>
      <vt:lpstr>The main principles of VOM </vt:lpstr>
      <vt:lpstr>VOM Session</vt:lpstr>
      <vt:lpstr>VOM Session</vt:lpstr>
      <vt:lpstr>VOM Session</vt:lpstr>
      <vt:lpstr>Conferencing</vt:lpstr>
      <vt:lpstr>Conferencing</vt:lpstr>
      <vt:lpstr>Victim benefits of VOM </vt:lpstr>
      <vt:lpstr>Offender benefits of VOM </vt:lpstr>
      <vt:lpstr>VOM Dynamics Over the Years</vt:lpstr>
      <vt:lpstr>PowerPoint Presentation</vt:lpstr>
      <vt:lpstr>Conditions</vt:lpstr>
      <vt:lpstr>Restorative Justice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Victim – Offen Mediation </dc:title>
  <dc:creator>Andris</dc:creator>
  <cp:lastModifiedBy>Kristine Tihanova</cp:lastModifiedBy>
  <cp:revision>30</cp:revision>
  <dcterms:created xsi:type="dcterms:W3CDTF">2017-07-27T17:36:51Z</dcterms:created>
  <dcterms:modified xsi:type="dcterms:W3CDTF">2018-08-21T11:34:14Z</dcterms:modified>
</cp:coreProperties>
</file>