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4" r:id="rId3"/>
    <p:sldId id="265" r:id="rId4"/>
    <p:sldId id="266" r:id="rId5"/>
    <p:sldId id="267" r:id="rId6"/>
    <p:sldId id="268" r:id="rId7"/>
    <p:sldId id="269" r:id="rId8"/>
    <p:sldId id="270" r:id="rId9"/>
    <p:sldId id="271" r:id="rId10"/>
    <p:sldId id="273" r:id="rId11"/>
    <p:sldId id="272" r:id="rId12"/>
    <p:sldId id="274" r:id="rId13"/>
    <p:sldId id="275" r:id="rId14"/>
    <p:sldId id="276" r:id="rId15"/>
    <p:sldId id="277" r:id="rId16"/>
  </p:sldIdLst>
  <p:sldSz cx="9144000" cy="6858000" type="screen4x3"/>
  <p:notesSz cx="68199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55290" cy="49657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63032" y="0"/>
            <a:ext cx="2955290" cy="496570"/>
          </a:xfrm>
          <a:prstGeom prst="rect">
            <a:avLst/>
          </a:prstGeom>
        </p:spPr>
        <p:txBody>
          <a:bodyPr vert="horz" lIns="91440" tIns="45720" rIns="91440" bIns="45720" rtlCol="0"/>
          <a:lstStyle>
            <a:lvl1pPr algn="r">
              <a:defRPr sz="1200"/>
            </a:lvl1pPr>
          </a:lstStyle>
          <a:p>
            <a:fld id="{64EB1F1A-660B-491F-AFF4-9F3168F79136}" type="datetimeFigureOut">
              <a:rPr lang="it-IT" smtClean="0"/>
              <a:t>03/04/2017</a:t>
            </a:fld>
            <a:endParaRPr lang="it-IT"/>
          </a:p>
        </p:txBody>
      </p:sp>
      <p:sp>
        <p:nvSpPr>
          <p:cNvPr id="4" name="Segnaposto piè di pagina 3"/>
          <p:cNvSpPr>
            <a:spLocks noGrp="1"/>
          </p:cNvSpPr>
          <p:nvPr>
            <p:ph type="ftr" sz="quarter" idx="2"/>
          </p:nvPr>
        </p:nvSpPr>
        <p:spPr>
          <a:xfrm>
            <a:off x="0" y="9433106"/>
            <a:ext cx="2955290" cy="49657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63032" y="9433106"/>
            <a:ext cx="2955290" cy="496570"/>
          </a:xfrm>
          <a:prstGeom prst="rect">
            <a:avLst/>
          </a:prstGeom>
        </p:spPr>
        <p:txBody>
          <a:bodyPr vert="horz" lIns="91440" tIns="45720" rIns="91440" bIns="45720" rtlCol="0" anchor="b"/>
          <a:lstStyle>
            <a:lvl1pPr algn="r">
              <a:defRPr sz="1200"/>
            </a:lvl1pPr>
          </a:lstStyle>
          <a:p>
            <a:fld id="{635EAA39-583C-4681-8735-FA00BF911E86}" type="slidenum">
              <a:rPr lang="it-IT" smtClean="0"/>
              <a:t>‹#›</a:t>
            </a:fld>
            <a:endParaRPr lang="it-IT"/>
          </a:p>
        </p:txBody>
      </p:sp>
    </p:spTree>
    <p:extLst>
      <p:ext uri="{BB962C8B-B14F-4D97-AF65-F5344CB8AC3E}">
        <p14:creationId xmlns:p14="http://schemas.microsoft.com/office/powerpoint/2010/main" val="22976200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5925" cy="498475"/>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62388" y="0"/>
            <a:ext cx="2955925" cy="498475"/>
          </a:xfrm>
          <a:prstGeom prst="rect">
            <a:avLst/>
          </a:prstGeom>
        </p:spPr>
        <p:txBody>
          <a:bodyPr vert="horz" lIns="91440" tIns="45720" rIns="91440" bIns="45720" rtlCol="0"/>
          <a:lstStyle>
            <a:lvl1pPr algn="r">
              <a:defRPr sz="1200"/>
            </a:lvl1pPr>
          </a:lstStyle>
          <a:p>
            <a:fld id="{A42235FC-E0A2-4C77-A1E3-A8620EECE14A}" type="datetimeFigureOut">
              <a:rPr lang="lv-LV" smtClean="0"/>
              <a:t>03.04.2017.</a:t>
            </a:fld>
            <a:endParaRPr lang="lv-LV"/>
          </a:p>
        </p:txBody>
      </p:sp>
      <p:sp>
        <p:nvSpPr>
          <p:cNvPr id="4" name="Slide Image Placeholder 3"/>
          <p:cNvSpPr>
            <a:spLocks noGrp="1" noRot="1" noChangeAspect="1"/>
          </p:cNvSpPr>
          <p:nvPr>
            <p:ph type="sldImg" idx="2"/>
          </p:nvPr>
        </p:nvSpPr>
        <p:spPr>
          <a:xfrm>
            <a:off x="1176338" y="1241425"/>
            <a:ext cx="4467225" cy="3351213"/>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2625" y="4779963"/>
            <a:ext cx="5454650" cy="39100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32925"/>
            <a:ext cx="2955925" cy="49847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62388" y="9432925"/>
            <a:ext cx="2955925" cy="498475"/>
          </a:xfrm>
          <a:prstGeom prst="rect">
            <a:avLst/>
          </a:prstGeom>
        </p:spPr>
        <p:txBody>
          <a:bodyPr vert="horz" lIns="91440" tIns="45720" rIns="91440" bIns="45720" rtlCol="0" anchor="b"/>
          <a:lstStyle>
            <a:lvl1pPr algn="r">
              <a:defRPr sz="1200"/>
            </a:lvl1pPr>
          </a:lstStyle>
          <a:p>
            <a:fld id="{7883DA16-452E-43D2-A098-8AFAD2B9D51B}" type="slidenum">
              <a:rPr lang="lv-LV" smtClean="0"/>
              <a:t>‹#›</a:t>
            </a:fld>
            <a:endParaRPr lang="lv-LV"/>
          </a:p>
        </p:txBody>
      </p:sp>
    </p:spTree>
    <p:extLst>
      <p:ext uri="{BB962C8B-B14F-4D97-AF65-F5344CB8AC3E}">
        <p14:creationId xmlns:p14="http://schemas.microsoft.com/office/powerpoint/2010/main" val="2226171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7883DA16-452E-43D2-A098-8AFAD2B9D51B}" type="slidenum">
              <a:rPr lang="lv-LV" smtClean="0"/>
              <a:t>2</a:t>
            </a:fld>
            <a:endParaRPr lang="lv-LV"/>
          </a:p>
        </p:txBody>
      </p:sp>
    </p:spTree>
    <p:extLst>
      <p:ext uri="{BB962C8B-B14F-4D97-AF65-F5344CB8AC3E}">
        <p14:creationId xmlns:p14="http://schemas.microsoft.com/office/powerpoint/2010/main" val="22426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7883DA16-452E-43D2-A098-8AFAD2B9D51B}" type="slidenum">
              <a:rPr lang="lv-LV" smtClean="0"/>
              <a:t>3</a:t>
            </a:fld>
            <a:endParaRPr lang="lv-LV"/>
          </a:p>
        </p:txBody>
      </p:sp>
    </p:spTree>
    <p:extLst>
      <p:ext uri="{BB962C8B-B14F-4D97-AF65-F5344CB8AC3E}">
        <p14:creationId xmlns:p14="http://schemas.microsoft.com/office/powerpoint/2010/main" val="347375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97D789A-3787-473B-BC05-AF78A2313A48}" type="datetime4">
              <a:rPr lang="it-IT" smtClean="0"/>
              <a:t>3 aprile 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3841960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8537D21-0CC0-442A-93DA-46BA5975ABA3}" type="datetime4">
              <a:rPr lang="it-IT" smtClean="0"/>
              <a:t>3 aprile 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226079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6362C9B-E877-48F8-BDAD-FF72937FD032}" type="datetime4">
              <a:rPr lang="it-IT" smtClean="0"/>
              <a:t>3 aprile 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4200873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C2AFFF-EDB8-4BEB-9B6A-DB74741B7B8A}" type="datetime4">
              <a:rPr lang="it-IT" smtClean="0"/>
              <a:t>3 aprile 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2136530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245E6BB-6C30-4C29-BA38-826BB1E0353F}" type="datetime4">
              <a:rPr lang="it-IT" smtClean="0"/>
              <a:t>3 aprile 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400242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2C3B29A-E901-4BE1-8217-972FFEBE3D72}" type="datetime4">
              <a:rPr lang="it-IT" smtClean="0"/>
              <a:t>3 aprile 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2801766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07D04A1-F9FA-4FDC-8166-334FC5ECE0EC}" type="datetime4">
              <a:rPr lang="it-IT" smtClean="0"/>
              <a:t>3 aprile 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3567950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E31B489-19D1-4C95-B842-B3A717A92C6B}" type="datetime4">
              <a:rPr lang="it-IT" smtClean="0"/>
              <a:t>3 aprile 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112645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42910FC-1DCC-4272-9187-FB1D589BC6A6}" type="datetime4">
              <a:rPr lang="it-IT" smtClean="0"/>
              <a:t>3 aprile 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3827235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D015E2E-5EE8-406E-ACC3-360C1074BBB8}" type="datetime4">
              <a:rPr lang="it-IT" smtClean="0"/>
              <a:t>3 aprile 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1543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E71F463-B4F4-4C4D-8C01-4F4288BC9BD3}" type="datetime4">
              <a:rPr lang="it-IT" smtClean="0"/>
              <a:t>3 aprile 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3F3E91-EF95-4071-B06C-4BB50DEA3C07}" type="slidenum">
              <a:rPr lang="it-IT" smtClean="0"/>
              <a:t>‹#›</a:t>
            </a:fld>
            <a:endParaRPr lang="it-IT"/>
          </a:p>
        </p:txBody>
      </p:sp>
    </p:spTree>
    <p:extLst>
      <p:ext uri="{BB962C8B-B14F-4D97-AF65-F5344CB8AC3E}">
        <p14:creationId xmlns:p14="http://schemas.microsoft.com/office/powerpoint/2010/main" val="389682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6664">
              <a:srgbClr val="CCD9F0"/>
            </a:gs>
            <a:gs pos="56650">
              <a:srgbClr val="C6D4EE"/>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4CF15F-7D4E-4C7C-8438-DE8BCAE335B2}" type="datetime4">
              <a:rPr lang="it-IT" smtClean="0"/>
              <a:t>3 aprile 2017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3F3E91-EF95-4071-B06C-4BB50DEA3C07}" type="slidenum">
              <a:rPr lang="it-IT" smtClean="0"/>
              <a:t>‹#›</a:t>
            </a:fld>
            <a:endParaRPr lang="it-IT"/>
          </a:p>
        </p:txBody>
      </p:sp>
    </p:spTree>
    <p:extLst>
      <p:ext uri="{BB962C8B-B14F-4D97-AF65-F5344CB8AC3E}">
        <p14:creationId xmlns:p14="http://schemas.microsoft.com/office/powerpoint/2010/main" val="1176066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2856"/>
            <a:ext cx="7772400" cy="2592288"/>
          </a:xfrm>
        </p:spPr>
        <p:txBody>
          <a:bodyPr>
            <a:normAutofit/>
          </a:bodyPr>
          <a:lstStyle/>
          <a:p>
            <a:r>
              <a:rPr lang="lv-LV" sz="3600" b="1" dirty="0" err="1" smtClean="0">
                <a:latin typeface="Book Antiqua" pitchFamily="18" charset="0"/>
              </a:rPr>
              <a:t>Application</a:t>
            </a:r>
            <a:r>
              <a:rPr lang="lv-LV" sz="3600" b="1" dirty="0" smtClean="0">
                <a:latin typeface="Book Antiqua" pitchFamily="18" charset="0"/>
              </a:rPr>
              <a:t> </a:t>
            </a:r>
            <a:r>
              <a:rPr lang="lv-LV" sz="3600" b="1" dirty="0" err="1" smtClean="0">
                <a:latin typeface="Book Antiqua" pitchFamily="18" charset="0"/>
              </a:rPr>
              <a:t>of</a:t>
            </a:r>
            <a:r>
              <a:rPr lang="lv-LV" sz="3600" b="1" dirty="0" smtClean="0">
                <a:latin typeface="Book Antiqua" pitchFamily="18" charset="0"/>
              </a:rPr>
              <a:t> </a:t>
            </a:r>
            <a:r>
              <a:rPr lang="lv-LV" sz="3600" b="1" dirty="0" err="1" smtClean="0">
                <a:latin typeface="Book Antiqua" pitchFamily="18" charset="0"/>
              </a:rPr>
              <a:t>the</a:t>
            </a:r>
            <a:r>
              <a:rPr lang="lv-LV" sz="3600" b="1" dirty="0" smtClean="0">
                <a:latin typeface="Book Antiqua" pitchFamily="18" charset="0"/>
              </a:rPr>
              <a:t> </a:t>
            </a:r>
            <a:r>
              <a:rPr lang="lv-LV" sz="3600" b="1" dirty="0" err="1" smtClean="0">
                <a:latin typeface="Book Antiqua" pitchFamily="18" charset="0"/>
              </a:rPr>
              <a:t>Regulation</a:t>
            </a:r>
            <a:r>
              <a:rPr lang="lv-LV" sz="3600" b="1" dirty="0" smtClean="0">
                <a:latin typeface="Book Antiqua" pitchFamily="18" charset="0"/>
              </a:rPr>
              <a:t> </a:t>
            </a:r>
            <a:br>
              <a:rPr lang="lv-LV" sz="3600" b="1" dirty="0" smtClean="0">
                <a:latin typeface="Book Antiqua" pitchFamily="18" charset="0"/>
              </a:rPr>
            </a:br>
            <a:r>
              <a:rPr lang="lv-LV" sz="3600" b="1" dirty="0" smtClean="0">
                <a:latin typeface="Book Antiqua" pitchFamily="18" charset="0"/>
              </a:rPr>
              <a:t>No. 1346/2000: </a:t>
            </a:r>
            <a:r>
              <a:rPr lang="lv-LV" sz="3600" b="1" dirty="0" err="1" smtClean="0">
                <a:latin typeface="Book Antiqua" pitchFamily="18" charset="0"/>
              </a:rPr>
              <a:t>Lithuanian</a:t>
            </a:r>
            <a:r>
              <a:rPr lang="lv-LV" sz="3600" b="1" dirty="0">
                <a:latin typeface="Book Antiqua" pitchFamily="18" charset="0"/>
              </a:rPr>
              <a:t> </a:t>
            </a:r>
            <a:r>
              <a:rPr lang="lv-LV" sz="3600" b="1" dirty="0" err="1" smtClean="0">
                <a:latin typeface="Book Antiqua" pitchFamily="18" charset="0"/>
              </a:rPr>
              <a:t>Experience</a:t>
            </a:r>
            <a:endParaRPr lang="it-IT" sz="2400" i="1" dirty="0">
              <a:latin typeface="Book Antiqua" pitchFamily="18" charset="0"/>
            </a:endParaRPr>
          </a:p>
        </p:txBody>
      </p:sp>
      <p:sp>
        <p:nvSpPr>
          <p:cNvPr id="3" name="Sottotitolo 2"/>
          <p:cNvSpPr>
            <a:spLocks noGrp="1"/>
          </p:cNvSpPr>
          <p:nvPr>
            <p:ph type="subTitle" idx="1"/>
          </p:nvPr>
        </p:nvSpPr>
        <p:spPr>
          <a:xfrm>
            <a:off x="3995936" y="5661248"/>
            <a:ext cx="5032648" cy="1080120"/>
          </a:xfrm>
        </p:spPr>
        <p:txBody>
          <a:bodyPr>
            <a:normAutofit/>
          </a:bodyPr>
          <a:lstStyle/>
          <a:p>
            <a:pPr algn="r"/>
            <a:r>
              <a:rPr lang="lv-LV" sz="2400" dirty="0" smtClean="0">
                <a:solidFill>
                  <a:schemeClr val="tx1"/>
                </a:solidFill>
                <a:latin typeface="Book Antiqua" pitchFamily="18" charset="0"/>
              </a:rPr>
              <a:t>Laura </a:t>
            </a:r>
            <a:r>
              <a:rPr lang="lv-LV" sz="2400" dirty="0" err="1" smtClean="0">
                <a:solidFill>
                  <a:schemeClr val="tx1"/>
                </a:solidFill>
                <a:latin typeface="Book Antiqua" pitchFamily="18" charset="0"/>
              </a:rPr>
              <a:t>Kirileviciute</a:t>
            </a:r>
            <a:r>
              <a:rPr lang="lv-LV" sz="2400" dirty="0" smtClean="0">
                <a:solidFill>
                  <a:schemeClr val="tx1"/>
                </a:solidFill>
                <a:latin typeface="Book Antiqua" pitchFamily="18" charset="0"/>
              </a:rPr>
              <a:t>, </a:t>
            </a:r>
            <a:r>
              <a:rPr lang="lv-LV" sz="2400" dirty="0" err="1" smtClean="0">
                <a:solidFill>
                  <a:schemeClr val="tx1"/>
                </a:solidFill>
                <a:latin typeface="Book Antiqua" pitchFamily="18" charset="0"/>
              </a:rPr>
              <a:t>Doctor</a:t>
            </a:r>
            <a:r>
              <a:rPr lang="lv-LV" sz="2400" dirty="0" smtClean="0">
                <a:solidFill>
                  <a:schemeClr val="tx1"/>
                </a:solidFill>
                <a:latin typeface="Book Antiqua" pitchFamily="18" charset="0"/>
              </a:rPr>
              <a:t> </a:t>
            </a:r>
            <a:r>
              <a:rPr lang="lv-LV" sz="2400" dirty="0" err="1" smtClean="0">
                <a:solidFill>
                  <a:schemeClr val="tx1"/>
                </a:solidFill>
                <a:latin typeface="Book Antiqua" pitchFamily="18" charset="0"/>
              </a:rPr>
              <a:t>of</a:t>
            </a:r>
            <a:r>
              <a:rPr lang="lv-LV" sz="2400" dirty="0" smtClean="0">
                <a:solidFill>
                  <a:schemeClr val="tx1"/>
                </a:solidFill>
                <a:latin typeface="Book Antiqua" pitchFamily="18" charset="0"/>
              </a:rPr>
              <a:t> </a:t>
            </a:r>
            <a:r>
              <a:rPr lang="lv-LV" sz="2400" dirty="0" err="1" smtClean="0">
                <a:solidFill>
                  <a:schemeClr val="tx1"/>
                </a:solidFill>
                <a:latin typeface="Book Antiqua" pitchFamily="18" charset="0"/>
              </a:rPr>
              <a:t>Law</a:t>
            </a:r>
            <a:endParaRPr lang="lv-LV" sz="2400" dirty="0" smtClean="0">
              <a:solidFill>
                <a:schemeClr val="tx1"/>
              </a:solidFill>
              <a:latin typeface="Book Antiqua" pitchFamily="18" charset="0"/>
            </a:endParaRPr>
          </a:p>
          <a:p>
            <a:pPr algn="r"/>
            <a:r>
              <a:rPr lang="lv-LV" sz="2400" dirty="0" err="1" smtClean="0">
                <a:solidFill>
                  <a:schemeClr val="tx1"/>
                </a:solidFill>
                <a:latin typeface="Book Antiqua" pitchFamily="18" charset="0"/>
              </a:rPr>
              <a:t>Lithuania</a:t>
            </a:r>
            <a:endParaRPr lang="it-IT" sz="2400" dirty="0">
              <a:solidFill>
                <a:schemeClr val="tx1"/>
              </a:solidFill>
              <a:latin typeface="Book Antiqua"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p:cNvSpPr>
            <a:spLocks noGrp="1"/>
          </p:cNvSpPr>
          <p:nvPr>
            <p:ph type="dt" sz="half" idx="10"/>
          </p:nvPr>
        </p:nvSpPr>
        <p:spPr/>
        <p:txBody>
          <a:bodyPr/>
          <a:lstStyle/>
          <a:p>
            <a:fld id="{916A86CF-E197-4C3E-9A28-9D3A0BD53B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a:t>
            </a:fld>
            <a:endParaRPr lang="it-IT"/>
          </a:p>
        </p:txBody>
      </p:sp>
    </p:spTree>
    <p:extLst>
      <p:ext uri="{BB962C8B-B14F-4D97-AF65-F5344CB8AC3E}">
        <p14:creationId xmlns:p14="http://schemas.microsoft.com/office/powerpoint/2010/main" val="1746407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a:t>Main</a:t>
            </a:r>
            <a:r>
              <a:rPr lang="lv-LV" dirty="0"/>
              <a:t> </a:t>
            </a:r>
            <a:r>
              <a:rPr lang="lv-LV" dirty="0" err="1"/>
              <a:t>insolvency</a:t>
            </a:r>
            <a:r>
              <a:rPr lang="lv-LV" dirty="0"/>
              <a:t> </a:t>
            </a:r>
            <a:r>
              <a:rPr lang="lv-LV" dirty="0" err="1"/>
              <a:t>proceedings</a:t>
            </a:r>
            <a:endParaRPr lang="lv-LV" dirty="0"/>
          </a:p>
        </p:txBody>
      </p:sp>
      <p:sp>
        <p:nvSpPr>
          <p:cNvPr id="3" name="Content Placeholder 2"/>
          <p:cNvSpPr>
            <a:spLocks noGrp="1"/>
          </p:cNvSpPr>
          <p:nvPr>
            <p:ph idx="1"/>
          </p:nvPr>
        </p:nvSpPr>
        <p:spPr>
          <a:xfrm>
            <a:off x="457200" y="1417638"/>
            <a:ext cx="8229600" cy="4938712"/>
          </a:xfrm>
        </p:spPr>
        <p:txBody>
          <a:bodyPr>
            <a:normAutofit fontScale="92500" lnSpcReduction="10000"/>
          </a:bodyPr>
          <a:lstStyle/>
          <a:p>
            <a:r>
              <a:rPr lang="lv-LV" dirty="0" smtClean="0"/>
              <a:t>N</a:t>
            </a:r>
            <a:r>
              <a:rPr lang="en-US" dirty="0" err="1" smtClean="0"/>
              <a:t>ot</a:t>
            </a:r>
            <a:r>
              <a:rPr lang="en-US" dirty="0" smtClean="0"/>
              <a:t> </a:t>
            </a:r>
            <a:r>
              <a:rPr lang="en-US" dirty="0"/>
              <a:t>always clear what cross-border elements (debtor’s assets, bank account, creditors, other aspects?) make the proceedings cross-border, and what makes the Regulation applicable to </a:t>
            </a:r>
            <a:r>
              <a:rPr lang="en-US" dirty="0" smtClean="0"/>
              <a:t>them</a:t>
            </a:r>
            <a:endParaRPr lang="lv-LV" dirty="0" smtClean="0"/>
          </a:p>
          <a:p>
            <a:r>
              <a:rPr lang="lv-LV" dirty="0" smtClean="0"/>
              <a:t>A</a:t>
            </a:r>
            <a:r>
              <a:rPr lang="en-US" dirty="0" smtClean="0"/>
              <a:t> </a:t>
            </a:r>
            <a:r>
              <a:rPr lang="en-US" dirty="0"/>
              <a:t>situation, when the Regulation is not mentioned as a legal base while opening the insolvency proceedings, may potentially lead to cross-border misunderstandings when the insolvency proceedings, opened in Lithuania, will have to be recognized in other </a:t>
            </a:r>
            <a:r>
              <a:rPr lang="lv-LV" dirty="0" smtClean="0"/>
              <a:t>MS</a:t>
            </a:r>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10</a:t>
            </a:fld>
            <a:endParaRPr lang="it-IT"/>
          </a:p>
        </p:txBody>
      </p:sp>
    </p:spTree>
    <p:extLst>
      <p:ext uri="{BB962C8B-B14F-4D97-AF65-F5344CB8AC3E}">
        <p14:creationId xmlns:p14="http://schemas.microsoft.com/office/powerpoint/2010/main" val="2218055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a:t>Secondary</a:t>
            </a:r>
            <a:r>
              <a:rPr lang="lv-LV" dirty="0"/>
              <a:t> </a:t>
            </a:r>
            <a:r>
              <a:rPr lang="lv-LV" dirty="0" err="1"/>
              <a:t>insolvency</a:t>
            </a:r>
            <a:r>
              <a:rPr lang="lv-LV" dirty="0"/>
              <a:t> </a:t>
            </a:r>
            <a:r>
              <a:rPr lang="lv-LV" dirty="0" err="1"/>
              <a:t>proceedings</a:t>
            </a:r>
            <a:endParaRPr lang="lv-LV" dirty="0"/>
          </a:p>
        </p:txBody>
      </p:sp>
      <p:sp>
        <p:nvSpPr>
          <p:cNvPr id="3" name="Content Placeholder 2"/>
          <p:cNvSpPr>
            <a:spLocks noGrp="1"/>
          </p:cNvSpPr>
          <p:nvPr>
            <p:ph idx="1"/>
          </p:nvPr>
        </p:nvSpPr>
        <p:spPr>
          <a:xfrm>
            <a:off x="457200" y="1417638"/>
            <a:ext cx="8229600" cy="4938712"/>
          </a:xfrm>
        </p:spPr>
        <p:txBody>
          <a:bodyPr>
            <a:normAutofit fontScale="85000" lnSpcReduction="20000"/>
          </a:bodyPr>
          <a:lstStyle/>
          <a:p>
            <a:r>
              <a:rPr lang="en-US" dirty="0"/>
              <a:t>Lithuanian national law does not foresee the secondary insolvency proceedings. It means that Lithuanian court’s jurisdiction and the secondary insolvency proceedings can only be and always are opened explicitly applying the Regulation. </a:t>
            </a:r>
            <a:endParaRPr lang="lv-LV" dirty="0"/>
          </a:p>
          <a:p>
            <a:r>
              <a:rPr lang="en-US" dirty="0"/>
              <a:t>It took 11 years from May 2004 till May 2015 to open the first secondary proceedings (case No. B2-3000-803/2015, Vilnius County Court, 2015-05-20). </a:t>
            </a:r>
            <a:endParaRPr lang="lv-LV" dirty="0" smtClean="0"/>
          </a:p>
          <a:p>
            <a:r>
              <a:rPr lang="en-US" dirty="0" smtClean="0"/>
              <a:t>A </a:t>
            </a:r>
            <a:r>
              <a:rPr lang="en-US" dirty="0"/>
              <a:t>year later </a:t>
            </a:r>
            <a:r>
              <a:rPr lang="lv-LV" dirty="0" smtClean="0"/>
              <a:t>- o</a:t>
            </a:r>
            <a:r>
              <a:rPr lang="en-US" dirty="0" smtClean="0"/>
              <a:t>ne </a:t>
            </a:r>
            <a:r>
              <a:rPr lang="en-US" dirty="0"/>
              <a:t>more (Vilnius County court, 2016-04-21). Both of them were opened to a German company, having a subdivision in Lithuania. In both of them, it is the secondary proceedings, opened after the main insolvency proceedings in Germany, therefore there was no need to assess the insolvency of the company.  </a:t>
            </a:r>
            <a:endParaRPr lang="lv-LV" dirty="0"/>
          </a:p>
          <a:p>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11</a:t>
            </a:fld>
            <a:endParaRPr lang="it-IT"/>
          </a:p>
        </p:txBody>
      </p:sp>
    </p:spTree>
    <p:extLst>
      <p:ext uri="{BB962C8B-B14F-4D97-AF65-F5344CB8AC3E}">
        <p14:creationId xmlns:p14="http://schemas.microsoft.com/office/powerpoint/2010/main" val="3475784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a:t>Secondary</a:t>
            </a:r>
            <a:r>
              <a:rPr lang="lv-LV" dirty="0"/>
              <a:t> </a:t>
            </a:r>
            <a:r>
              <a:rPr lang="lv-LV" dirty="0" err="1"/>
              <a:t>insolvency</a:t>
            </a:r>
            <a:r>
              <a:rPr lang="lv-LV" dirty="0"/>
              <a:t> </a:t>
            </a:r>
            <a:r>
              <a:rPr lang="lv-LV" dirty="0" err="1"/>
              <a:t>proceedings</a:t>
            </a:r>
            <a:endParaRPr lang="lv-LV" dirty="0"/>
          </a:p>
        </p:txBody>
      </p:sp>
      <p:sp>
        <p:nvSpPr>
          <p:cNvPr id="3" name="Content Placeholder 2"/>
          <p:cNvSpPr>
            <a:spLocks noGrp="1"/>
          </p:cNvSpPr>
          <p:nvPr>
            <p:ph idx="1"/>
          </p:nvPr>
        </p:nvSpPr>
        <p:spPr>
          <a:xfrm>
            <a:off x="457200" y="1417638"/>
            <a:ext cx="8229600" cy="4938712"/>
          </a:xfrm>
        </p:spPr>
        <p:txBody>
          <a:bodyPr>
            <a:normAutofit fontScale="92500" lnSpcReduction="10000"/>
          </a:bodyPr>
          <a:lstStyle/>
          <a:p>
            <a:r>
              <a:rPr lang="en-US" dirty="0"/>
              <a:t>Estonian court in 2006 opened the secondary insolvency proceedings for a Swedish company, which had an establishment</a:t>
            </a:r>
            <a:r>
              <a:rPr lang="en-US" dirty="0" smtClean="0"/>
              <a:t>, </a:t>
            </a:r>
            <a:r>
              <a:rPr lang="en-US" dirty="0"/>
              <a:t>just in the past</a:t>
            </a:r>
            <a:r>
              <a:rPr lang="en-US" dirty="0" smtClean="0"/>
              <a:t>.</a:t>
            </a:r>
            <a:endParaRPr lang="lv-LV" dirty="0" smtClean="0"/>
          </a:p>
          <a:p>
            <a:r>
              <a:rPr lang="en-US" dirty="0" smtClean="0"/>
              <a:t>At </a:t>
            </a:r>
            <a:r>
              <a:rPr lang="en-US" dirty="0"/>
              <a:t>the time of opening the secondary insolvency proceedings in Estonia there were only some assets left in Estonia. </a:t>
            </a:r>
            <a:endParaRPr lang="lv-LV" dirty="0" smtClean="0"/>
          </a:p>
          <a:p>
            <a:r>
              <a:rPr lang="en-US" dirty="0" err="1" smtClean="0"/>
              <a:t>Th</a:t>
            </a:r>
            <a:r>
              <a:rPr lang="lv-LV" dirty="0" smtClean="0"/>
              <a:t>e</a:t>
            </a:r>
            <a:r>
              <a:rPr lang="en-US" dirty="0" smtClean="0"/>
              <a:t> </a:t>
            </a:r>
            <a:r>
              <a:rPr lang="en-US" dirty="0"/>
              <a:t>Swedish company ended their original economic activity in 2002, 4 years before the opening of the secondary proceedings. </a:t>
            </a:r>
            <a:endParaRPr lang="lv-LV" dirty="0" smtClean="0"/>
          </a:p>
          <a:p>
            <a:r>
              <a:rPr lang="en-US" dirty="0" smtClean="0"/>
              <a:t>At </a:t>
            </a:r>
            <a:r>
              <a:rPr lang="en-US" dirty="0"/>
              <a:t>the time the secondary proceedings were opened this company still had assets in </a:t>
            </a:r>
            <a:r>
              <a:rPr lang="en-US" dirty="0" smtClean="0"/>
              <a:t>Estonia</a:t>
            </a:r>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12</a:t>
            </a:fld>
            <a:endParaRPr lang="it-IT"/>
          </a:p>
        </p:txBody>
      </p:sp>
    </p:spTree>
    <p:extLst>
      <p:ext uri="{BB962C8B-B14F-4D97-AF65-F5344CB8AC3E}">
        <p14:creationId xmlns:p14="http://schemas.microsoft.com/office/powerpoint/2010/main" val="398379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a:t>Secondary</a:t>
            </a:r>
            <a:r>
              <a:rPr lang="lv-LV" dirty="0"/>
              <a:t> </a:t>
            </a:r>
            <a:r>
              <a:rPr lang="lv-LV" dirty="0" err="1"/>
              <a:t>insolvency</a:t>
            </a:r>
            <a:r>
              <a:rPr lang="lv-LV" dirty="0"/>
              <a:t> </a:t>
            </a:r>
            <a:r>
              <a:rPr lang="lv-LV" dirty="0" err="1"/>
              <a:t>proceedings</a:t>
            </a:r>
            <a:endParaRPr lang="lv-LV" dirty="0"/>
          </a:p>
        </p:txBody>
      </p:sp>
      <p:sp>
        <p:nvSpPr>
          <p:cNvPr id="3" name="Content Placeholder 2"/>
          <p:cNvSpPr>
            <a:spLocks noGrp="1"/>
          </p:cNvSpPr>
          <p:nvPr>
            <p:ph idx="1"/>
          </p:nvPr>
        </p:nvSpPr>
        <p:spPr>
          <a:xfrm>
            <a:off x="457200" y="1196752"/>
            <a:ext cx="8229600" cy="5400600"/>
          </a:xfrm>
        </p:spPr>
        <p:txBody>
          <a:bodyPr>
            <a:noAutofit/>
          </a:bodyPr>
          <a:lstStyle/>
          <a:p>
            <a:r>
              <a:rPr lang="en-US" sz="2200" dirty="0" smtClean="0"/>
              <a:t>The first secondary insolvency proceedings in Lithuania were opened for a German company, which at the time of the request to open the insolvency proceedings was not carrying any business activities, all employees </a:t>
            </a:r>
            <a:r>
              <a:rPr lang="lv-LV" sz="2200" dirty="0" smtClean="0"/>
              <a:t>-</a:t>
            </a:r>
            <a:r>
              <a:rPr lang="en-US" sz="2200" dirty="0" smtClean="0"/>
              <a:t> fired, all valuable assets </a:t>
            </a:r>
            <a:r>
              <a:rPr lang="lv-LV" sz="2200" dirty="0" smtClean="0"/>
              <a:t>- </a:t>
            </a:r>
            <a:r>
              <a:rPr lang="en-US" sz="2200" dirty="0" smtClean="0"/>
              <a:t>taken to Germany and already sold in the main insolvency proceedings. </a:t>
            </a:r>
            <a:endParaRPr lang="lv-LV" sz="2200" dirty="0" smtClean="0"/>
          </a:p>
          <a:p>
            <a:r>
              <a:rPr lang="lv-LV" sz="2200" dirty="0" smtClean="0"/>
              <a:t>S</a:t>
            </a:r>
            <a:r>
              <a:rPr lang="en-US" sz="2200" dirty="0" smtClean="0"/>
              <a:t>till left in Lithuania </a:t>
            </a:r>
            <a:r>
              <a:rPr lang="lv-LV" sz="2200" dirty="0" smtClean="0"/>
              <a:t>- </a:t>
            </a:r>
            <a:r>
              <a:rPr lang="en-US" sz="2200" dirty="0" smtClean="0"/>
              <a:t>just a few small portable items and several claims for their debtors (the value of assets about 100 000 EUR). </a:t>
            </a:r>
            <a:endParaRPr lang="lv-LV" sz="2200" dirty="0" smtClean="0"/>
          </a:p>
          <a:p>
            <a:r>
              <a:rPr lang="en-US" sz="2200" dirty="0" smtClean="0"/>
              <a:t>Lithuania opened the secondary proceedings for a company, which had a subdivision in Lithuania and this subdivision at the time of opening the secondary proceedings was being liquidated as a consequence of the main insolvency proceedings in Germany. </a:t>
            </a:r>
            <a:endParaRPr lang="lv-LV" sz="2200" dirty="0" smtClean="0"/>
          </a:p>
          <a:p>
            <a:r>
              <a:rPr lang="lv-LV" sz="2200" dirty="0" smtClean="0"/>
              <a:t>R</a:t>
            </a:r>
            <a:r>
              <a:rPr lang="en-US" sz="2200" dirty="0" err="1" smtClean="0"/>
              <a:t>ul</a:t>
            </a:r>
            <a:r>
              <a:rPr lang="lv-LV" sz="2200" dirty="0" err="1" smtClean="0"/>
              <a:t>ing</a:t>
            </a:r>
            <a:r>
              <a:rPr lang="lv-LV" sz="2200" dirty="0" smtClean="0"/>
              <a:t>:</a:t>
            </a:r>
            <a:r>
              <a:rPr lang="en-US" sz="2200" dirty="0" smtClean="0"/>
              <a:t> debtor‘s activity in Lithuania could be qualified as an “establishment” and as a basis to open the secondary insolvency proceedings at the time </a:t>
            </a:r>
            <a:r>
              <a:rPr lang="en-US" sz="2200" i="1" dirty="0" smtClean="0"/>
              <a:t>of opening the main insolvency</a:t>
            </a:r>
            <a:r>
              <a:rPr lang="en-US" sz="2200" dirty="0" smtClean="0"/>
              <a:t> proceedings in Germany. </a:t>
            </a:r>
            <a:endParaRPr lang="lv-LV" sz="2200"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13</a:t>
            </a:fld>
            <a:endParaRPr lang="it-IT"/>
          </a:p>
        </p:txBody>
      </p:sp>
    </p:spTree>
    <p:extLst>
      <p:ext uri="{BB962C8B-B14F-4D97-AF65-F5344CB8AC3E}">
        <p14:creationId xmlns:p14="http://schemas.microsoft.com/office/powerpoint/2010/main" val="466829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Conclusions</a:t>
            </a:r>
            <a:endParaRPr lang="lv-LV" dirty="0"/>
          </a:p>
        </p:txBody>
      </p:sp>
      <p:sp>
        <p:nvSpPr>
          <p:cNvPr id="3" name="Content Placeholder 2"/>
          <p:cNvSpPr>
            <a:spLocks noGrp="1"/>
          </p:cNvSpPr>
          <p:nvPr>
            <p:ph idx="1"/>
          </p:nvPr>
        </p:nvSpPr>
        <p:spPr/>
        <p:txBody>
          <a:bodyPr/>
          <a:lstStyle/>
          <a:p>
            <a:r>
              <a:rPr lang="lv-LV" dirty="0" err="1" smtClean="0"/>
              <a:t>Examples</a:t>
            </a:r>
            <a:endParaRPr lang="lv-LV" dirty="0" smtClean="0"/>
          </a:p>
          <a:p>
            <a:r>
              <a:rPr lang="lv-LV" dirty="0" err="1" smtClean="0"/>
              <a:t>Natural</a:t>
            </a:r>
            <a:r>
              <a:rPr lang="lv-LV" dirty="0" smtClean="0"/>
              <a:t> </a:t>
            </a:r>
            <a:r>
              <a:rPr lang="lv-LV" dirty="0" err="1" smtClean="0"/>
              <a:t>persons</a:t>
            </a:r>
            <a:r>
              <a:rPr lang="lv-LV" dirty="0" smtClean="0"/>
              <a:t> </a:t>
            </a:r>
            <a:r>
              <a:rPr lang="lv-LV" dirty="0" err="1" smtClean="0"/>
              <a:t>insolvency</a:t>
            </a:r>
            <a:endParaRPr lang="lv-LV" dirty="0" smtClean="0"/>
          </a:p>
          <a:p>
            <a:r>
              <a:rPr lang="lv-LV" dirty="0" err="1" smtClean="0"/>
              <a:t>Communication</a:t>
            </a:r>
            <a:r>
              <a:rPr lang="lv-LV" dirty="0" smtClean="0"/>
              <a:t> </a:t>
            </a:r>
            <a:r>
              <a:rPr lang="lv-LV" dirty="0" err="1" smtClean="0"/>
              <a:t>and</a:t>
            </a:r>
            <a:r>
              <a:rPr lang="lv-LV" dirty="0" smtClean="0"/>
              <a:t> </a:t>
            </a:r>
            <a:r>
              <a:rPr lang="lv-LV" dirty="0" err="1" smtClean="0"/>
              <a:t>good</a:t>
            </a:r>
            <a:r>
              <a:rPr lang="lv-LV" dirty="0" smtClean="0"/>
              <a:t> </a:t>
            </a:r>
            <a:r>
              <a:rPr lang="lv-LV" dirty="0" err="1" smtClean="0"/>
              <a:t>will</a:t>
            </a:r>
            <a:endParaRPr lang="lv-LV" dirty="0"/>
          </a:p>
        </p:txBody>
      </p:sp>
      <p:sp>
        <p:nvSpPr>
          <p:cNvPr id="4" name="Date Placeholder 3"/>
          <p:cNvSpPr>
            <a:spLocks noGrp="1"/>
          </p:cNvSpPr>
          <p:nvPr>
            <p:ph type="dt" sz="half" idx="10"/>
          </p:nvPr>
        </p:nvSpPr>
        <p:spPr/>
        <p:txBody>
          <a:bodyPr/>
          <a:lstStyle/>
          <a:p>
            <a:fld id="{4BC2AFFF-EDB8-4BEB-9B6A-DB74741B7B8A}"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14</a:t>
            </a:fld>
            <a:endParaRPr lang="it-IT"/>
          </a:p>
        </p:txBody>
      </p:sp>
    </p:spTree>
    <p:extLst>
      <p:ext uri="{BB962C8B-B14F-4D97-AF65-F5344CB8AC3E}">
        <p14:creationId xmlns:p14="http://schemas.microsoft.com/office/powerpoint/2010/main" val="3508417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lv-LV" dirty="0" err="1" smtClean="0"/>
              <a:t>Thank</a:t>
            </a:r>
            <a:r>
              <a:rPr lang="lv-LV" dirty="0" smtClean="0"/>
              <a:t> </a:t>
            </a:r>
            <a:r>
              <a:rPr lang="lv-LV" dirty="0" err="1" smtClean="0"/>
              <a:t>you</a:t>
            </a:r>
            <a:r>
              <a:rPr lang="lv-LV" dirty="0" smtClean="0"/>
              <a:t>!</a:t>
            </a:r>
            <a:endParaRPr lang="lv-LV" dirty="0"/>
          </a:p>
        </p:txBody>
      </p:sp>
      <p:sp>
        <p:nvSpPr>
          <p:cNvPr id="3" name="Subtitle 2"/>
          <p:cNvSpPr>
            <a:spLocks noGrp="1"/>
          </p:cNvSpPr>
          <p:nvPr>
            <p:ph type="subTitle" idx="1"/>
          </p:nvPr>
        </p:nvSpPr>
        <p:spPr/>
        <p:txBody>
          <a:bodyPr/>
          <a:lstStyle/>
          <a:p>
            <a:r>
              <a:rPr lang="en-US" dirty="0" smtClean="0"/>
              <a:t>Laura.Kirileviciute@gmail.com</a:t>
            </a:r>
            <a:endParaRPr lang="lv-LV" dirty="0"/>
          </a:p>
        </p:txBody>
      </p:sp>
      <p:sp>
        <p:nvSpPr>
          <p:cNvPr id="4" name="Date Placeholder 3"/>
          <p:cNvSpPr>
            <a:spLocks noGrp="1"/>
          </p:cNvSpPr>
          <p:nvPr>
            <p:ph type="dt" sz="half" idx="10"/>
          </p:nvPr>
        </p:nvSpPr>
        <p:spPr/>
        <p:txBody>
          <a:bodyPr/>
          <a:lstStyle/>
          <a:p>
            <a:fld id="{497D789A-3787-473B-BC05-AF78A2313A48}"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15</a:t>
            </a:fld>
            <a:endParaRPr lang="it-IT"/>
          </a:p>
        </p:txBody>
      </p:sp>
    </p:spTree>
    <p:extLst>
      <p:ext uri="{BB962C8B-B14F-4D97-AF65-F5344CB8AC3E}">
        <p14:creationId xmlns:p14="http://schemas.microsoft.com/office/powerpoint/2010/main" val="865974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Recognition</a:t>
            </a:r>
            <a:r>
              <a:rPr lang="lv-LV" dirty="0" smtClean="0"/>
              <a:t> </a:t>
            </a:r>
            <a:r>
              <a:rPr lang="lv-LV" dirty="0" err="1" smtClean="0"/>
              <a:t>issues</a:t>
            </a:r>
            <a:endParaRPr lang="lv-LV" dirty="0"/>
          </a:p>
        </p:txBody>
      </p:sp>
      <p:sp>
        <p:nvSpPr>
          <p:cNvPr id="3" name="Content Placeholder 2"/>
          <p:cNvSpPr>
            <a:spLocks noGrp="1"/>
          </p:cNvSpPr>
          <p:nvPr>
            <p:ph idx="1"/>
          </p:nvPr>
        </p:nvSpPr>
        <p:spPr>
          <a:xfrm>
            <a:off x="457200" y="1556792"/>
            <a:ext cx="8229600" cy="4525963"/>
          </a:xfrm>
        </p:spPr>
        <p:txBody>
          <a:bodyPr/>
          <a:lstStyle/>
          <a:p>
            <a:r>
              <a:rPr lang="lv-LV" dirty="0" smtClean="0"/>
              <a:t>R</a:t>
            </a:r>
            <a:r>
              <a:rPr lang="en-US" dirty="0" err="1" smtClean="0"/>
              <a:t>ecognition</a:t>
            </a:r>
            <a:r>
              <a:rPr lang="en-US" dirty="0" smtClean="0"/>
              <a:t> </a:t>
            </a:r>
            <a:r>
              <a:rPr lang="en-US" dirty="0"/>
              <a:t>of insolvency proceedings for natural persons </a:t>
            </a:r>
            <a:r>
              <a:rPr lang="lv-LV" dirty="0" smtClean="0"/>
              <a:t>- </a:t>
            </a:r>
            <a:r>
              <a:rPr lang="en-US" dirty="0" smtClean="0"/>
              <a:t>still discussions </a:t>
            </a:r>
            <a:r>
              <a:rPr lang="en-US" dirty="0"/>
              <a:t>and resistance </a:t>
            </a:r>
            <a:r>
              <a:rPr lang="en-US" dirty="0" smtClean="0"/>
              <a:t>after </a:t>
            </a:r>
            <a:r>
              <a:rPr lang="en-US" dirty="0"/>
              <a:t>13 years of application of the </a:t>
            </a:r>
            <a:r>
              <a:rPr lang="en-US" dirty="0" smtClean="0"/>
              <a:t>Regulation</a:t>
            </a:r>
            <a:endParaRPr lang="lv-LV" dirty="0"/>
          </a:p>
          <a:p>
            <a:r>
              <a:rPr lang="en-US" dirty="0"/>
              <a:t>Lithuanian Law on Natural Persons </a:t>
            </a:r>
            <a:r>
              <a:rPr lang="en-US" dirty="0" smtClean="0"/>
              <a:t>Bankruptcy</a:t>
            </a:r>
            <a:r>
              <a:rPr lang="lv-LV" dirty="0" smtClean="0"/>
              <a:t> – </a:t>
            </a:r>
            <a:r>
              <a:rPr lang="lv-LV" dirty="0" err="1" smtClean="0"/>
              <a:t>since</a:t>
            </a:r>
            <a:r>
              <a:rPr lang="lv-LV" dirty="0" smtClean="0"/>
              <a:t> </a:t>
            </a:r>
            <a:r>
              <a:rPr lang="en-US" dirty="0" smtClean="0"/>
              <a:t>the </a:t>
            </a:r>
            <a:r>
              <a:rPr lang="en-US" dirty="0"/>
              <a:t>1st of March </a:t>
            </a:r>
            <a:r>
              <a:rPr lang="en-US" dirty="0" smtClean="0"/>
              <a:t>2013</a:t>
            </a:r>
            <a:endParaRPr lang="lv-LV" dirty="0" smtClean="0"/>
          </a:p>
          <a:p>
            <a:r>
              <a:rPr lang="lv-LV" dirty="0"/>
              <a:t>I</a:t>
            </a:r>
            <a:r>
              <a:rPr lang="en-US" dirty="0" err="1" smtClean="0"/>
              <a:t>nsolvency</a:t>
            </a:r>
            <a:r>
              <a:rPr lang="en-US" dirty="0" smtClean="0"/>
              <a:t> </a:t>
            </a:r>
            <a:r>
              <a:rPr lang="en-US" dirty="0"/>
              <a:t>“tourism</a:t>
            </a:r>
            <a:r>
              <a:rPr lang="en-US" dirty="0" smtClean="0"/>
              <a:t>”</a:t>
            </a:r>
            <a:endParaRPr lang="lv-LV" dirty="0" smtClean="0"/>
          </a:p>
          <a:p>
            <a:r>
              <a:rPr lang="lv-LV" dirty="0" smtClean="0"/>
              <a:t>C</a:t>
            </a:r>
            <a:r>
              <a:rPr lang="en-US" dirty="0" smtClean="0"/>
              <a:t>enter </a:t>
            </a:r>
            <a:r>
              <a:rPr lang="en-US" dirty="0"/>
              <a:t>of the main interests </a:t>
            </a:r>
            <a:r>
              <a:rPr lang="en-US" dirty="0" smtClean="0"/>
              <a:t>(COMI</a:t>
            </a:r>
            <a:r>
              <a:rPr lang="en-US" dirty="0"/>
              <a:t>)</a:t>
            </a:r>
            <a:endParaRPr lang="lv-LV" dirty="0"/>
          </a:p>
          <a:p>
            <a:endParaRPr lang="lv-LV" dirty="0"/>
          </a:p>
        </p:txBody>
      </p:sp>
      <p:sp>
        <p:nvSpPr>
          <p:cNvPr id="4" name="Date Placeholder 3"/>
          <p:cNvSpPr>
            <a:spLocks noGrp="1"/>
          </p:cNvSpPr>
          <p:nvPr>
            <p:ph type="dt" sz="half" idx="10"/>
          </p:nvPr>
        </p:nvSpPr>
        <p:spPr/>
        <p:txBody>
          <a:bodyPr/>
          <a:lstStyle/>
          <a:p>
            <a:fld id="{D11A0E52-6C47-4757-A26B-AAE37A465E2E}" type="datetime4">
              <a:rPr lang="it-IT" smtClean="0"/>
              <a:t>3 aprile 2017</a:t>
            </a:fld>
            <a:endParaRPr lang="it-IT" dirty="0"/>
          </a:p>
        </p:txBody>
      </p:sp>
      <p:sp>
        <p:nvSpPr>
          <p:cNvPr id="5" name="Slide Number Placeholder 4"/>
          <p:cNvSpPr>
            <a:spLocks noGrp="1"/>
          </p:cNvSpPr>
          <p:nvPr>
            <p:ph type="sldNum" sz="quarter" idx="12"/>
          </p:nvPr>
        </p:nvSpPr>
        <p:spPr/>
        <p:txBody>
          <a:bodyPr/>
          <a:lstStyle/>
          <a:p>
            <a:fld id="{DB3F3E91-EF95-4071-B06C-4BB50DEA3C07}" type="slidenum">
              <a:rPr lang="it-IT" smtClean="0"/>
              <a:t>2</a:t>
            </a:fld>
            <a:endParaRPr lang="it-IT"/>
          </a:p>
        </p:txBody>
      </p:sp>
    </p:spTree>
    <p:extLst>
      <p:ext uri="{BB962C8B-B14F-4D97-AF65-F5344CB8AC3E}">
        <p14:creationId xmlns:p14="http://schemas.microsoft.com/office/powerpoint/2010/main" val="3509097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Recognition</a:t>
            </a:r>
            <a:r>
              <a:rPr lang="lv-LV" dirty="0"/>
              <a:t> </a:t>
            </a:r>
            <a:r>
              <a:rPr lang="lv-LV" dirty="0" err="1"/>
              <a:t>issues</a:t>
            </a:r>
            <a:endParaRPr lang="lv-LV" dirty="0"/>
          </a:p>
        </p:txBody>
      </p:sp>
      <p:sp>
        <p:nvSpPr>
          <p:cNvPr id="3" name="Content Placeholder 2"/>
          <p:cNvSpPr>
            <a:spLocks noGrp="1"/>
          </p:cNvSpPr>
          <p:nvPr>
            <p:ph idx="1"/>
          </p:nvPr>
        </p:nvSpPr>
        <p:spPr/>
        <p:txBody>
          <a:bodyPr/>
          <a:lstStyle/>
          <a:p>
            <a:r>
              <a:rPr lang="lv-LV" dirty="0" err="1" smtClean="0"/>
              <a:t>Shift</a:t>
            </a:r>
            <a:r>
              <a:rPr lang="lv-LV" dirty="0" smtClean="0"/>
              <a:t> </a:t>
            </a:r>
            <a:r>
              <a:rPr lang="lv-LV" dirty="0" err="1" smtClean="0"/>
              <a:t>of</a:t>
            </a:r>
            <a:r>
              <a:rPr lang="lv-LV" dirty="0" smtClean="0"/>
              <a:t> COMI to </a:t>
            </a:r>
            <a:r>
              <a:rPr lang="lv-LV" dirty="0" err="1" smtClean="0"/>
              <a:t>Latvia</a:t>
            </a:r>
            <a:r>
              <a:rPr lang="lv-LV" dirty="0" smtClean="0"/>
              <a:t> </a:t>
            </a:r>
            <a:r>
              <a:rPr lang="lv-LV" dirty="0" err="1" smtClean="0"/>
              <a:t>for</a:t>
            </a:r>
            <a:r>
              <a:rPr lang="lv-LV" dirty="0" smtClean="0"/>
              <a:t> </a:t>
            </a:r>
            <a:r>
              <a:rPr lang="lv-LV" dirty="0" err="1" smtClean="0"/>
              <a:t>more</a:t>
            </a:r>
            <a:r>
              <a:rPr lang="lv-LV" dirty="0" smtClean="0"/>
              <a:t> </a:t>
            </a:r>
            <a:r>
              <a:rPr lang="lv-LV" dirty="0" err="1" smtClean="0"/>
              <a:t>favorable</a:t>
            </a:r>
            <a:r>
              <a:rPr lang="lv-LV" dirty="0" smtClean="0"/>
              <a:t> </a:t>
            </a:r>
            <a:r>
              <a:rPr lang="lv-LV" dirty="0" err="1" smtClean="0"/>
              <a:t>insolvency</a:t>
            </a:r>
            <a:r>
              <a:rPr lang="lv-LV" dirty="0" smtClean="0"/>
              <a:t> </a:t>
            </a:r>
            <a:r>
              <a:rPr lang="lv-LV" dirty="0" err="1" smtClean="0"/>
              <a:t>regime</a:t>
            </a:r>
            <a:endParaRPr lang="lv-LV" dirty="0" smtClean="0"/>
          </a:p>
          <a:p>
            <a:r>
              <a:rPr lang="lv-LV" dirty="0" smtClean="0"/>
              <a:t>I</a:t>
            </a:r>
            <a:r>
              <a:rPr lang="en-US" dirty="0" smtClean="0"/>
              <a:t>n </a:t>
            </a:r>
            <a:r>
              <a:rPr lang="en-US" dirty="0"/>
              <a:t>2012 The Court of Appeal of Lithuania (case No. 2T-26/2012) denied the application of the public policy exception in a case where a Lithuanian citizen had shifted his COMI to Latvia in order to declare himself </a:t>
            </a:r>
            <a:r>
              <a:rPr lang="en-US" dirty="0" smtClean="0"/>
              <a:t>insolvent</a:t>
            </a:r>
            <a:endParaRPr lang="lv-LV" dirty="0" smtClean="0"/>
          </a:p>
          <a:p>
            <a:r>
              <a:rPr lang="lv-LV" dirty="0" err="1" smtClean="0"/>
              <a:t>Creditor’s</a:t>
            </a:r>
            <a:r>
              <a:rPr lang="lv-LV" dirty="0" smtClean="0"/>
              <a:t> </a:t>
            </a:r>
            <a:r>
              <a:rPr lang="lv-LV" dirty="0" err="1" smtClean="0"/>
              <a:t>rights</a:t>
            </a:r>
            <a:r>
              <a:rPr lang="lv-LV" dirty="0" smtClean="0"/>
              <a:t> to </a:t>
            </a:r>
            <a:r>
              <a:rPr lang="lv-LV" dirty="0" err="1" smtClean="0"/>
              <a:t>be</a:t>
            </a:r>
            <a:r>
              <a:rPr lang="lv-LV" dirty="0" smtClean="0"/>
              <a:t> </a:t>
            </a:r>
            <a:r>
              <a:rPr lang="lv-LV" dirty="0" err="1" smtClean="0"/>
              <a:t>heard</a:t>
            </a:r>
            <a:endParaRPr lang="lv-LV" dirty="0" smtClean="0"/>
          </a:p>
          <a:p>
            <a:endParaRPr lang="lv-LV" dirty="0"/>
          </a:p>
        </p:txBody>
      </p:sp>
      <p:sp>
        <p:nvSpPr>
          <p:cNvPr id="4" name="Date Placeholder 3"/>
          <p:cNvSpPr>
            <a:spLocks noGrp="1"/>
          </p:cNvSpPr>
          <p:nvPr>
            <p:ph type="dt" sz="half" idx="10"/>
          </p:nvPr>
        </p:nvSpPr>
        <p:spPr/>
        <p:txBody>
          <a:bodyPr/>
          <a:lstStyle/>
          <a:p>
            <a:fld id="{A78F0670-DE6C-4540-BE11-B228DB712880}"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3</a:t>
            </a:fld>
            <a:endParaRPr lang="it-IT"/>
          </a:p>
        </p:txBody>
      </p:sp>
    </p:spTree>
    <p:extLst>
      <p:ext uri="{BB962C8B-B14F-4D97-AF65-F5344CB8AC3E}">
        <p14:creationId xmlns:p14="http://schemas.microsoft.com/office/powerpoint/2010/main" val="367541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Recognition</a:t>
            </a:r>
            <a:r>
              <a:rPr lang="lv-LV" dirty="0"/>
              <a:t> </a:t>
            </a:r>
            <a:r>
              <a:rPr lang="lv-LV" dirty="0" err="1"/>
              <a:t>issues</a:t>
            </a:r>
            <a:endParaRPr lang="lv-LV" dirty="0"/>
          </a:p>
        </p:txBody>
      </p:sp>
      <p:sp>
        <p:nvSpPr>
          <p:cNvPr id="3" name="Content Placeholder 2"/>
          <p:cNvSpPr>
            <a:spLocks noGrp="1"/>
          </p:cNvSpPr>
          <p:nvPr>
            <p:ph idx="1"/>
          </p:nvPr>
        </p:nvSpPr>
        <p:spPr/>
        <p:txBody>
          <a:bodyPr/>
          <a:lstStyle/>
          <a:p>
            <a:r>
              <a:rPr lang="lv-LV" dirty="0" err="1" smtClean="0"/>
              <a:t>Recognition</a:t>
            </a:r>
            <a:r>
              <a:rPr lang="lv-LV" dirty="0" smtClean="0"/>
              <a:t> </a:t>
            </a:r>
            <a:r>
              <a:rPr lang="lv-LV" dirty="0" err="1" smtClean="0"/>
              <a:t>of</a:t>
            </a:r>
            <a:r>
              <a:rPr lang="lv-LV" dirty="0" smtClean="0"/>
              <a:t> </a:t>
            </a:r>
            <a:r>
              <a:rPr lang="lv-LV" dirty="0" err="1" smtClean="0"/>
              <a:t>consequences</a:t>
            </a:r>
            <a:r>
              <a:rPr lang="lv-LV" dirty="0" smtClean="0"/>
              <a:t> </a:t>
            </a:r>
            <a:r>
              <a:rPr lang="lv-LV" dirty="0" err="1" smtClean="0"/>
              <a:t>of</a:t>
            </a:r>
            <a:r>
              <a:rPr lang="lv-LV" dirty="0" smtClean="0"/>
              <a:t> </a:t>
            </a:r>
            <a:r>
              <a:rPr lang="lv-LV" dirty="0" err="1" smtClean="0"/>
              <a:t>the</a:t>
            </a:r>
            <a:r>
              <a:rPr lang="lv-LV" dirty="0" smtClean="0"/>
              <a:t> </a:t>
            </a:r>
            <a:r>
              <a:rPr lang="lv-LV" dirty="0" err="1" smtClean="0"/>
              <a:t>insolvency</a:t>
            </a:r>
            <a:r>
              <a:rPr lang="lv-LV" dirty="0" smtClean="0"/>
              <a:t> </a:t>
            </a:r>
            <a:r>
              <a:rPr lang="lv-LV" dirty="0" err="1" smtClean="0"/>
              <a:t>proceedings</a:t>
            </a:r>
            <a:endParaRPr lang="lv-LV" dirty="0" smtClean="0"/>
          </a:p>
          <a:p>
            <a:r>
              <a:rPr lang="lv-LV" dirty="0" err="1" smtClean="0"/>
              <a:t>Insolvency</a:t>
            </a:r>
            <a:r>
              <a:rPr lang="lv-LV" dirty="0" smtClean="0"/>
              <a:t> </a:t>
            </a:r>
            <a:r>
              <a:rPr lang="lv-LV" dirty="0" err="1" smtClean="0"/>
              <a:t>in</a:t>
            </a:r>
            <a:r>
              <a:rPr lang="lv-LV" dirty="0" smtClean="0"/>
              <a:t> </a:t>
            </a:r>
            <a:r>
              <a:rPr lang="lv-LV" dirty="0" err="1" smtClean="0"/>
              <a:t>Latvia</a:t>
            </a:r>
            <a:r>
              <a:rPr lang="lv-LV" dirty="0" smtClean="0"/>
              <a:t> </a:t>
            </a:r>
            <a:r>
              <a:rPr lang="lv-LV" dirty="0" err="1" smtClean="0"/>
              <a:t>and</a:t>
            </a:r>
            <a:r>
              <a:rPr lang="lv-LV" dirty="0" smtClean="0"/>
              <a:t> </a:t>
            </a:r>
            <a:r>
              <a:rPr lang="lv-LV" dirty="0" err="1" smtClean="0"/>
              <a:t>Lithuania</a:t>
            </a:r>
            <a:r>
              <a:rPr lang="lv-LV" dirty="0" smtClean="0"/>
              <a:t> – </a:t>
            </a:r>
            <a:r>
              <a:rPr lang="lv-LV" dirty="0" err="1" smtClean="0"/>
              <a:t>several</a:t>
            </a:r>
            <a:r>
              <a:rPr lang="lv-LV" dirty="0" smtClean="0"/>
              <a:t> </a:t>
            </a:r>
            <a:r>
              <a:rPr lang="lv-LV" dirty="0" err="1" smtClean="0"/>
              <a:t>years</a:t>
            </a:r>
            <a:endParaRPr lang="lv-LV" dirty="0" smtClean="0"/>
          </a:p>
          <a:p>
            <a:r>
              <a:rPr lang="lv-LV" dirty="0" err="1" smtClean="0"/>
              <a:t>Insolvency</a:t>
            </a:r>
            <a:r>
              <a:rPr lang="lv-LV" dirty="0" smtClean="0"/>
              <a:t> </a:t>
            </a:r>
            <a:r>
              <a:rPr lang="lv-LV" dirty="0" err="1" smtClean="0"/>
              <a:t>in</a:t>
            </a:r>
            <a:r>
              <a:rPr lang="lv-LV" dirty="0" smtClean="0"/>
              <a:t> </a:t>
            </a:r>
            <a:r>
              <a:rPr lang="lv-LV" dirty="0" err="1" smtClean="0"/>
              <a:t>the</a:t>
            </a:r>
            <a:r>
              <a:rPr lang="lv-LV" dirty="0" smtClean="0"/>
              <a:t> UK – </a:t>
            </a:r>
            <a:r>
              <a:rPr lang="lv-LV" dirty="0" err="1" smtClean="0"/>
              <a:t>several</a:t>
            </a:r>
            <a:r>
              <a:rPr lang="lv-LV" dirty="0" smtClean="0"/>
              <a:t> </a:t>
            </a:r>
            <a:r>
              <a:rPr lang="lv-LV" dirty="0" err="1" smtClean="0"/>
              <a:t>months</a:t>
            </a:r>
            <a:endParaRPr lang="lv-LV" dirty="0" smtClean="0"/>
          </a:p>
          <a:p>
            <a:endParaRPr lang="lv-LV" dirty="0"/>
          </a:p>
        </p:txBody>
      </p:sp>
      <p:sp>
        <p:nvSpPr>
          <p:cNvPr id="4" name="Date Placeholder 3"/>
          <p:cNvSpPr>
            <a:spLocks noGrp="1"/>
          </p:cNvSpPr>
          <p:nvPr>
            <p:ph type="dt" sz="half" idx="10"/>
          </p:nvPr>
        </p:nvSpPr>
        <p:spPr/>
        <p:txBody>
          <a:bodyPr/>
          <a:lstStyle/>
          <a:p>
            <a:fld id="{2C1A192B-9A80-475F-A261-B76853ED2294}"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4</a:t>
            </a:fld>
            <a:endParaRPr lang="it-IT"/>
          </a:p>
        </p:txBody>
      </p:sp>
    </p:spTree>
    <p:extLst>
      <p:ext uri="{BB962C8B-B14F-4D97-AF65-F5344CB8AC3E}">
        <p14:creationId xmlns:p14="http://schemas.microsoft.com/office/powerpoint/2010/main" val="3611639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Recognition</a:t>
            </a:r>
            <a:r>
              <a:rPr lang="lv-LV" dirty="0"/>
              <a:t> </a:t>
            </a:r>
            <a:r>
              <a:rPr lang="lv-LV" dirty="0" err="1"/>
              <a:t>issues</a:t>
            </a:r>
            <a:endParaRPr lang="lv-LV" dirty="0"/>
          </a:p>
        </p:txBody>
      </p:sp>
      <p:sp>
        <p:nvSpPr>
          <p:cNvPr id="3" name="Content Placeholder 2"/>
          <p:cNvSpPr>
            <a:spLocks noGrp="1"/>
          </p:cNvSpPr>
          <p:nvPr>
            <p:ph idx="1"/>
          </p:nvPr>
        </p:nvSpPr>
        <p:spPr>
          <a:xfrm>
            <a:off x="457200" y="1417638"/>
            <a:ext cx="8229600" cy="4938712"/>
          </a:xfrm>
        </p:spPr>
        <p:txBody>
          <a:bodyPr>
            <a:normAutofit fontScale="85000" lnSpcReduction="20000"/>
          </a:bodyPr>
          <a:lstStyle/>
          <a:p>
            <a:r>
              <a:rPr lang="en-US" dirty="0"/>
              <a:t>The Court of Appeal of Lithuania </a:t>
            </a:r>
            <a:r>
              <a:rPr lang="en-US" dirty="0" smtClean="0"/>
              <a:t>(</a:t>
            </a:r>
            <a:r>
              <a:rPr lang="lv-LV" dirty="0" err="1" smtClean="0"/>
              <a:t>January</a:t>
            </a:r>
            <a:r>
              <a:rPr lang="lv-LV" dirty="0" smtClean="0"/>
              <a:t> </a:t>
            </a:r>
            <a:r>
              <a:rPr lang="en-US" dirty="0" smtClean="0"/>
              <a:t>26, </a:t>
            </a:r>
            <a:r>
              <a:rPr lang="en-US" dirty="0"/>
              <a:t>2017 case No. </a:t>
            </a:r>
            <a:r>
              <a:rPr lang="en-US" dirty="0" smtClean="0"/>
              <a:t>2-34-186/2017</a:t>
            </a:r>
            <a:r>
              <a:rPr lang="lv-LV" dirty="0" smtClean="0"/>
              <a:t>)</a:t>
            </a:r>
          </a:p>
          <a:p>
            <a:r>
              <a:rPr lang="lv-LV" dirty="0" err="1" smtClean="0"/>
              <a:t>Facts</a:t>
            </a:r>
            <a:r>
              <a:rPr lang="lv-LV" dirty="0" smtClean="0"/>
              <a:t>: </a:t>
            </a:r>
            <a:r>
              <a:rPr lang="en-US" dirty="0"/>
              <a:t>the </a:t>
            </a:r>
            <a:r>
              <a:rPr lang="en-US" dirty="0" smtClean="0"/>
              <a:t>U</a:t>
            </a:r>
            <a:r>
              <a:rPr lang="lv-LV" dirty="0" smtClean="0"/>
              <a:t>K</a:t>
            </a:r>
            <a:r>
              <a:rPr lang="en-US" dirty="0" smtClean="0"/>
              <a:t> </a:t>
            </a:r>
            <a:r>
              <a:rPr lang="en-US" dirty="0"/>
              <a:t>Insolvency Service </a:t>
            </a:r>
            <a:r>
              <a:rPr lang="en-US" dirty="0" err="1" smtClean="0"/>
              <a:t>didn</a:t>
            </a:r>
            <a:r>
              <a:rPr lang="lv-LV" dirty="0" smtClean="0"/>
              <a:t>’</a:t>
            </a:r>
            <a:r>
              <a:rPr lang="en-US" dirty="0" smtClean="0"/>
              <a:t>t </a:t>
            </a:r>
            <a:r>
              <a:rPr lang="en-US" dirty="0"/>
              <a:t>respect </a:t>
            </a:r>
            <a:r>
              <a:rPr lang="lv-LV" dirty="0" smtClean="0"/>
              <a:t>1)</a:t>
            </a:r>
            <a:r>
              <a:rPr lang="en-US" dirty="0" smtClean="0"/>
              <a:t>the </a:t>
            </a:r>
            <a:r>
              <a:rPr lang="en-US" dirty="0"/>
              <a:t>time limits and </a:t>
            </a:r>
            <a:r>
              <a:rPr lang="lv-LV" dirty="0" smtClean="0"/>
              <a:t>2)</a:t>
            </a:r>
            <a:r>
              <a:rPr lang="en-US" dirty="0" smtClean="0"/>
              <a:t>the </a:t>
            </a:r>
            <a:r>
              <a:rPr lang="en-US" dirty="0"/>
              <a:t>form requirements for the invitation </a:t>
            </a:r>
            <a:r>
              <a:rPr lang="en-US" dirty="0" smtClean="0"/>
              <a:t>form</a:t>
            </a:r>
            <a:r>
              <a:rPr lang="lv-LV" dirty="0" smtClean="0"/>
              <a:t> (</a:t>
            </a:r>
            <a:r>
              <a:rPr lang="en-US" dirty="0" smtClean="0"/>
              <a:t>“</a:t>
            </a:r>
            <a:r>
              <a:rPr lang="en-US" dirty="0"/>
              <a:t>Invitation to lodge a claim. Time limits to be observed“ </a:t>
            </a:r>
            <a:r>
              <a:rPr lang="lv-LV" dirty="0" smtClean="0"/>
              <a:t>- </a:t>
            </a:r>
            <a:r>
              <a:rPr lang="en-US" dirty="0" smtClean="0"/>
              <a:t>Art</a:t>
            </a:r>
            <a:r>
              <a:rPr lang="lv-LV" dirty="0" smtClean="0"/>
              <a:t>.</a:t>
            </a:r>
            <a:r>
              <a:rPr lang="en-US" dirty="0" smtClean="0"/>
              <a:t>42</a:t>
            </a:r>
            <a:r>
              <a:rPr lang="lv-LV" dirty="0" smtClean="0"/>
              <a:t>, A</a:t>
            </a:r>
            <a:r>
              <a:rPr lang="en-US" dirty="0" err="1" smtClean="0"/>
              <a:t>rt</a:t>
            </a:r>
            <a:r>
              <a:rPr lang="lv-LV" dirty="0" smtClean="0"/>
              <a:t>.</a:t>
            </a:r>
            <a:r>
              <a:rPr lang="en-US" dirty="0" smtClean="0"/>
              <a:t>40 </a:t>
            </a:r>
            <a:r>
              <a:rPr lang="en-US" dirty="0"/>
              <a:t>of the </a:t>
            </a:r>
            <a:r>
              <a:rPr lang="en-US" dirty="0" smtClean="0"/>
              <a:t>Regulation</a:t>
            </a:r>
            <a:r>
              <a:rPr lang="lv-LV" dirty="0" smtClean="0"/>
              <a:t>)</a:t>
            </a:r>
          </a:p>
          <a:p>
            <a:r>
              <a:rPr lang="lv-LV" dirty="0" err="1" smtClean="0"/>
              <a:t>Judgment</a:t>
            </a:r>
            <a:r>
              <a:rPr lang="lv-LV" dirty="0" smtClean="0"/>
              <a:t>: </a:t>
            </a:r>
            <a:r>
              <a:rPr lang="en-US" dirty="0" smtClean="0"/>
              <a:t>L</a:t>
            </a:r>
            <a:r>
              <a:rPr lang="lv-LV" dirty="0" smtClean="0"/>
              <a:t>T</a:t>
            </a:r>
            <a:r>
              <a:rPr lang="en-US" dirty="0" smtClean="0"/>
              <a:t> </a:t>
            </a:r>
            <a:r>
              <a:rPr lang="en-US" dirty="0"/>
              <a:t>court gave priority to the fact that the creditor was informed about the debtor‘s insolvency, the information was clear, comprehensive and informative. This fact was accepted as essential, but not the facts that deadlines for informing, and formal requirements for the invitation were not fully respected. </a:t>
            </a:r>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5</a:t>
            </a:fld>
            <a:endParaRPr lang="it-IT"/>
          </a:p>
        </p:txBody>
      </p:sp>
    </p:spTree>
    <p:extLst>
      <p:ext uri="{BB962C8B-B14F-4D97-AF65-F5344CB8AC3E}">
        <p14:creationId xmlns:p14="http://schemas.microsoft.com/office/powerpoint/2010/main" val="1735274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a:t>Recognition</a:t>
            </a:r>
            <a:r>
              <a:rPr lang="lv-LV" dirty="0"/>
              <a:t> </a:t>
            </a:r>
            <a:r>
              <a:rPr lang="lv-LV" dirty="0" err="1"/>
              <a:t>issues</a:t>
            </a:r>
            <a:endParaRPr lang="lv-LV" dirty="0"/>
          </a:p>
        </p:txBody>
      </p:sp>
      <p:sp>
        <p:nvSpPr>
          <p:cNvPr id="3" name="Content Placeholder 2"/>
          <p:cNvSpPr>
            <a:spLocks noGrp="1"/>
          </p:cNvSpPr>
          <p:nvPr>
            <p:ph idx="1"/>
          </p:nvPr>
        </p:nvSpPr>
        <p:spPr>
          <a:xfrm>
            <a:off x="457200" y="1417638"/>
            <a:ext cx="8229600" cy="4938712"/>
          </a:xfrm>
        </p:spPr>
        <p:txBody>
          <a:bodyPr>
            <a:normAutofit/>
          </a:bodyPr>
          <a:lstStyle/>
          <a:p>
            <a:r>
              <a:rPr lang="lv-LV" dirty="0" err="1" smtClean="0"/>
              <a:t>Burden</a:t>
            </a:r>
            <a:r>
              <a:rPr lang="lv-LV" dirty="0" smtClean="0"/>
              <a:t> </a:t>
            </a:r>
            <a:r>
              <a:rPr lang="lv-LV" dirty="0" err="1" smtClean="0"/>
              <a:t>of</a:t>
            </a:r>
            <a:r>
              <a:rPr lang="lv-LV" dirty="0" smtClean="0"/>
              <a:t> </a:t>
            </a:r>
            <a:r>
              <a:rPr lang="lv-LV" dirty="0" err="1" smtClean="0"/>
              <a:t>proof</a:t>
            </a:r>
            <a:r>
              <a:rPr lang="lv-LV" dirty="0" smtClean="0"/>
              <a:t> </a:t>
            </a:r>
            <a:r>
              <a:rPr lang="lv-LV" dirty="0" err="1" smtClean="0"/>
              <a:t>that</a:t>
            </a:r>
            <a:r>
              <a:rPr lang="lv-LV" dirty="0" smtClean="0"/>
              <a:t> </a:t>
            </a:r>
            <a:r>
              <a:rPr lang="lv-LV" dirty="0" err="1" smtClean="0"/>
              <a:t>creditor</a:t>
            </a:r>
            <a:r>
              <a:rPr lang="lv-LV" dirty="0" smtClean="0"/>
              <a:t> </a:t>
            </a:r>
            <a:r>
              <a:rPr lang="lv-LV" dirty="0" err="1" smtClean="0"/>
              <a:t>is</a:t>
            </a:r>
            <a:r>
              <a:rPr lang="lv-LV" dirty="0" smtClean="0"/>
              <a:t> </a:t>
            </a:r>
            <a:r>
              <a:rPr lang="lv-LV" dirty="0" err="1" smtClean="0"/>
              <a:t>informed</a:t>
            </a:r>
            <a:r>
              <a:rPr lang="lv-LV" dirty="0" smtClean="0"/>
              <a:t> </a:t>
            </a:r>
            <a:r>
              <a:rPr lang="lv-LV" dirty="0" err="1" smtClean="0"/>
              <a:t>rests</a:t>
            </a:r>
            <a:r>
              <a:rPr lang="lv-LV" dirty="0" smtClean="0"/>
              <a:t> </a:t>
            </a:r>
            <a:r>
              <a:rPr lang="lv-LV" dirty="0" err="1" smtClean="0"/>
              <a:t>on</a:t>
            </a:r>
            <a:r>
              <a:rPr lang="lv-LV" dirty="0" smtClean="0"/>
              <a:t> </a:t>
            </a:r>
            <a:r>
              <a:rPr lang="lv-LV" dirty="0" err="1" smtClean="0"/>
              <a:t>the</a:t>
            </a:r>
            <a:r>
              <a:rPr lang="lv-LV" dirty="0" smtClean="0"/>
              <a:t> </a:t>
            </a:r>
            <a:r>
              <a:rPr lang="lv-LV" dirty="0" err="1" smtClean="0"/>
              <a:t>debtor</a:t>
            </a:r>
            <a:endParaRPr lang="lv-LV" dirty="0" smtClean="0"/>
          </a:p>
          <a:p>
            <a:r>
              <a:rPr lang="lv-LV" dirty="0" err="1" smtClean="0"/>
              <a:t>Letters</a:t>
            </a:r>
            <a:r>
              <a:rPr lang="lv-LV" dirty="0" smtClean="0"/>
              <a:t>, e-</a:t>
            </a:r>
            <a:r>
              <a:rPr lang="lv-LV" dirty="0" err="1" smtClean="0"/>
              <a:t>mails</a:t>
            </a:r>
            <a:r>
              <a:rPr lang="lv-LV" dirty="0" smtClean="0"/>
              <a:t>, </a:t>
            </a:r>
            <a:r>
              <a:rPr lang="lv-LV" dirty="0" err="1" smtClean="0"/>
              <a:t>other</a:t>
            </a:r>
            <a:r>
              <a:rPr lang="lv-LV" dirty="0" smtClean="0"/>
              <a:t> </a:t>
            </a:r>
            <a:r>
              <a:rPr lang="lv-LV" dirty="0" err="1" smtClean="0"/>
              <a:t>communication</a:t>
            </a:r>
            <a:endParaRPr lang="lv-LV" dirty="0" smtClean="0"/>
          </a:p>
          <a:p>
            <a:r>
              <a:rPr lang="lv-LV" dirty="0" err="1" smtClean="0"/>
              <a:t>Previous</a:t>
            </a:r>
            <a:r>
              <a:rPr lang="lv-LV" dirty="0" smtClean="0"/>
              <a:t> </a:t>
            </a:r>
            <a:r>
              <a:rPr lang="lv-LV" dirty="0" err="1" smtClean="0"/>
              <a:t>discussion</a:t>
            </a:r>
            <a:r>
              <a:rPr lang="lv-LV" dirty="0" smtClean="0"/>
              <a:t>: </a:t>
            </a:r>
            <a:r>
              <a:rPr lang="lv-LV" dirty="0" err="1" smtClean="0"/>
              <a:t>in</a:t>
            </a:r>
            <a:r>
              <a:rPr lang="lv-LV" dirty="0" smtClean="0"/>
              <a:t> </a:t>
            </a:r>
            <a:r>
              <a:rPr lang="en-US" dirty="0" smtClean="0"/>
              <a:t>what form</a:t>
            </a:r>
            <a:r>
              <a:rPr lang="lv-LV" dirty="0"/>
              <a:t> </a:t>
            </a:r>
            <a:r>
              <a:rPr lang="lv-LV" dirty="0" smtClean="0"/>
              <a:t>to</a:t>
            </a:r>
            <a:r>
              <a:rPr lang="en-US" dirty="0" smtClean="0"/>
              <a:t> inform </a:t>
            </a:r>
            <a:r>
              <a:rPr lang="en-US" dirty="0"/>
              <a:t>the creditor about the insolvency proceedings </a:t>
            </a:r>
            <a:endParaRPr lang="lv-LV" dirty="0" smtClean="0"/>
          </a:p>
          <a:p>
            <a:r>
              <a:rPr lang="lv-LV" dirty="0" err="1" smtClean="0"/>
              <a:t>Current</a:t>
            </a:r>
            <a:r>
              <a:rPr lang="lv-LV" dirty="0" smtClean="0"/>
              <a:t> </a:t>
            </a:r>
            <a:r>
              <a:rPr lang="lv-LV" dirty="0" err="1" smtClean="0"/>
              <a:t>approach</a:t>
            </a:r>
            <a:r>
              <a:rPr lang="lv-LV" dirty="0" smtClean="0"/>
              <a:t>: </a:t>
            </a:r>
            <a:r>
              <a:rPr lang="en-US" dirty="0"/>
              <a:t>the creditor must be informed and the way he is informed does not play the key </a:t>
            </a:r>
            <a:r>
              <a:rPr lang="en-US" dirty="0" smtClean="0"/>
              <a:t>role.</a:t>
            </a:r>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6</a:t>
            </a:fld>
            <a:endParaRPr lang="it-IT"/>
          </a:p>
        </p:txBody>
      </p:sp>
    </p:spTree>
    <p:extLst>
      <p:ext uri="{BB962C8B-B14F-4D97-AF65-F5344CB8AC3E}">
        <p14:creationId xmlns:p14="http://schemas.microsoft.com/office/powerpoint/2010/main" val="38734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Consequences to the ongoing </a:t>
            </a:r>
            <a:r>
              <a:rPr lang="en-US" dirty="0" smtClean="0"/>
              <a:t>enforcement</a:t>
            </a:r>
            <a:endParaRPr lang="lv-LV" dirty="0"/>
          </a:p>
        </p:txBody>
      </p:sp>
      <p:sp>
        <p:nvSpPr>
          <p:cNvPr id="3" name="Content Placeholder 2"/>
          <p:cNvSpPr>
            <a:spLocks noGrp="1"/>
          </p:cNvSpPr>
          <p:nvPr>
            <p:ph idx="1"/>
          </p:nvPr>
        </p:nvSpPr>
        <p:spPr>
          <a:xfrm>
            <a:off x="457200" y="1417638"/>
            <a:ext cx="8229600" cy="4938712"/>
          </a:xfrm>
        </p:spPr>
        <p:txBody>
          <a:bodyPr>
            <a:normAutofit/>
          </a:bodyPr>
          <a:lstStyle/>
          <a:p>
            <a:r>
              <a:rPr lang="lv-LV" dirty="0" err="1" smtClean="0"/>
              <a:t>Burden</a:t>
            </a:r>
            <a:r>
              <a:rPr lang="lv-LV" dirty="0" smtClean="0"/>
              <a:t> </a:t>
            </a:r>
            <a:r>
              <a:rPr lang="lv-LV" dirty="0" err="1" smtClean="0"/>
              <a:t>of</a:t>
            </a:r>
            <a:r>
              <a:rPr lang="lv-LV" dirty="0" smtClean="0"/>
              <a:t> </a:t>
            </a:r>
            <a:r>
              <a:rPr lang="lv-LV" dirty="0" err="1" smtClean="0"/>
              <a:t>proof</a:t>
            </a:r>
            <a:r>
              <a:rPr lang="lv-LV" dirty="0" smtClean="0"/>
              <a:t> </a:t>
            </a:r>
            <a:r>
              <a:rPr lang="lv-LV" dirty="0" err="1" smtClean="0"/>
              <a:t>that</a:t>
            </a:r>
            <a:r>
              <a:rPr lang="lv-LV" dirty="0" smtClean="0"/>
              <a:t> </a:t>
            </a:r>
            <a:r>
              <a:rPr lang="lv-LV" dirty="0" err="1" smtClean="0"/>
              <a:t>creditor</a:t>
            </a:r>
            <a:r>
              <a:rPr lang="lv-LV" dirty="0" smtClean="0"/>
              <a:t> </a:t>
            </a:r>
            <a:r>
              <a:rPr lang="lv-LV" dirty="0" err="1" smtClean="0"/>
              <a:t>is</a:t>
            </a:r>
            <a:r>
              <a:rPr lang="lv-LV" dirty="0" smtClean="0"/>
              <a:t> </a:t>
            </a:r>
            <a:r>
              <a:rPr lang="lv-LV" dirty="0" err="1" smtClean="0"/>
              <a:t>informed</a:t>
            </a:r>
            <a:r>
              <a:rPr lang="lv-LV" dirty="0" smtClean="0"/>
              <a:t> </a:t>
            </a:r>
            <a:r>
              <a:rPr lang="lv-LV" dirty="0" err="1" smtClean="0"/>
              <a:t>rests</a:t>
            </a:r>
            <a:r>
              <a:rPr lang="lv-LV" dirty="0" smtClean="0"/>
              <a:t> </a:t>
            </a:r>
            <a:r>
              <a:rPr lang="lv-LV" dirty="0" err="1" smtClean="0"/>
              <a:t>on</a:t>
            </a:r>
            <a:r>
              <a:rPr lang="lv-LV" dirty="0" smtClean="0"/>
              <a:t> </a:t>
            </a:r>
            <a:r>
              <a:rPr lang="lv-LV" dirty="0" err="1" smtClean="0"/>
              <a:t>the</a:t>
            </a:r>
            <a:r>
              <a:rPr lang="lv-LV" dirty="0" smtClean="0"/>
              <a:t> </a:t>
            </a:r>
            <a:r>
              <a:rPr lang="lv-LV" dirty="0" err="1" smtClean="0"/>
              <a:t>debtor</a:t>
            </a:r>
            <a:endParaRPr lang="lv-LV" dirty="0" smtClean="0"/>
          </a:p>
          <a:p>
            <a:r>
              <a:rPr lang="lv-LV" dirty="0" err="1" smtClean="0"/>
              <a:t>Letters</a:t>
            </a:r>
            <a:r>
              <a:rPr lang="lv-LV" dirty="0" smtClean="0"/>
              <a:t>, e-</a:t>
            </a:r>
            <a:r>
              <a:rPr lang="lv-LV" dirty="0" err="1" smtClean="0"/>
              <a:t>mails</a:t>
            </a:r>
            <a:r>
              <a:rPr lang="lv-LV" dirty="0" smtClean="0"/>
              <a:t>, </a:t>
            </a:r>
            <a:r>
              <a:rPr lang="lv-LV" dirty="0" err="1" smtClean="0"/>
              <a:t>other</a:t>
            </a:r>
            <a:r>
              <a:rPr lang="lv-LV" dirty="0" smtClean="0"/>
              <a:t> </a:t>
            </a:r>
            <a:r>
              <a:rPr lang="lv-LV" dirty="0" err="1" smtClean="0"/>
              <a:t>communication</a:t>
            </a:r>
            <a:endParaRPr lang="lv-LV" dirty="0" smtClean="0"/>
          </a:p>
          <a:p>
            <a:r>
              <a:rPr lang="lv-LV" dirty="0" err="1" smtClean="0"/>
              <a:t>Previous</a:t>
            </a:r>
            <a:r>
              <a:rPr lang="lv-LV" dirty="0" smtClean="0"/>
              <a:t> </a:t>
            </a:r>
            <a:r>
              <a:rPr lang="lv-LV" dirty="0" err="1" smtClean="0"/>
              <a:t>discussion</a:t>
            </a:r>
            <a:r>
              <a:rPr lang="lv-LV" dirty="0" smtClean="0"/>
              <a:t>: </a:t>
            </a:r>
            <a:r>
              <a:rPr lang="lv-LV" dirty="0" err="1" smtClean="0"/>
              <a:t>in</a:t>
            </a:r>
            <a:r>
              <a:rPr lang="lv-LV" dirty="0" smtClean="0"/>
              <a:t> </a:t>
            </a:r>
            <a:r>
              <a:rPr lang="en-US" dirty="0" smtClean="0"/>
              <a:t>what form</a:t>
            </a:r>
            <a:r>
              <a:rPr lang="lv-LV" dirty="0"/>
              <a:t> </a:t>
            </a:r>
            <a:r>
              <a:rPr lang="lv-LV" dirty="0" smtClean="0"/>
              <a:t>to</a:t>
            </a:r>
            <a:r>
              <a:rPr lang="en-US" dirty="0" smtClean="0"/>
              <a:t> inform </a:t>
            </a:r>
            <a:r>
              <a:rPr lang="en-US" dirty="0"/>
              <a:t>the creditor about the insolvency proceedings </a:t>
            </a:r>
            <a:endParaRPr lang="lv-LV" dirty="0" smtClean="0"/>
          </a:p>
          <a:p>
            <a:r>
              <a:rPr lang="lv-LV" dirty="0" err="1" smtClean="0"/>
              <a:t>Current</a:t>
            </a:r>
            <a:r>
              <a:rPr lang="lv-LV" dirty="0" smtClean="0"/>
              <a:t> </a:t>
            </a:r>
            <a:r>
              <a:rPr lang="lv-LV" dirty="0" err="1" smtClean="0"/>
              <a:t>approach</a:t>
            </a:r>
            <a:r>
              <a:rPr lang="lv-LV" dirty="0" smtClean="0"/>
              <a:t>: </a:t>
            </a:r>
            <a:r>
              <a:rPr lang="en-US" dirty="0"/>
              <a:t>the creditor must be informed and the way he is informed does not play the key </a:t>
            </a:r>
            <a:r>
              <a:rPr lang="en-US" dirty="0" smtClean="0"/>
              <a:t>role.</a:t>
            </a:r>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7</a:t>
            </a:fld>
            <a:endParaRPr lang="it-IT"/>
          </a:p>
        </p:txBody>
      </p:sp>
    </p:spTree>
    <p:extLst>
      <p:ext uri="{BB962C8B-B14F-4D97-AF65-F5344CB8AC3E}">
        <p14:creationId xmlns:p14="http://schemas.microsoft.com/office/powerpoint/2010/main" val="1243622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smtClean="0"/>
              <a:t>Exercising</a:t>
            </a:r>
            <a:r>
              <a:rPr lang="lv-LV" dirty="0" smtClean="0"/>
              <a:t> </a:t>
            </a:r>
            <a:r>
              <a:rPr lang="lv-LV" dirty="0" err="1" smtClean="0"/>
              <a:t>creditors</a:t>
            </a:r>
            <a:r>
              <a:rPr lang="lv-LV" dirty="0" smtClean="0"/>
              <a:t>’ </a:t>
            </a:r>
            <a:r>
              <a:rPr lang="lv-LV" dirty="0" err="1" smtClean="0"/>
              <a:t>rights</a:t>
            </a:r>
            <a:r>
              <a:rPr lang="lv-LV" dirty="0" smtClean="0"/>
              <a:t> </a:t>
            </a:r>
            <a:r>
              <a:rPr lang="lv-LV" i="1" dirty="0" err="1" smtClean="0"/>
              <a:t>in</a:t>
            </a:r>
            <a:r>
              <a:rPr lang="lv-LV" i="1" dirty="0" smtClean="0"/>
              <a:t> </a:t>
            </a:r>
            <a:r>
              <a:rPr lang="lv-LV" i="1" dirty="0" err="1" smtClean="0"/>
              <a:t>rem</a:t>
            </a:r>
            <a:endParaRPr lang="lv-LV" dirty="0"/>
          </a:p>
        </p:txBody>
      </p:sp>
      <p:sp>
        <p:nvSpPr>
          <p:cNvPr id="3" name="Content Placeholder 2"/>
          <p:cNvSpPr>
            <a:spLocks noGrp="1"/>
          </p:cNvSpPr>
          <p:nvPr>
            <p:ph idx="1"/>
          </p:nvPr>
        </p:nvSpPr>
        <p:spPr>
          <a:xfrm>
            <a:off x="457200" y="1417638"/>
            <a:ext cx="8229600" cy="4938712"/>
          </a:xfrm>
        </p:spPr>
        <p:txBody>
          <a:bodyPr>
            <a:normAutofit fontScale="92500" lnSpcReduction="10000"/>
          </a:bodyPr>
          <a:lstStyle/>
          <a:p>
            <a:r>
              <a:rPr lang="lv-LV" dirty="0" smtClean="0"/>
              <a:t>A </a:t>
            </a:r>
            <a:r>
              <a:rPr lang="en-US" dirty="0" smtClean="0"/>
              <a:t>liquidator </a:t>
            </a:r>
            <a:r>
              <a:rPr lang="en-US" dirty="0"/>
              <a:t>appointed by a court which has jurisdiction pursuant to Article 3(1) may exercise all the powers conferred on him by the law of the state of the opening of proceedings in another </a:t>
            </a:r>
            <a:r>
              <a:rPr lang="lv-LV" dirty="0" smtClean="0"/>
              <a:t>MS</a:t>
            </a:r>
            <a:endParaRPr lang="lv-LV" dirty="0"/>
          </a:p>
          <a:p>
            <a:r>
              <a:rPr lang="lv-LV" dirty="0" smtClean="0"/>
              <a:t>A </a:t>
            </a:r>
            <a:r>
              <a:rPr lang="en-US" dirty="0" smtClean="0"/>
              <a:t>liquidator </a:t>
            </a:r>
            <a:r>
              <a:rPr lang="en-US" dirty="0"/>
              <a:t>shall comply with the law of the </a:t>
            </a:r>
            <a:r>
              <a:rPr lang="lv-LV" dirty="0" smtClean="0"/>
              <a:t>MS</a:t>
            </a:r>
            <a:r>
              <a:rPr lang="en-US" dirty="0" smtClean="0"/>
              <a:t> </a:t>
            </a:r>
            <a:r>
              <a:rPr lang="en-US" dirty="0"/>
              <a:t>within the territory of which he intends to take action, in particular with regard to procedures for the realization of </a:t>
            </a:r>
            <a:r>
              <a:rPr lang="en-US" dirty="0" smtClean="0"/>
              <a:t>assets</a:t>
            </a:r>
            <a:endParaRPr lang="lv-LV" dirty="0" smtClean="0"/>
          </a:p>
          <a:p>
            <a:r>
              <a:rPr lang="lv-LV" dirty="0" smtClean="0"/>
              <a:t>P</a:t>
            </a:r>
            <a:r>
              <a:rPr lang="en-US" dirty="0" err="1" smtClean="0"/>
              <a:t>owers</a:t>
            </a:r>
            <a:r>
              <a:rPr lang="en-US" dirty="0" smtClean="0"/>
              <a:t> </a:t>
            </a:r>
            <a:r>
              <a:rPr lang="en-US" dirty="0"/>
              <a:t>may not include coercive measures or the right to rule on legal proceedings or disputes </a:t>
            </a:r>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8</a:t>
            </a:fld>
            <a:endParaRPr lang="it-IT"/>
          </a:p>
        </p:txBody>
      </p:sp>
    </p:spTree>
    <p:extLst>
      <p:ext uri="{BB962C8B-B14F-4D97-AF65-F5344CB8AC3E}">
        <p14:creationId xmlns:p14="http://schemas.microsoft.com/office/powerpoint/2010/main" val="4075604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err="1" smtClean="0"/>
              <a:t>Exercising</a:t>
            </a:r>
            <a:r>
              <a:rPr lang="lv-LV" dirty="0" smtClean="0"/>
              <a:t> </a:t>
            </a:r>
            <a:r>
              <a:rPr lang="lv-LV" dirty="0" err="1" smtClean="0"/>
              <a:t>creditors</a:t>
            </a:r>
            <a:r>
              <a:rPr lang="lv-LV" dirty="0" smtClean="0"/>
              <a:t>’ </a:t>
            </a:r>
            <a:r>
              <a:rPr lang="lv-LV" dirty="0" err="1" smtClean="0"/>
              <a:t>rights</a:t>
            </a:r>
            <a:r>
              <a:rPr lang="lv-LV" dirty="0" smtClean="0"/>
              <a:t> </a:t>
            </a:r>
            <a:r>
              <a:rPr lang="lv-LV" i="1" dirty="0" err="1" smtClean="0"/>
              <a:t>in</a:t>
            </a:r>
            <a:r>
              <a:rPr lang="lv-LV" i="1" dirty="0" smtClean="0"/>
              <a:t> </a:t>
            </a:r>
            <a:r>
              <a:rPr lang="lv-LV" i="1" dirty="0" err="1" smtClean="0"/>
              <a:t>rem</a:t>
            </a:r>
            <a:endParaRPr lang="lv-LV" dirty="0"/>
          </a:p>
        </p:txBody>
      </p:sp>
      <p:sp>
        <p:nvSpPr>
          <p:cNvPr id="3" name="Content Placeholder 2"/>
          <p:cNvSpPr>
            <a:spLocks noGrp="1"/>
          </p:cNvSpPr>
          <p:nvPr>
            <p:ph idx="1"/>
          </p:nvPr>
        </p:nvSpPr>
        <p:spPr>
          <a:xfrm>
            <a:off x="457200" y="1417638"/>
            <a:ext cx="8229600" cy="4938712"/>
          </a:xfrm>
        </p:spPr>
        <p:txBody>
          <a:bodyPr>
            <a:normAutofit fontScale="92500" lnSpcReduction="10000"/>
          </a:bodyPr>
          <a:lstStyle/>
          <a:p>
            <a:r>
              <a:rPr lang="en-US" dirty="0"/>
              <a:t>Article 5 of the </a:t>
            </a:r>
            <a:r>
              <a:rPr lang="en-US" dirty="0" smtClean="0"/>
              <a:t>Regulation</a:t>
            </a:r>
            <a:r>
              <a:rPr lang="lv-LV" dirty="0" smtClean="0"/>
              <a:t>:</a:t>
            </a:r>
            <a:r>
              <a:rPr lang="en-US" dirty="0" smtClean="0"/>
              <a:t> </a:t>
            </a:r>
            <a:r>
              <a:rPr lang="en-US" dirty="0"/>
              <a:t>the opening of insolvency proceedings shall not affect the rights </a:t>
            </a:r>
            <a:r>
              <a:rPr lang="en-US" i="1" dirty="0"/>
              <a:t>in rem </a:t>
            </a:r>
            <a:r>
              <a:rPr lang="en-US" dirty="0"/>
              <a:t>of creditors (protection of secured creditors' rights</a:t>
            </a:r>
            <a:r>
              <a:rPr lang="en-US" dirty="0" smtClean="0"/>
              <a:t>)</a:t>
            </a:r>
            <a:endParaRPr lang="lv-LV" dirty="0" smtClean="0"/>
          </a:p>
          <a:p>
            <a:r>
              <a:rPr lang="lv-LV" dirty="0" err="1" smtClean="0"/>
              <a:t>Cooperation</a:t>
            </a:r>
            <a:r>
              <a:rPr lang="lv-LV" dirty="0" smtClean="0"/>
              <a:t> </a:t>
            </a:r>
            <a:r>
              <a:rPr lang="lv-LV" dirty="0" err="1" smtClean="0"/>
              <a:t>between</a:t>
            </a:r>
            <a:r>
              <a:rPr lang="lv-LV" dirty="0" smtClean="0"/>
              <a:t> </a:t>
            </a:r>
            <a:r>
              <a:rPr lang="lv-LV" dirty="0" err="1" smtClean="0"/>
              <a:t>Latvia</a:t>
            </a:r>
            <a:r>
              <a:rPr lang="lv-LV" dirty="0" smtClean="0"/>
              <a:t> </a:t>
            </a:r>
            <a:r>
              <a:rPr lang="lv-LV" dirty="0" err="1" smtClean="0"/>
              <a:t>and</a:t>
            </a:r>
            <a:r>
              <a:rPr lang="lv-LV" dirty="0" smtClean="0"/>
              <a:t> </a:t>
            </a:r>
            <a:r>
              <a:rPr lang="lv-LV" dirty="0" err="1" smtClean="0"/>
              <a:t>Lithuania</a:t>
            </a:r>
            <a:r>
              <a:rPr lang="lv-LV" dirty="0" smtClean="0"/>
              <a:t> </a:t>
            </a:r>
            <a:r>
              <a:rPr lang="lv-LV" dirty="0" err="1" smtClean="0"/>
              <a:t>in</a:t>
            </a:r>
            <a:r>
              <a:rPr lang="lv-LV" dirty="0" smtClean="0"/>
              <a:t> </a:t>
            </a:r>
            <a:r>
              <a:rPr lang="lv-LV" dirty="0" err="1" smtClean="0"/>
              <a:t>insolvency</a:t>
            </a:r>
            <a:r>
              <a:rPr lang="lv-LV" dirty="0" smtClean="0"/>
              <a:t> </a:t>
            </a:r>
            <a:r>
              <a:rPr lang="lv-LV" dirty="0" err="1" smtClean="0"/>
              <a:t>cases</a:t>
            </a:r>
            <a:endParaRPr lang="lv-LV" dirty="0" smtClean="0"/>
          </a:p>
          <a:p>
            <a:r>
              <a:rPr lang="lv-LV" dirty="0" err="1" smtClean="0"/>
              <a:t>Topical</a:t>
            </a:r>
            <a:r>
              <a:rPr lang="lv-LV" dirty="0" smtClean="0"/>
              <a:t> </a:t>
            </a:r>
            <a:r>
              <a:rPr lang="lv-LV" dirty="0" err="1" smtClean="0"/>
              <a:t>case</a:t>
            </a:r>
            <a:r>
              <a:rPr lang="lv-LV" dirty="0" smtClean="0"/>
              <a:t>: </a:t>
            </a:r>
            <a:r>
              <a:rPr lang="en-US" dirty="0" err="1"/>
              <a:t>Klaipėda</a:t>
            </a:r>
            <a:r>
              <a:rPr lang="en-US" dirty="0"/>
              <a:t> County Court ruled that the attachment of assets in the enforcement procedure is not the rights </a:t>
            </a:r>
            <a:r>
              <a:rPr lang="en-US" i="1" dirty="0"/>
              <a:t>in rem </a:t>
            </a:r>
            <a:r>
              <a:rPr lang="en-US" dirty="0"/>
              <a:t>according to the Regulation (2017-03-02 </a:t>
            </a:r>
            <a:r>
              <a:rPr lang="en-US" dirty="0" err="1"/>
              <a:t>Klaipėda</a:t>
            </a:r>
            <a:r>
              <a:rPr lang="en-US" dirty="0"/>
              <a:t> County Court, Case No. </a:t>
            </a:r>
            <a:r>
              <a:rPr lang="en-US" dirty="0" smtClean="0"/>
              <a:t>2S-332-613/2017</a:t>
            </a:r>
            <a:r>
              <a:rPr lang="lv-LV" dirty="0" smtClean="0"/>
              <a:t>)</a:t>
            </a:r>
            <a:endParaRPr lang="lv-LV" dirty="0"/>
          </a:p>
          <a:p>
            <a:endParaRPr lang="lv-LV" dirty="0"/>
          </a:p>
        </p:txBody>
      </p:sp>
      <p:sp>
        <p:nvSpPr>
          <p:cNvPr id="4" name="Date Placeholder 3"/>
          <p:cNvSpPr>
            <a:spLocks noGrp="1"/>
          </p:cNvSpPr>
          <p:nvPr>
            <p:ph type="dt" sz="half" idx="10"/>
          </p:nvPr>
        </p:nvSpPr>
        <p:spPr/>
        <p:txBody>
          <a:bodyPr/>
          <a:lstStyle/>
          <a:p>
            <a:fld id="{588821E2-728D-4323-A2C5-900CE618659C}" type="datetime4">
              <a:rPr lang="it-IT" smtClean="0"/>
              <a:t>3 aprile 2017</a:t>
            </a:fld>
            <a:endParaRPr lang="it-IT"/>
          </a:p>
        </p:txBody>
      </p:sp>
      <p:sp>
        <p:nvSpPr>
          <p:cNvPr id="5" name="Slide Number Placeholder 4"/>
          <p:cNvSpPr>
            <a:spLocks noGrp="1"/>
          </p:cNvSpPr>
          <p:nvPr>
            <p:ph type="sldNum" sz="quarter" idx="12"/>
          </p:nvPr>
        </p:nvSpPr>
        <p:spPr/>
        <p:txBody>
          <a:bodyPr/>
          <a:lstStyle/>
          <a:p>
            <a:fld id="{DB3F3E91-EF95-4071-B06C-4BB50DEA3C07}" type="slidenum">
              <a:rPr lang="it-IT" smtClean="0"/>
              <a:t>9</a:t>
            </a:fld>
            <a:endParaRPr lang="it-IT"/>
          </a:p>
        </p:txBody>
      </p:sp>
    </p:spTree>
    <p:extLst>
      <p:ext uri="{BB962C8B-B14F-4D97-AF65-F5344CB8AC3E}">
        <p14:creationId xmlns:p14="http://schemas.microsoft.com/office/powerpoint/2010/main" val="345481027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830</TotalTime>
  <Words>1047</Words>
  <Application>Microsoft Office PowerPoint</Application>
  <PresentationFormat>On-screen Show (4:3)</PresentationFormat>
  <Paragraphs>93</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Book Antiqua</vt:lpstr>
      <vt:lpstr>Calibri</vt:lpstr>
      <vt:lpstr>Tema di Office</vt:lpstr>
      <vt:lpstr>Application of the Regulation  No. 1346/2000: Lithuanian Experience</vt:lpstr>
      <vt:lpstr>Recognition issues</vt:lpstr>
      <vt:lpstr>Recognition issues</vt:lpstr>
      <vt:lpstr>Recognition issues</vt:lpstr>
      <vt:lpstr>Recognition issues</vt:lpstr>
      <vt:lpstr>Recognition issues</vt:lpstr>
      <vt:lpstr>Consequences to the ongoing enforcement</vt:lpstr>
      <vt:lpstr>Exercising creditors’ rights in rem</vt:lpstr>
      <vt:lpstr>Exercising creditors’ rights in rem</vt:lpstr>
      <vt:lpstr>Main insolvency proceedings</vt:lpstr>
      <vt:lpstr>Secondary insolvency proceedings</vt:lpstr>
      <vt:lpstr>Secondary insolvency proceedings</vt:lpstr>
      <vt:lpstr>Secondary insolvency proceedings</vt:lpstr>
      <vt:lpstr>Conclusions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dirint</dc:creator>
  <cp:lastModifiedBy>Dana</cp:lastModifiedBy>
  <cp:revision>169</cp:revision>
  <cp:lastPrinted>2017-03-21T15:05:30Z</cp:lastPrinted>
  <dcterms:created xsi:type="dcterms:W3CDTF">2016-08-22T06:27:05Z</dcterms:created>
  <dcterms:modified xsi:type="dcterms:W3CDTF">2017-04-03T19:03:14Z</dcterms:modified>
</cp:coreProperties>
</file>