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6" r:id="rId9"/>
    <p:sldId id="264" r:id="rId10"/>
    <p:sldId id="265" r:id="rId1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8" autoAdjust="0"/>
    <p:restoredTop sz="94660"/>
  </p:normalViewPr>
  <p:slideViewPr>
    <p:cSldViewPr snapToGrid="0">
      <p:cViewPr varScale="1">
        <p:scale>
          <a:sx n="88" d="100"/>
          <a:sy n="88" d="100"/>
        </p:scale>
        <p:origin x="12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B9FBE3C7-BE15-4182-8594-4F1E4C3AD63C}" type="datetimeFigureOut">
              <a:rPr lang="lv-LV" smtClean="0"/>
              <a:t>2021.02.18.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1602EC-6B04-4B96-8BEC-0F9CE3ACE271}" type="slidenum">
              <a:rPr lang="lv-LV" smtClean="0"/>
              <a:t>‹N›</a:t>
            </a:fld>
            <a:endParaRPr lang="lv-LV"/>
          </a:p>
        </p:txBody>
      </p:sp>
    </p:spTree>
    <p:extLst>
      <p:ext uri="{BB962C8B-B14F-4D97-AF65-F5344CB8AC3E}">
        <p14:creationId xmlns:p14="http://schemas.microsoft.com/office/powerpoint/2010/main" val="45339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B9FBE3C7-BE15-4182-8594-4F1E4C3AD63C}" type="datetimeFigureOut">
              <a:rPr lang="lv-LV" smtClean="0"/>
              <a:t>2021.02.18.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1602EC-6B04-4B96-8BEC-0F9CE3ACE271}" type="slidenum">
              <a:rPr lang="lv-LV" smtClean="0"/>
              <a:t>‹N›</a:t>
            </a:fld>
            <a:endParaRPr lang="lv-LV"/>
          </a:p>
        </p:txBody>
      </p:sp>
    </p:spTree>
    <p:extLst>
      <p:ext uri="{BB962C8B-B14F-4D97-AF65-F5344CB8AC3E}">
        <p14:creationId xmlns:p14="http://schemas.microsoft.com/office/powerpoint/2010/main" val="298159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B9FBE3C7-BE15-4182-8594-4F1E4C3AD63C}" type="datetimeFigureOut">
              <a:rPr lang="lv-LV" smtClean="0"/>
              <a:t>2021.02.18.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1602EC-6B04-4B96-8BEC-0F9CE3ACE271}" type="slidenum">
              <a:rPr lang="lv-LV" smtClean="0"/>
              <a:t>‹N›</a:t>
            </a:fld>
            <a:endParaRPr lang="lv-LV"/>
          </a:p>
        </p:txBody>
      </p:sp>
    </p:spTree>
    <p:extLst>
      <p:ext uri="{BB962C8B-B14F-4D97-AF65-F5344CB8AC3E}">
        <p14:creationId xmlns:p14="http://schemas.microsoft.com/office/powerpoint/2010/main" val="3354781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e testo">
    <p:spTree>
      <p:nvGrpSpPr>
        <p:cNvPr id="1" name=""/>
        <p:cNvGrpSpPr/>
        <p:nvPr/>
      </p:nvGrpSpPr>
      <p:grpSpPr>
        <a:xfrm>
          <a:off x="0" y="0"/>
          <a:ext cx="0" cy="0"/>
          <a:chOff x="0" y="0"/>
          <a:chExt cx="0" cy="0"/>
        </a:xfrm>
      </p:grpSpPr>
      <p:sp>
        <p:nvSpPr>
          <p:cNvPr id="15" name="Segnaposto titolo 1">
            <a:extLst>
              <a:ext uri="{FF2B5EF4-FFF2-40B4-BE49-F238E27FC236}">
                <a16:creationId xmlns:a16="http://schemas.microsoft.com/office/drawing/2014/main" xmlns="" id="{4A68EDD3-8B24-5E4A-A507-BC4297B68394}"/>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it-IT"/>
              <a:t>Fare clic per modificare lo stile del titolo</a:t>
            </a:r>
            <a:endParaRPr lang="it-IT" dirty="0"/>
          </a:p>
        </p:txBody>
      </p:sp>
      <p:sp>
        <p:nvSpPr>
          <p:cNvPr id="4" name="Segnaposto numero diapositiva 3">
            <a:extLst>
              <a:ext uri="{FF2B5EF4-FFF2-40B4-BE49-F238E27FC236}">
                <a16:creationId xmlns:a16="http://schemas.microsoft.com/office/drawing/2014/main" xmlns="" id="{97747EE5-0480-854D-A548-B2B40F2E638A}"/>
              </a:ext>
            </a:extLst>
          </p:cNvPr>
          <p:cNvSpPr>
            <a:spLocks noGrp="1"/>
          </p:cNvSpPr>
          <p:nvPr>
            <p:ph type="sldNum" sz="quarter" idx="11"/>
          </p:nvPr>
        </p:nvSpPr>
        <p:spPr/>
        <p:txBody>
          <a:bodyPr/>
          <a:lstStyle/>
          <a:p>
            <a:fld id="{FEC4A954-C260-E84D-8B85-4D54550A05DF}" type="slidenum">
              <a:rPr lang="it-IT" smtClean="0"/>
              <a:pPr/>
              <a:t>‹N›</a:t>
            </a:fld>
            <a:endParaRPr lang="it-IT"/>
          </a:p>
        </p:txBody>
      </p:sp>
      <p:sp>
        <p:nvSpPr>
          <p:cNvPr id="10" name="Segnaposto contenuto 2">
            <a:extLst>
              <a:ext uri="{FF2B5EF4-FFF2-40B4-BE49-F238E27FC236}">
                <a16:creationId xmlns:a16="http://schemas.microsoft.com/office/drawing/2014/main" xmlns="" id="{1AB9F965-5489-F944-AC9B-8A7ABDD5E406}"/>
              </a:ext>
            </a:extLst>
          </p:cNvPr>
          <p:cNvSpPr>
            <a:spLocks noGrp="1"/>
          </p:cNvSpPr>
          <p:nvPr>
            <p:ph idx="12"/>
          </p:nvPr>
        </p:nvSpPr>
        <p:spPr>
          <a:xfrm>
            <a:off x="838200" y="1531917"/>
            <a:ext cx="10515600" cy="4037029"/>
          </a:xfrm>
        </p:spPr>
        <p:txBody>
          <a:bodyPr anchor="ctr"/>
          <a:lstStyle>
            <a:lvl1pPr marL="0" indent="0">
              <a:lnSpc>
                <a:spcPct val="150000"/>
              </a:lnSpc>
              <a:buClr>
                <a:schemeClr val="tx1">
                  <a:lumMod val="85000"/>
                  <a:lumOff val="15000"/>
                </a:schemeClr>
              </a:buClr>
              <a:buFont typeface="Fira Sans" panose="020B0503050000020004" pitchFamily="34" charset="0"/>
              <a:buNone/>
              <a:defRPr sz="2000" b="0" i="0">
                <a:latin typeface="Fira Sans Medium" panose="020B0503050000020004" pitchFamily="34" charset="0"/>
              </a:defRPr>
            </a:lvl1pPr>
            <a:lvl2pPr marL="514325"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600"/>
            </a:lvl2pPr>
            <a:lvl3pPr marL="814348"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400"/>
            </a:lvl3pPr>
            <a:lvl4pPr>
              <a:defRPr sz="1200" b="0" i="0">
                <a:latin typeface="Fira Sans" panose="020B0503050000020004" pitchFamily="34" charset="0"/>
              </a:defRPr>
            </a:lvl4pPr>
          </a:lstStyle>
          <a:p>
            <a:pPr lvl="0"/>
            <a:r>
              <a:rPr lang="it-IT"/>
              <a:t>Fare clic per modificare stili del testo dello schema</a:t>
            </a:r>
          </a:p>
        </p:txBody>
      </p:sp>
      <p:sp>
        <p:nvSpPr>
          <p:cNvPr id="11" name="Segnaposto testo 3">
            <a:extLst>
              <a:ext uri="{FF2B5EF4-FFF2-40B4-BE49-F238E27FC236}">
                <a16:creationId xmlns:a16="http://schemas.microsoft.com/office/drawing/2014/main" xmlns="" id="{57B3B9C0-6AEB-E343-9620-C69E8840A95D}"/>
              </a:ext>
            </a:extLst>
          </p:cNvPr>
          <p:cNvSpPr>
            <a:spLocks noGrp="1"/>
          </p:cNvSpPr>
          <p:nvPr>
            <p:ph type="body" sz="quarter" idx="17" hasCustomPrompt="1"/>
          </p:nvPr>
        </p:nvSpPr>
        <p:spPr>
          <a:xfrm>
            <a:off x="838200" y="5747075"/>
            <a:ext cx="10515600" cy="429888"/>
          </a:xfrm>
        </p:spPr>
        <p:txBody>
          <a:bodyPr>
            <a:noAutofit/>
          </a:bodyPr>
          <a:lstStyle>
            <a:lvl1pPr marL="0" indent="0">
              <a:buNone/>
              <a:defRPr sz="1050" b="0" i="1">
                <a:latin typeface="Fira Sans Medium" panose="020B0503050000020004" pitchFamily="34" charset="0"/>
              </a:defRPr>
            </a:lvl1pPr>
          </a:lstStyle>
          <a:p>
            <a:r>
              <a:rPr lang="it-IT" dirty="0"/>
              <a:t>Fare clic per inserire note</a:t>
            </a:r>
          </a:p>
        </p:txBody>
      </p:sp>
      <p:pic>
        <p:nvPicPr>
          <p:cNvPr id="8" name="Immagine 7">
            <a:extLst>
              <a:ext uri="{FF2B5EF4-FFF2-40B4-BE49-F238E27FC236}">
                <a16:creationId xmlns:a16="http://schemas.microsoft.com/office/drawing/2014/main" xmlns="" id="{B24639DB-5D6F-2A4D-89CC-743BD635CADC}"/>
              </a:ext>
            </a:extLst>
          </p:cNvPr>
          <p:cNvPicPr>
            <a:picLocks noChangeAspect="1"/>
          </p:cNvPicPr>
          <p:nvPr userDrawn="1"/>
        </p:nvPicPr>
        <p:blipFill>
          <a:blip r:embed="rId2">
            <a:alphaModFix amt="50000"/>
          </a:blip>
          <a:stretch>
            <a:fillRect/>
          </a:stretch>
        </p:blipFill>
        <p:spPr>
          <a:xfrm>
            <a:off x="838200" y="6459554"/>
            <a:ext cx="1204669" cy="155555"/>
          </a:xfrm>
          <a:prstGeom prst="rect">
            <a:avLst/>
          </a:prstGeom>
        </p:spPr>
      </p:pic>
    </p:spTree>
    <p:extLst>
      <p:ext uri="{BB962C8B-B14F-4D97-AF65-F5344CB8AC3E}">
        <p14:creationId xmlns:p14="http://schemas.microsoft.com/office/powerpoint/2010/main" val="282671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B9FBE3C7-BE15-4182-8594-4F1E4C3AD63C}" type="datetimeFigureOut">
              <a:rPr lang="lv-LV" smtClean="0"/>
              <a:t>2021.02.18.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1602EC-6B04-4B96-8BEC-0F9CE3ACE271}" type="slidenum">
              <a:rPr lang="lv-LV" smtClean="0"/>
              <a:t>‹N›</a:t>
            </a:fld>
            <a:endParaRPr lang="lv-LV"/>
          </a:p>
        </p:txBody>
      </p:sp>
    </p:spTree>
    <p:extLst>
      <p:ext uri="{BB962C8B-B14F-4D97-AF65-F5344CB8AC3E}">
        <p14:creationId xmlns:p14="http://schemas.microsoft.com/office/powerpoint/2010/main" val="346768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FBE3C7-BE15-4182-8594-4F1E4C3AD63C}" type="datetimeFigureOut">
              <a:rPr lang="lv-LV" smtClean="0"/>
              <a:t>2021.02.18.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1602EC-6B04-4B96-8BEC-0F9CE3ACE271}" type="slidenum">
              <a:rPr lang="lv-LV" smtClean="0"/>
              <a:t>‹N›</a:t>
            </a:fld>
            <a:endParaRPr lang="lv-LV"/>
          </a:p>
        </p:txBody>
      </p:sp>
    </p:spTree>
    <p:extLst>
      <p:ext uri="{BB962C8B-B14F-4D97-AF65-F5344CB8AC3E}">
        <p14:creationId xmlns:p14="http://schemas.microsoft.com/office/powerpoint/2010/main" val="97922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B9FBE3C7-BE15-4182-8594-4F1E4C3AD63C}" type="datetimeFigureOut">
              <a:rPr lang="lv-LV" smtClean="0"/>
              <a:t>2021.02.18.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F1602EC-6B04-4B96-8BEC-0F9CE3ACE271}" type="slidenum">
              <a:rPr lang="lv-LV" smtClean="0"/>
              <a:t>‹N›</a:t>
            </a:fld>
            <a:endParaRPr lang="lv-LV"/>
          </a:p>
        </p:txBody>
      </p:sp>
    </p:spTree>
    <p:extLst>
      <p:ext uri="{BB962C8B-B14F-4D97-AF65-F5344CB8AC3E}">
        <p14:creationId xmlns:p14="http://schemas.microsoft.com/office/powerpoint/2010/main" val="284123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B9FBE3C7-BE15-4182-8594-4F1E4C3AD63C}" type="datetimeFigureOut">
              <a:rPr lang="lv-LV" smtClean="0"/>
              <a:t>2021.02.18.</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BF1602EC-6B04-4B96-8BEC-0F9CE3ACE271}" type="slidenum">
              <a:rPr lang="lv-LV" smtClean="0"/>
              <a:t>‹N›</a:t>
            </a:fld>
            <a:endParaRPr lang="lv-LV"/>
          </a:p>
        </p:txBody>
      </p:sp>
    </p:spTree>
    <p:extLst>
      <p:ext uri="{BB962C8B-B14F-4D97-AF65-F5344CB8AC3E}">
        <p14:creationId xmlns:p14="http://schemas.microsoft.com/office/powerpoint/2010/main" val="2063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B9FBE3C7-BE15-4182-8594-4F1E4C3AD63C}" type="datetimeFigureOut">
              <a:rPr lang="lv-LV" smtClean="0"/>
              <a:t>2021.02.18.</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BF1602EC-6B04-4B96-8BEC-0F9CE3ACE271}" type="slidenum">
              <a:rPr lang="lv-LV" smtClean="0"/>
              <a:t>‹N›</a:t>
            </a:fld>
            <a:endParaRPr lang="lv-LV"/>
          </a:p>
        </p:txBody>
      </p:sp>
    </p:spTree>
    <p:extLst>
      <p:ext uri="{BB962C8B-B14F-4D97-AF65-F5344CB8AC3E}">
        <p14:creationId xmlns:p14="http://schemas.microsoft.com/office/powerpoint/2010/main" val="418807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BE3C7-BE15-4182-8594-4F1E4C3AD63C}" type="datetimeFigureOut">
              <a:rPr lang="lv-LV" smtClean="0"/>
              <a:t>2021.02.18.</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BF1602EC-6B04-4B96-8BEC-0F9CE3ACE271}" type="slidenum">
              <a:rPr lang="lv-LV" smtClean="0"/>
              <a:t>‹N›</a:t>
            </a:fld>
            <a:endParaRPr lang="lv-LV"/>
          </a:p>
        </p:txBody>
      </p:sp>
    </p:spTree>
    <p:extLst>
      <p:ext uri="{BB962C8B-B14F-4D97-AF65-F5344CB8AC3E}">
        <p14:creationId xmlns:p14="http://schemas.microsoft.com/office/powerpoint/2010/main" val="289100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FBE3C7-BE15-4182-8594-4F1E4C3AD63C}" type="datetimeFigureOut">
              <a:rPr lang="lv-LV" smtClean="0"/>
              <a:t>2021.02.18.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F1602EC-6B04-4B96-8BEC-0F9CE3ACE271}" type="slidenum">
              <a:rPr lang="lv-LV" smtClean="0"/>
              <a:t>‹N›</a:t>
            </a:fld>
            <a:endParaRPr lang="lv-LV"/>
          </a:p>
        </p:txBody>
      </p:sp>
    </p:spTree>
    <p:extLst>
      <p:ext uri="{BB962C8B-B14F-4D97-AF65-F5344CB8AC3E}">
        <p14:creationId xmlns:p14="http://schemas.microsoft.com/office/powerpoint/2010/main" val="114046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FBE3C7-BE15-4182-8594-4F1E4C3AD63C}" type="datetimeFigureOut">
              <a:rPr lang="lv-LV" smtClean="0"/>
              <a:t>2021.02.18.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F1602EC-6B04-4B96-8BEC-0F9CE3ACE271}" type="slidenum">
              <a:rPr lang="lv-LV" smtClean="0"/>
              <a:t>‹N›</a:t>
            </a:fld>
            <a:endParaRPr lang="lv-LV"/>
          </a:p>
        </p:txBody>
      </p:sp>
    </p:spTree>
    <p:extLst>
      <p:ext uri="{BB962C8B-B14F-4D97-AF65-F5344CB8AC3E}">
        <p14:creationId xmlns:p14="http://schemas.microsoft.com/office/powerpoint/2010/main" val="159978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BE3C7-BE15-4182-8594-4F1E4C3AD63C}" type="datetimeFigureOut">
              <a:rPr lang="lv-LV" smtClean="0"/>
              <a:t>2021.02.18.</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602EC-6B04-4B96-8BEC-0F9CE3ACE271}" type="slidenum">
              <a:rPr lang="lv-LV" smtClean="0"/>
              <a:t>‹N›</a:t>
            </a:fld>
            <a:endParaRPr lang="lv-LV"/>
          </a:p>
        </p:txBody>
      </p:sp>
    </p:spTree>
    <p:extLst>
      <p:ext uri="{BB962C8B-B14F-4D97-AF65-F5344CB8AC3E}">
        <p14:creationId xmlns:p14="http://schemas.microsoft.com/office/powerpoint/2010/main" val="258263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0" y="3695700"/>
            <a:ext cx="12192000" cy="2054860"/>
          </a:xfrm>
          <a:solidFill>
            <a:schemeClr val="bg1">
              <a:lumMod val="50000"/>
            </a:schemeClr>
          </a:solidFill>
        </p:spPr>
        <p:txBody>
          <a:bodyPr>
            <a:normAutofit fontScale="92500" lnSpcReduction="20000"/>
          </a:bodyPr>
          <a:lstStyle/>
          <a:p>
            <a:r>
              <a:rPr lang="it-IT" sz="3800" b="1" dirty="0" smtClean="0">
                <a:solidFill>
                  <a:schemeClr val="bg1"/>
                </a:solidFill>
              </a:rPr>
              <a:t>Dr. </a:t>
            </a:r>
            <a:r>
              <a:rPr lang="it-IT" sz="3800" b="1" dirty="0" err="1" smtClean="0">
                <a:solidFill>
                  <a:schemeClr val="bg1"/>
                </a:solidFill>
              </a:rPr>
              <a:t>iur</a:t>
            </a:r>
            <a:r>
              <a:rPr lang="it-IT" sz="3800" b="1" dirty="0" smtClean="0">
                <a:solidFill>
                  <a:schemeClr val="bg1"/>
                </a:solidFill>
              </a:rPr>
              <a:t>. FRANCESCA MAOLI</a:t>
            </a:r>
            <a:r>
              <a:rPr lang="lv-LV" sz="3800" b="1" dirty="0" smtClean="0">
                <a:solidFill>
                  <a:schemeClr val="bg1"/>
                </a:solidFill>
              </a:rPr>
              <a:t>, </a:t>
            </a:r>
          </a:p>
          <a:p>
            <a:r>
              <a:rPr lang="lv-LV" b="1" dirty="0">
                <a:solidFill>
                  <a:schemeClr val="bg1"/>
                </a:solidFill>
              </a:rPr>
              <a:t>Dženovas Universitāte (Itālija)</a:t>
            </a:r>
            <a:endParaRPr lang="lv-LV" b="1" dirty="0" smtClean="0">
              <a:solidFill>
                <a:schemeClr val="bg1"/>
              </a:solidFill>
            </a:endParaRPr>
          </a:p>
          <a:p>
            <a:r>
              <a:rPr lang="en-US" sz="4600" b="1" dirty="0">
                <a:solidFill>
                  <a:schemeClr val="bg1"/>
                </a:solidFill>
              </a:rPr>
              <a:t>Child's right to information and right to be </a:t>
            </a:r>
            <a:r>
              <a:rPr lang="en-US" sz="4600" b="1" dirty="0" smtClean="0">
                <a:solidFill>
                  <a:schemeClr val="bg1"/>
                </a:solidFill>
              </a:rPr>
              <a:t/>
            </a:r>
            <a:br>
              <a:rPr lang="en-US" sz="4600" b="1" dirty="0" smtClean="0">
                <a:solidFill>
                  <a:schemeClr val="bg1"/>
                </a:solidFill>
              </a:rPr>
            </a:br>
            <a:r>
              <a:rPr lang="en-US" sz="4600" b="1" dirty="0" smtClean="0">
                <a:solidFill>
                  <a:schemeClr val="bg1"/>
                </a:solidFill>
              </a:rPr>
              <a:t>heard </a:t>
            </a:r>
            <a:r>
              <a:rPr lang="en-US" sz="4600" b="1" dirty="0">
                <a:solidFill>
                  <a:schemeClr val="bg1"/>
                </a:solidFill>
              </a:rPr>
              <a:t>in Italy</a:t>
            </a:r>
            <a:endParaRPr lang="lv-LV" b="1" dirty="0">
              <a:solidFill>
                <a:schemeClr val="bg1"/>
              </a:solidFill>
            </a:endParaRPr>
          </a:p>
        </p:txBody>
      </p:sp>
    </p:spTree>
    <p:extLst>
      <p:ext uri="{BB962C8B-B14F-4D97-AF65-F5344CB8AC3E}">
        <p14:creationId xmlns:p14="http://schemas.microsoft.com/office/powerpoint/2010/main" val="623396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47F3D1F5-AD70-BE43-9175-A167253EB74C}"/>
              </a:ext>
            </a:extLst>
          </p:cNvPr>
          <p:cNvSpPr>
            <a:spLocks noGrp="1"/>
          </p:cNvSpPr>
          <p:nvPr>
            <p:ph type="sldNum" sz="quarter" idx="11"/>
          </p:nvPr>
        </p:nvSpPr>
        <p:spPr/>
        <p:txBody>
          <a:bodyPr/>
          <a:lstStyle/>
          <a:p>
            <a:fld id="{FEC4A954-C260-E84D-8B85-4D54550A05DF}" type="slidenum">
              <a:rPr lang="it-IT" smtClean="0"/>
              <a:pPr/>
              <a:t>10</a:t>
            </a:fld>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85" y="795415"/>
            <a:ext cx="2178311" cy="1306986"/>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674" y="2102401"/>
            <a:ext cx="5015926" cy="1174982"/>
          </a:xfrm>
          <a:prstGeom prst="rect">
            <a:avLst/>
          </a:prstGeom>
        </p:spPr>
      </p:pic>
      <p:sp>
        <p:nvSpPr>
          <p:cNvPr id="8" name="CasellaDiTesto 7"/>
          <p:cNvSpPr txBox="1"/>
          <p:nvPr/>
        </p:nvSpPr>
        <p:spPr>
          <a:xfrm>
            <a:off x="2485684" y="4194774"/>
            <a:ext cx="7114621" cy="890233"/>
          </a:xfrm>
          <a:prstGeom prst="rect">
            <a:avLst/>
          </a:prstGeom>
        </p:spPr>
        <p:txBody>
          <a:bodyPr vert="horz" wrap="square" lIns="68580" tIns="34290" rIns="68580" bIns="34290" rtlCol="0" anchor="ctr">
            <a:noAutofit/>
          </a:bodyPr>
          <a:lstStyle/>
          <a:p>
            <a:pPr algn="ctr"/>
            <a:r>
              <a:rPr lang="en-US" sz="1200" b="1" i="1" dirty="0"/>
              <a:t>Disclaimer excluding Commission responsibility - This local exchange conference was funded by the European Union’s Justice </a:t>
            </a:r>
            <a:r>
              <a:rPr lang="en-US" sz="1200" b="1" i="1" dirty="0" err="1"/>
              <a:t>Programme</a:t>
            </a:r>
            <a:r>
              <a:rPr lang="en-US" sz="1200" b="1" i="1" dirty="0"/>
              <a:t> 2014-2020. The content of the EN2BRIa project (831598) and of the </a:t>
            </a:r>
            <a:r>
              <a:rPr lang="en-US" sz="1200" b="1" i="1" dirty="0" err="1"/>
              <a:t>MiRI</a:t>
            </a:r>
            <a:r>
              <a:rPr lang="en-US" sz="1200" b="1" i="1" dirty="0"/>
              <a:t> project (831608) and their deliverables, amongst which this presentation, represents the views of the author only and is his/her sole responsibility. The European Commission does not accept any responsibility for use that may be made of the information it contains.</a:t>
            </a:r>
            <a:endParaRPr lang="it-IT" sz="1200" b="1" dirty="0"/>
          </a:p>
        </p:txBody>
      </p:sp>
    </p:spTree>
    <p:extLst>
      <p:ext uri="{BB962C8B-B14F-4D97-AF65-F5344CB8AC3E}">
        <p14:creationId xmlns:p14="http://schemas.microsoft.com/office/powerpoint/2010/main" val="108279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A7B6F00A-ED98-374D-A77E-D963C5F25B2C}"/>
              </a:ext>
            </a:extLst>
          </p:cNvPr>
          <p:cNvSpPr>
            <a:spLocks noGrp="1"/>
          </p:cNvSpPr>
          <p:nvPr>
            <p:ph type="title"/>
          </p:nvPr>
        </p:nvSpPr>
        <p:spPr>
          <a:xfrm>
            <a:off x="2152650" y="428273"/>
            <a:ext cx="7886700" cy="988662"/>
          </a:xfrm>
        </p:spPr>
        <p:txBody>
          <a:bodyPr/>
          <a:lstStyle/>
          <a:p>
            <a:pPr algn="ctr"/>
            <a:r>
              <a:rPr lang="en-US" dirty="0" smtClean="0"/>
              <a:t>Child participation in Italy, with a focus on the right to information</a:t>
            </a:r>
            <a:endParaRPr lang="en-US" dirty="0"/>
          </a:p>
        </p:txBody>
      </p:sp>
      <p:sp>
        <p:nvSpPr>
          <p:cNvPr id="4" name="Segnaposto numero diapositiva 3">
            <a:extLst>
              <a:ext uri="{FF2B5EF4-FFF2-40B4-BE49-F238E27FC236}">
                <a16:creationId xmlns:a16="http://schemas.microsoft.com/office/drawing/2014/main" xmlns="" id="{47F3D1F5-AD70-BE43-9175-A167253EB74C}"/>
              </a:ext>
            </a:extLst>
          </p:cNvPr>
          <p:cNvSpPr>
            <a:spLocks noGrp="1"/>
          </p:cNvSpPr>
          <p:nvPr>
            <p:ph type="sldNum" sz="quarter" idx="11"/>
          </p:nvPr>
        </p:nvSpPr>
        <p:spPr/>
        <p:txBody>
          <a:bodyPr/>
          <a:lstStyle/>
          <a:p>
            <a:fld id="{FEC4A954-C260-E84D-8B85-4D54550A05DF}" type="slidenum">
              <a:rPr lang="it-IT" smtClean="0"/>
              <a:pPr/>
              <a:t>2</a:t>
            </a:fld>
            <a:endParaRPr lang="it-IT"/>
          </a:p>
        </p:txBody>
      </p:sp>
      <p:sp>
        <p:nvSpPr>
          <p:cNvPr id="6" name="CasellaDiTesto 5"/>
          <p:cNvSpPr txBox="1"/>
          <p:nvPr/>
        </p:nvSpPr>
        <p:spPr>
          <a:xfrm>
            <a:off x="1980678" y="2143125"/>
            <a:ext cx="4058173" cy="638175"/>
          </a:xfrm>
          <a:prstGeom prst="rect">
            <a:avLst/>
          </a:prstGeom>
        </p:spPr>
        <p:txBody>
          <a:bodyPr vert="horz" wrap="square" lIns="91440" tIns="45720" rIns="91440" bIns="45720" rtlCol="0" anchor="ctr">
            <a:normAutofit/>
          </a:bodyPr>
          <a:lstStyle/>
          <a:p>
            <a:endParaRPr lang="it-IT" sz="2800" b="1" dirty="0">
              <a:solidFill>
                <a:schemeClr val="tx1">
                  <a:lumMod val="85000"/>
                  <a:lumOff val="15000"/>
                </a:schemeClr>
              </a:solidFill>
              <a:latin typeface="Roboto Slab" pitchFamily="2" charset="0"/>
              <a:ea typeface="Roboto Slab" pitchFamily="2" charset="0"/>
              <a:cs typeface="+mj-cs"/>
            </a:endParaRPr>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457" y="1500255"/>
            <a:ext cx="6528786" cy="961957"/>
          </a:xfrm>
          <a:prstGeom prst="rect">
            <a:avLst/>
          </a:prstGeom>
        </p:spPr>
      </p:pic>
      <p:sp>
        <p:nvSpPr>
          <p:cNvPr id="8" name="Segnaposto contenuto 1"/>
          <p:cNvSpPr>
            <a:spLocks noGrp="1"/>
          </p:cNvSpPr>
          <p:nvPr>
            <p:ph idx="12"/>
          </p:nvPr>
        </p:nvSpPr>
        <p:spPr>
          <a:xfrm>
            <a:off x="2152650" y="2462212"/>
            <a:ext cx="7886700" cy="3782724"/>
          </a:xfrm>
        </p:spPr>
        <p:txBody>
          <a:bodyPr>
            <a:normAutofit/>
          </a:bodyPr>
          <a:lstStyle/>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A two-stream research conducted by the University of Genoa (legal perspective) and by </a:t>
            </a:r>
            <a:r>
              <a:rPr lang="en-US" dirty="0" err="1" smtClean="0">
                <a:solidFill>
                  <a:schemeClr val="tx1"/>
                </a:solidFill>
                <a:latin typeface="Roboto Slab" pitchFamily="2" charset="0"/>
                <a:ea typeface="Roboto Slab" pitchFamily="2" charset="0"/>
              </a:rPr>
              <a:t>Defence</a:t>
            </a:r>
            <a:r>
              <a:rPr lang="en-US" dirty="0" smtClean="0">
                <a:solidFill>
                  <a:schemeClr val="tx1"/>
                </a:solidFill>
                <a:latin typeface="Roboto Slab" pitchFamily="2" charset="0"/>
                <a:ea typeface="Roboto Slab" pitchFamily="2" charset="0"/>
              </a:rPr>
              <a:t> for Children International – Italy (with a focus on service providers in the fields of social welfare, education and health).</a:t>
            </a:r>
          </a:p>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Analysis of current practice in the light of the normative framework of international and EU standards concerning the right of the child to information</a:t>
            </a:r>
          </a:p>
          <a:p>
            <a:pPr marL="342900" indent="-342900">
              <a:buFont typeface="Arial" panose="020B0604020202020204" pitchFamily="34" charset="0"/>
              <a:buChar char="•"/>
            </a:pPr>
            <a:endParaRPr lang="en-US" dirty="0" smtClean="0">
              <a:solidFill>
                <a:schemeClr val="tx1"/>
              </a:solidFill>
              <a:latin typeface="Roboto Slab" pitchFamily="2" charset="0"/>
              <a:ea typeface="Roboto Slab" pitchFamily="2" charset="0"/>
            </a:endParaRPr>
          </a:p>
        </p:txBody>
      </p:sp>
    </p:spTree>
    <p:extLst>
      <p:ext uri="{BB962C8B-B14F-4D97-AF65-F5344CB8AC3E}">
        <p14:creationId xmlns:p14="http://schemas.microsoft.com/office/powerpoint/2010/main" val="396665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A7B6F00A-ED98-374D-A77E-D963C5F25B2C}"/>
              </a:ext>
            </a:extLst>
          </p:cNvPr>
          <p:cNvSpPr>
            <a:spLocks noGrp="1"/>
          </p:cNvSpPr>
          <p:nvPr>
            <p:ph type="title"/>
          </p:nvPr>
        </p:nvSpPr>
        <p:spPr>
          <a:xfrm>
            <a:off x="2152650" y="305769"/>
            <a:ext cx="7886700" cy="988662"/>
          </a:xfrm>
        </p:spPr>
        <p:txBody>
          <a:bodyPr/>
          <a:lstStyle/>
          <a:p>
            <a:pPr algn="ctr"/>
            <a:r>
              <a:rPr lang="en-US" dirty="0" smtClean="0"/>
              <a:t>The right of the child to information in (cross-border) civil proceedings</a:t>
            </a:r>
            <a:endParaRPr lang="en-US" dirty="0"/>
          </a:p>
        </p:txBody>
      </p:sp>
      <p:sp>
        <p:nvSpPr>
          <p:cNvPr id="4" name="Segnaposto numero diapositiva 3">
            <a:extLst>
              <a:ext uri="{FF2B5EF4-FFF2-40B4-BE49-F238E27FC236}">
                <a16:creationId xmlns:a16="http://schemas.microsoft.com/office/drawing/2014/main" xmlns="" id="{47F3D1F5-AD70-BE43-9175-A167253EB74C}"/>
              </a:ext>
            </a:extLst>
          </p:cNvPr>
          <p:cNvSpPr>
            <a:spLocks noGrp="1"/>
          </p:cNvSpPr>
          <p:nvPr>
            <p:ph type="sldNum" sz="quarter" idx="11"/>
          </p:nvPr>
        </p:nvSpPr>
        <p:spPr/>
        <p:txBody>
          <a:bodyPr/>
          <a:lstStyle/>
          <a:p>
            <a:fld id="{FEC4A954-C260-E84D-8B85-4D54550A05DF}" type="slidenum">
              <a:rPr lang="it-IT" smtClean="0"/>
              <a:pPr/>
              <a:t>3</a:t>
            </a:fld>
            <a:endParaRPr lang="it-IT"/>
          </a:p>
        </p:txBody>
      </p:sp>
      <p:sp>
        <p:nvSpPr>
          <p:cNvPr id="2" name="Segnaposto contenuto 1"/>
          <p:cNvSpPr>
            <a:spLocks noGrp="1"/>
          </p:cNvSpPr>
          <p:nvPr>
            <p:ph idx="12"/>
          </p:nvPr>
        </p:nvSpPr>
        <p:spPr>
          <a:xfrm>
            <a:off x="805543" y="1070264"/>
            <a:ext cx="10363200" cy="5174672"/>
          </a:xfrm>
        </p:spPr>
        <p:txBody>
          <a:bodyPr>
            <a:normAutofit/>
          </a:bodyPr>
          <a:lstStyle/>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In Italy, children do not have a statutory right to receive information about the procedures in which they are involved</a:t>
            </a:r>
          </a:p>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Article 336-</a:t>
            </a:r>
            <a:r>
              <a:rPr lang="en-US" i="1" dirty="0" smtClean="0">
                <a:solidFill>
                  <a:schemeClr val="tx1"/>
                </a:solidFill>
                <a:latin typeface="Roboto Slab" pitchFamily="2" charset="0"/>
                <a:ea typeface="Roboto Slab" pitchFamily="2" charset="0"/>
              </a:rPr>
              <a:t>bis</a:t>
            </a:r>
            <a:r>
              <a:rPr lang="en-US" dirty="0" smtClean="0">
                <a:solidFill>
                  <a:schemeClr val="tx1"/>
                </a:solidFill>
                <a:latin typeface="Roboto Slab" pitchFamily="2" charset="0"/>
                <a:ea typeface="Roboto Slab" pitchFamily="2" charset="0"/>
              </a:rPr>
              <a:t> Italian civil code: right of the child to be heard in every procedure concerning him or her + right to information. However:</a:t>
            </a:r>
            <a:br>
              <a:rPr lang="en-US" dirty="0" smtClean="0">
                <a:solidFill>
                  <a:schemeClr val="tx1"/>
                </a:solidFill>
                <a:latin typeface="Roboto Slab" pitchFamily="2" charset="0"/>
                <a:ea typeface="Roboto Slab" pitchFamily="2" charset="0"/>
              </a:rPr>
            </a:br>
            <a:r>
              <a:rPr lang="en-US" dirty="0" smtClean="0">
                <a:solidFill>
                  <a:schemeClr val="tx1"/>
                </a:solidFill>
                <a:latin typeface="Roboto Slab" pitchFamily="2" charset="0"/>
                <a:ea typeface="Roboto Slab" pitchFamily="2" charset="0"/>
              </a:rPr>
              <a:t>- only for children above twelve years of age or capable of discernment;</a:t>
            </a:r>
            <a:br>
              <a:rPr lang="en-US" dirty="0" smtClean="0">
                <a:solidFill>
                  <a:schemeClr val="tx1"/>
                </a:solidFill>
                <a:latin typeface="Roboto Slab" pitchFamily="2" charset="0"/>
                <a:ea typeface="Roboto Slab" pitchFamily="2" charset="0"/>
              </a:rPr>
            </a:br>
            <a:r>
              <a:rPr lang="en-US" dirty="0" smtClean="0">
                <a:solidFill>
                  <a:schemeClr val="tx1"/>
                </a:solidFill>
                <a:latin typeface="Roboto Slab" pitchFamily="2" charset="0"/>
                <a:ea typeface="Roboto Slab" pitchFamily="2" charset="0"/>
              </a:rPr>
              <a:t>- only information about “</a:t>
            </a:r>
            <a:r>
              <a:rPr lang="en-US" i="1" dirty="0" smtClean="0">
                <a:solidFill>
                  <a:schemeClr val="tx1"/>
                </a:solidFill>
                <a:latin typeface="Roboto Slab" pitchFamily="2" charset="0"/>
                <a:ea typeface="Roboto Slab" pitchFamily="2" charset="0"/>
              </a:rPr>
              <a:t>the nature of the proceeding and the effects of the hearing</a:t>
            </a:r>
            <a:r>
              <a:rPr lang="en-US" dirty="0" smtClean="0">
                <a:solidFill>
                  <a:schemeClr val="tx1"/>
                </a:solidFill>
                <a:latin typeface="Roboto Slab" pitchFamily="2" charset="0"/>
                <a:ea typeface="Roboto Slab" pitchFamily="2" charset="0"/>
              </a:rPr>
              <a:t>”</a:t>
            </a:r>
            <a:br>
              <a:rPr lang="en-US" dirty="0" smtClean="0">
                <a:solidFill>
                  <a:schemeClr val="tx1"/>
                </a:solidFill>
                <a:latin typeface="Roboto Slab" pitchFamily="2" charset="0"/>
                <a:ea typeface="Roboto Slab" pitchFamily="2" charset="0"/>
              </a:rPr>
            </a:br>
            <a:r>
              <a:rPr lang="en-US" u="sng" dirty="0" smtClean="0">
                <a:solidFill>
                  <a:schemeClr val="tx1"/>
                </a:solidFill>
                <a:latin typeface="Roboto Slab" pitchFamily="2" charset="0"/>
                <a:ea typeface="Roboto Slab" pitchFamily="2" charset="0"/>
              </a:rPr>
              <a:t>Compare</a:t>
            </a:r>
            <a:r>
              <a:rPr lang="en-US" dirty="0" smtClean="0">
                <a:solidFill>
                  <a:schemeClr val="tx1"/>
                </a:solidFill>
                <a:latin typeface="Roboto Slab" pitchFamily="2" charset="0"/>
                <a:ea typeface="Roboto Slab" pitchFamily="2" charset="0"/>
              </a:rPr>
              <a:t>: General Comment No. 12 – Committee Rights of the Child</a:t>
            </a:r>
          </a:p>
        </p:txBody>
      </p:sp>
    </p:spTree>
    <p:extLst>
      <p:ext uri="{BB962C8B-B14F-4D97-AF65-F5344CB8AC3E}">
        <p14:creationId xmlns:p14="http://schemas.microsoft.com/office/powerpoint/2010/main" val="118002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A7B6F00A-ED98-374D-A77E-D963C5F25B2C}"/>
              </a:ext>
            </a:extLst>
          </p:cNvPr>
          <p:cNvSpPr>
            <a:spLocks noGrp="1"/>
          </p:cNvSpPr>
          <p:nvPr>
            <p:ph type="title"/>
          </p:nvPr>
        </p:nvSpPr>
        <p:spPr>
          <a:xfrm>
            <a:off x="2152650" y="305769"/>
            <a:ext cx="7886700" cy="988662"/>
          </a:xfrm>
        </p:spPr>
        <p:txBody>
          <a:bodyPr/>
          <a:lstStyle/>
          <a:p>
            <a:pPr algn="ctr"/>
            <a:r>
              <a:rPr lang="en-US" dirty="0" smtClean="0"/>
              <a:t>The right of the child to information in (cross-border) civil proceedings</a:t>
            </a:r>
            <a:endParaRPr lang="en-US" dirty="0"/>
          </a:p>
        </p:txBody>
      </p:sp>
      <p:sp>
        <p:nvSpPr>
          <p:cNvPr id="4" name="Segnaposto numero diapositiva 3">
            <a:extLst>
              <a:ext uri="{FF2B5EF4-FFF2-40B4-BE49-F238E27FC236}">
                <a16:creationId xmlns:a16="http://schemas.microsoft.com/office/drawing/2014/main" xmlns="" id="{47F3D1F5-AD70-BE43-9175-A167253EB74C}"/>
              </a:ext>
            </a:extLst>
          </p:cNvPr>
          <p:cNvSpPr>
            <a:spLocks noGrp="1"/>
          </p:cNvSpPr>
          <p:nvPr>
            <p:ph type="sldNum" sz="quarter" idx="11"/>
          </p:nvPr>
        </p:nvSpPr>
        <p:spPr/>
        <p:txBody>
          <a:bodyPr/>
          <a:lstStyle/>
          <a:p>
            <a:fld id="{FEC4A954-C260-E84D-8B85-4D54550A05DF}" type="slidenum">
              <a:rPr lang="it-IT" smtClean="0"/>
              <a:pPr/>
              <a:t>4</a:t>
            </a:fld>
            <a:endParaRPr lang="it-IT"/>
          </a:p>
        </p:txBody>
      </p:sp>
      <p:sp>
        <p:nvSpPr>
          <p:cNvPr id="2" name="Segnaposto contenuto 1"/>
          <p:cNvSpPr>
            <a:spLocks noGrp="1"/>
          </p:cNvSpPr>
          <p:nvPr>
            <p:ph idx="12"/>
          </p:nvPr>
        </p:nvSpPr>
        <p:spPr>
          <a:xfrm>
            <a:off x="914400" y="1070264"/>
            <a:ext cx="10363200" cy="5174672"/>
          </a:xfrm>
        </p:spPr>
        <p:txBody>
          <a:bodyPr>
            <a:normAutofit/>
          </a:bodyPr>
          <a:lstStyle/>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Low level of awareness of practitioners addressed by the survey;</a:t>
            </a:r>
          </a:p>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There is no perception that there is a general obligation to inform the child when the latter is not heard within the proceeding;</a:t>
            </a:r>
          </a:p>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High level of fragmentation as concerns: timing, concrete modalities and content of information;</a:t>
            </a:r>
          </a:p>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Absence of consolidated access to child-friendly materials in the context of civil proceedings.</a:t>
            </a:r>
          </a:p>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No specific subject appointed with the duty to inform the child: the judge? Special curator? Social worker? The risk is over-reliance on the parents. </a:t>
            </a:r>
          </a:p>
        </p:txBody>
      </p:sp>
    </p:spTree>
    <p:extLst>
      <p:ext uri="{BB962C8B-B14F-4D97-AF65-F5344CB8AC3E}">
        <p14:creationId xmlns:p14="http://schemas.microsoft.com/office/powerpoint/2010/main" val="78043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A7B6F00A-ED98-374D-A77E-D963C5F25B2C}"/>
              </a:ext>
            </a:extLst>
          </p:cNvPr>
          <p:cNvSpPr>
            <a:spLocks noGrp="1"/>
          </p:cNvSpPr>
          <p:nvPr>
            <p:ph type="title"/>
          </p:nvPr>
        </p:nvSpPr>
        <p:spPr>
          <a:xfrm>
            <a:off x="2152650" y="305769"/>
            <a:ext cx="7886700" cy="988662"/>
          </a:xfrm>
        </p:spPr>
        <p:txBody>
          <a:bodyPr/>
          <a:lstStyle/>
          <a:p>
            <a:pPr algn="ctr"/>
            <a:r>
              <a:rPr lang="en-US" dirty="0" smtClean="0"/>
              <a:t>Parental responsibility proceedings (Regulation EC No. 2201/2003)</a:t>
            </a:r>
            <a:endParaRPr lang="en-US" dirty="0"/>
          </a:p>
        </p:txBody>
      </p:sp>
      <p:sp>
        <p:nvSpPr>
          <p:cNvPr id="4" name="Segnaposto numero diapositiva 3">
            <a:extLst>
              <a:ext uri="{FF2B5EF4-FFF2-40B4-BE49-F238E27FC236}">
                <a16:creationId xmlns:a16="http://schemas.microsoft.com/office/drawing/2014/main" xmlns="" id="{47F3D1F5-AD70-BE43-9175-A167253EB74C}"/>
              </a:ext>
            </a:extLst>
          </p:cNvPr>
          <p:cNvSpPr>
            <a:spLocks noGrp="1"/>
          </p:cNvSpPr>
          <p:nvPr>
            <p:ph type="sldNum" sz="quarter" idx="11"/>
          </p:nvPr>
        </p:nvSpPr>
        <p:spPr/>
        <p:txBody>
          <a:bodyPr/>
          <a:lstStyle/>
          <a:p>
            <a:fld id="{FEC4A954-C260-E84D-8B85-4D54550A05DF}" type="slidenum">
              <a:rPr lang="it-IT" smtClean="0"/>
              <a:pPr/>
              <a:t>5</a:t>
            </a:fld>
            <a:endParaRPr lang="it-IT"/>
          </a:p>
        </p:txBody>
      </p:sp>
      <p:sp>
        <p:nvSpPr>
          <p:cNvPr id="2" name="Segnaposto contenuto 1"/>
          <p:cNvSpPr>
            <a:spLocks noGrp="1"/>
          </p:cNvSpPr>
          <p:nvPr>
            <p:ph idx="12"/>
          </p:nvPr>
        </p:nvSpPr>
        <p:spPr>
          <a:xfrm>
            <a:off x="685801" y="1070264"/>
            <a:ext cx="11070770" cy="5286091"/>
          </a:xfrm>
        </p:spPr>
        <p:txBody>
          <a:bodyPr>
            <a:normAutofit fontScale="92500" lnSpcReduction="10000"/>
          </a:bodyPr>
          <a:lstStyle/>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Typical scenario: the child receives information </a:t>
            </a:r>
            <a:r>
              <a:rPr lang="en-US" i="1" dirty="0" smtClean="0">
                <a:solidFill>
                  <a:schemeClr val="tx1"/>
                </a:solidFill>
                <a:latin typeface="Roboto Slab" pitchFamily="2" charset="0"/>
                <a:ea typeface="Roboto Slab" pitchFamily="2" charset="0"/>
              </a:rPr>
              <a:t>about the hearing</a:t>
            </a:r>
            <a:r>
              <a:rPr lang="en-US" dirty="0" smtClean="0">
                <a:solidFill>
                  <a:schemeClr val="tx1"/>
                </a:solidFill>
                <a:latin typeface="Roboto Slab" pitchFamily="2" charset="0"/>
                <a:ea typeface="Roboto Slab" pitchFamily="2" charset="0"/>
              </a:rPr>
              <a:t> a few days before, or shortly after the audition (or at the initial stage of the audition). [</a:t>
            </a:r>
            <a:r>
              <a:rPr lang="en-US" dirty="0" smtClean="0">
                <a:solidFill>
                  <a:srgbClr val="FF0000"/>
                </a:solidFill>
                <a:latin typeface="Roboto Slab" pitchFamily="2" charset="0"/>
                <a:ea typeface="Roboto Slab" pitchFamily="2" charset="0"/>
              </a:rPr>
              <a:t>is this a real </a:t>
            </a:r>
            <a:r>
              <a:rPr lang="en-US" i="1" dirty="0" smtClean="0">
                <a:solidFill>
                  <a:srgbClr val="FF0000"/>
                </a:solidFill>
                <a:latin typeface="Roboto Slab" pitchFamily="2" charset="0"/>
                <a:ea typeface="Roboto Slab" pitchFamily="2" charset="0"/>
              </a:rPr>
              <a:t>preparation</a:t>
            </a:r>
            <a:r>
              <a:rPr lang="en-US" dirty="0" smtClean="0">
                <a:solidFill>
                  <a:srgbClr val="FF0000"/>
                </a:solidFill>
                <a:latin typeface="Roboto Slab" pitchFamily="2" charset="0"/>
                <a:ea typeface="Roboto Slab" pitchFamily="2" charset="0"/>
              </a:rPr>
              <a:t>?</a:t>
            </a:r>
            <a:r>
              <a:rPr lang="en-US" dirty="0" smtClean="0">
                <a:solidFill>
                  <a:schemeClr val="tx1"/>
                </a:solidFill>
                <a:latin typeface="Roboto Slab" pitchFamily="2" charset="0"/>
                <a:ea typeface="Roboto Slab" pitchFamily="2" charset="0"/>
              </a:rPr>
              <a:t>] Judge is mostly in charge of providing information. </a:t>
            </a:r>
            <a:endParaRPr lang="en-US" dirty="0">
              <a:solidFill>
                <a:schemeClr val="tx1"/>
              </a:solidFill>
              <a:latin typeface="Roboto Slab" pitchFamily="2" charset="0"/>
              <a:ea typeface="Roboto Slab" pitchFamily="2" charset="0"/>
            </a:endParaRPr>
          </a:p>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Discrepancy between the service providers who declared to have participated in the hearing of children and the number of service providers who affirmed that they have frequently provided information to children. </a:t>
            </a:r>
          </a:p>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A more structured collaboration between judges and service providers?</a:t>
            </a:r>
          </a:p>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Jeopardized presence of tools and services for children that do not understand local language. </a:t>
            </a:r>
          </a:p>
          <a:p>
            <a:pPr marL="342900" indent="-342900">
              <a:buFont typeface="Arial" panose="020B0604020202020204" pitchFamily="34" charset="0"/>
              <a:buChar char="•"/>
            </a:pPr>
            <a:r>
              <a:rPr lang="en-US" dirty="0">
                <a:solidFill>
                  <a:schemeClr val="tx1"/>
                </a:solidFill>
                <a:latin typeface="Roboto Slab" pitchFamily="2" charset="0"/>
                <a:ea typeface="Roboto Slab" pitchFamily="2" charset="0"/>
              </a:rPr>
              <a:t>Fragmented practice as concerns feedbacks after the audition, and as concerns the information on the final decision. </a:t>
            </a:r>
          </a:p>
        </p:txBody>
      </p:sp>
    </p:spTree>
    <p:extLst>
      <p:ext uri="{BB962C8B-B14F-4D97-AF65-F5344CB8AC3E}">
        <p14:creationId xmlns:p14="http://schemas.microsoft.com/office/powerpoint/2010/main" val="317391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A7B6F00A-ED98-374D-A77E-D963C5F25B2C}"/>
              </a:ext>
            </a:extLst>
          </p:cNvPr>
          <p:cNvSpPr>
            <a:spLocks noGrp="1"/>
          </p:cNvSpPr>
          <p:nvPr>
            <p:ph type="title"/>
          </p:nvPr>
        </p:nvSpPr>
        <p:spPr>
          <a:xfrm>
            <a:off x="2152650" y="305769"/>
            <a:ext cx="7886700" cy="988662"/>
          </a:xfrm>
        </p:spPr>
        <p:txBody>
          <a:bodyPr/>
          <a:lstStyle/>
          <a:p>
            <a:pPr algn="ctr"/>
            <a:r>
              <a:rPr lang="en-US" dirty="0" smtClean="0"/>
              <a:t>International child abduction proceedings</a:t>
            </a:r>
            <a:br>
              <a:rPr lang="en-US" dirty="0" smtClean="0"/>
            </a:br>
            <a:r>
              <a:rPr lang="en-US" dirty="0" smtClean="0"/>
              <a:t>(Regulation EC No. 2201/2003)</a:t>
            </a:r>
            <a:endParaRPr lang="en-US" dirty="0"/>
          </a:p>
        </p:txBody>
      </p:sp>
      <p:sp>
        <p:nvSpPr>
          <p:cNvPr id="4" name="Segnaposto numero diapositiva 3">
            <a:extLst>
              <a:ext uri="{FF2B5EF4-FFF2-40B4-BE49-F238E27FC236}">
                <a16:creationId xmlns:a16="http://schemas.microsoft.com/office/drawing/2014/main" xmlns="" id="{47F3D1F5-AD70-BE43-9175-A167253EB74C}"/>
              </a:ext>
            </a:extLst>
          </p:cNvPr>
          <p:cNvSpPr>
            <a:spLocks noGrp="1"/>
          </p:cNvSpPr>
          <p:nvPr>
            <p:ph type="sldNum" sz="quarter" idx="11"/>
          </p:nvPr>
        </p:nvSpPr>
        <p:spPr/>
        <p:txBody>
          <a:bodyPr/>
          <a:lstStyle/>
          <a:p>
            <a:fld id="{FEC4A954-C260-E84D-8B85-4D54550A05DF}" type="slidenum">
              <a:rPr lang="it-IT" smtClean="0"/>
              <a:pPr/>
              <a:t>6</a:t>
            </a:fld>
            <a:endParaRPr lang="it-IT"/>
          </a:p>
        </p:txBody>
      </p:sp>
      <p:sp>
        <p:nvSpPr>
          <p:cNvPr id="2" name="Segnaposto contenuto 1"/>
          <p:cNvSpPr>
            <a:spLocks noGrp="1"/>
          </p:cNvSpPr>
          <p:nvPr>
            <p:ph idx="12"/>
          </p:nvPr>
        </p:nvSpPr>
        <p:spPr>
          <a:xfrm>
            <a:off x="925286" y="1070264"/>
            <a:ext cx="10276113" cy="5286091"/>
          </a:xfrm>
        </p:spPr>
        <p:txBody>
          <a:bodyPr>
            <a:normAutofit/>
          </a:bodyPr>
          <a:lstStyle/>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Again: </a:t>
            </a:r>
            <a:r>
              <a:rPr lang="en-US" dirty="0">
                <a:solidFill>
                  <a:schemeClr val="tx1"/>
                </a:solidFill>
                <a:latin typeface="Roboto Slab" pitchFamily="2" charset="0"/>
                <a:ea typeface="Roboto Slab" pitchFamily="2" charset="0"/>
              </a:rPr>
              <a:t>High level of fragmentation as concerns: timing, concrete modalities and content of </a:t>
            </a:r>
            <a:r>
              <a:rPr lang="en-US" dirty="0" smtClean="0">
                <a:solidFill>
                  <a:schemeClr val="tx1"/>
                </a:solidFill>
                <a:latin typeface="Roboto Slab" pitchFamily="2" charset="0"/>
                <a:ea typeface="Roboto Slab" pitchFamily="2" charset="0"/>
              </a:rPr>
              <a:t>information + difficulties intrinsic of child abduction cases and procedures;</a:t>
            </a:r>
          </a:p>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A low degree of awareness as concerns the importance of </a:t>
            </a:r>
            <a:r>
              <a:rPr lang="en-US" b="1" dirty="0" smtClean="0">
                <a:solidFill>
                  <a:schemeClr val="tx1"/>
                </a:solidFill>
                <a:latin typeface="Roboto Slab" pitchFamily="2" charset="0"/>
                <a:ea typeface="Roboto Slab" pitchFamily="2" charset="0"/>
              </a:rPr>
              <a:t>preparing the child to the enforcement of a return order. </a:t>
            </a:r>
            <a:endParaRPr lang="en-US" dirty="0" smtClean="0">
              <a:solidFill>
                <a:schemeClr val="tx1"/>
              </a:solidFill>
              <a:latin typeface="Roboto Slab" pitchFamily="2" charset="0"/>
              <a:ea typeface="Roboto Slab" pitchFamily="2" charset="0"/>
            </a:endParaRPr>
          </a:p>
          <a:p>
            <a:pPr marL="342900" indent="-342900">
              <a:buFont typeface="Arial" panose="020B0604020202020204" pitchFamily="34" charset="0"/>
              <a:buChar char="•"/>
            </a:pPr>
            <a:endParaRPr lang="en-US" dirty="0" smtClean="0">
              <a:solidFill>
                <a:schemeClr val="tx1"/>
              </a:solidFill>
              <a:latin typeface="Roboto Slab" pitchFamily="2" charset="0"/>
              <a:ea typeface="Roboto Slab" pitchFamily="2" charset="0"/>
            </a:endParaRPr>
          </a:p>
        </p:txBody>
      </p:sp>
    </p:spTree>
    <p:extLst>
      <p:ext uri="{BB962C8B-B14F-4D97-AF65-F5344CB8AC3E}">
        <p14:creationId xmlns:p14="http://schemas.microsoft.com/office/powerpoint/2010/main" val="365149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A7B6F00A-ED98-374D-A77E-D963C5F25B2C}"/>
              </a:ext>
            </a:extLst>
          </p:cNvPr>
          <p:cNvSpPr>
            <a:spLocks noGrp="1"/>
          </p:cNvSpPr>
          <p:nvPr>
            <p:ph type="title"/>
          </p:nvPr>
        </p:nvSpPr>
        <p:spPr>
          <a:xfrm>
            <a:off x="2122220" y="534369"/>
            <a:ext cx="7886700" cy="988662"/>
          </a:xfrm>
        </p:spPr>
        <p:txBody>
          <a:bodyPr/>
          <a:lstStyle/>
          <a:p>
            <a:pPr algn="ctr"/>
            <a:r>
              <a:rPr lang="en-US" dirty="0" smtClean="0"/>
              <a:t>Maintenance proceedings</a:t>
            </a:r>
            <a:br>
              <a:rPr lang="en-US" dirty="0" smtClean="0"/>
            </a:br>
            <a:r>
              <a:rPr lang="en-US" dirty="0" smtClean="0"/>
              <a:t>(Regulation EC No. 4/2009)</a:t>
            </a:r>
            <a:endParaRPr lang="en-US" dirty="0"/>
          </a:p>
        </p:txBody>
      </p:sp>
      <p:sp>
        <p:nvSpPr>
          <p:cNvPr id="4" name="Segnaposto numero diapositiva 3">
            <a:extLst>
              <a:ext uri="{FF2B5EF4-FFF2-40B4-BE49-F238E27FC236}">
                <a16:creationId xmlns:a16="http://schemas.microsoft.com/office/drawing/2014/main" xmlns="" id="{47F3D1F5-AD70-BE43-9175-A167253EB74C}"/>
              </a:ext>
            </a:extLst>
          </p:cNvPr>
          <p:cNvSpPr>
            <a:spLocks noGrp="1"/>
          </p:cNvSpPr>
          <p:nvPr>
            <p:ph type="sldNum" sz="quarter" idx="11"/>
          </p:nvPr>
        </p:nvSpPr>
        <p:spPr/>
        <p:txBody>
          <a:bodyPr/>
          <a:lstStyle/>
          <a:p>
            <a:fld id="{FEC4A954-C260-E84D-8B85-4D54550A05DF}" type="slidenum">
              <a:rPr lang="it-IT" smtClean="0"/>
              <a:pPr/>
              <a:t>7</a:t>
            </a:fld>
            <a:endParaRPr lang="it-IT"/>
          </a:p>
        </p:txBody>
      </p:sp>
      <p:sp>
        <p:nvSpPr>
          <p:cNvPr id="2" name="Segnaposto contenuto 1"/>
          <p:cNvSpPr>
            <a:spLocks noGrp="1"/>
          </p:cNvSpPr>
          <p:nvPr>
            <p:ph idx="12"/>
          </p:nvPr>
        </p:nvSpPr>
        <p:spPr>
          <a:xfrm>
            <a:off x="1430484" y="1028700"/>
            <a:ext cx="10119259" cy="5286091"/>
          </a:xfrm>
        </p:spPr>
        <p:txBody>
          <a:bodyPr>
            <a:normAutofit/>
          </a:bodyPr>
          <a:lstStyle/>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Children rarely participate and are heard in autonomous maintenance proceedings (outside divorce/separation);</a:t>
            </a:r>
          </a:p>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Again: </a:t>
            </a:r>
            <a:r>
              <a:rPr lang="en-US" dirty="0">
                <a:solidFill>
                  <a:schemeClr val="tx1"/>
                </a:solidFill>
                <a:latin typeface="Roboto Slab" pitchFamily="2" charset="0"/>
                <a:ea typeface="Roboto Slab" pitchFamily="2" charset="0"/>
              </a:rPr>
              <a:t>High level of fragmentation as concerns: timing, concrete modalities and content of </a:t>
            </a:r>
            <a:r>
              <a:rPr lang="en-US" dirty="0" smtClean="0">
                <a:solidFill>
                  <a:schemeClr val="tx1"/>
                </a:solidFill>
                <a:latin typeface="Roboto Slab" pitchFamily="2" charset="0"/>
                <a:ea typeface="Roboto Slab" pitchFamily="2" charset="0"/>
              </a:rPr>
              <a:t>information – practice is almost absent.</a:t>
            </a:r>
          </a:p>
        </p:txBody>
      </p:sp>
    </p:spTree>
    <p:extLst>
      <p:ext uri="{BB962C8B-B14F-4D97-AF65-F5344CB8AC3E}">
        <p14:creationId xmlns:p14="http://schemas.microsoft.com/office/powerpoint/2010/main" val="228785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A7B6F00A-ED98-374D-A77E-D963C5F25B2C}"/>
              </a:ext>
            </a:extLst>
          </p:cNvPr>
          <p:cNvSpPr>
            <a:spLocks noGrp="1"/>
          </p:cNvSpPr>
          <p:nvPr>
            <p:ph type="title"/>
          </p:nvPr>
        </p:nvSpPr>
        <p:spPr>
          <a:xfrm>
            <a:off x="1300843" y="210813"/>
            <a:ext cx="9622972" cy="988662"/>
          </a:xfrm>
        </p:spPr>
        <p:txBody>
          <a:bodyPr/>
          <a:lstStyle/>
          <a:p>
            <a:pPr algn="ctr"/>
            <a:r>
              <a:rPr lang="en-US" dirty="0" smtClean="0"/>
              <a:t>Insights and further perspectives gained at the Italian local exchange conference</a:t>
            </a:r>
            <a:endParaRPr lang="en-US" dirty="0"/>
          </a:p>
        </p:txBody>
      </p:sp>
      <p:sp>
        <p:nvSpPr>
          <p:cNvPr id="4" name="Segnaposto numero diapositiva 3">
            <a:extLst>
              <a:ext uri="{FF2B5EF4-FFF2-40B4-BE49-F238E27FC236}">
                <a16:creationId xmlns:a16="http://schemas.microsoft.com/office/drawing/2014/main" xmlns="" id="{47F3D1F5-AD70-BE43-9175-A167253EB74C}"/>
              </a:ext>
            </a:extLst>
          </p:cNvPr>
          <p:cNvSpPr>
            <a:spLocks noGrp="1"/>
          </p:cNvSpPr>
          <p:nvPr>
            <p:ph type="sldNum" sz="quarter" idx="11"/>
          </p:nvPr>
        </p:nvSpPr>
        <p:spPr/>
        <p:txBody>
          <a:bodyPr/>
          <a:lstStyle/>
          <a:p>
            <a:fld id="{FEC4A954-C260-E84D-8B85-4D54550A05DF}" type="slidenum">
              <a:rPr lang="it-IT" smtClean="0"/>
              <a:pPr/>
              <a:t>8</a:t>
            </a:fld>
            <a:endParaRPr lang="it-IT"/>
          </a:p>
        </p:txBody>
      </p:sp>
      <p:sp>
        <p:nvSpPr>
          <p:cNvPr id="2" name="Segnaposto contenuto 1"/>
          <p:cNvSpPr>
            <a:spLocks noGrp="1"/>
          </p:cNvSpPr>
          <p:nvPr>
            <p:ph idx="12"/>
          </p:nvPr>
        </p:nvSpPr>
        <p:spPr>
          <a:xfrm>
            <a:off x="446315" y="1070264"/>
            <a:ext cx="11332028" cy="5286091"/>
          </a:xfrm>
        </p:spPr>
        <p:txBody>
          <a:bodyPr>
            <a:normAutofit fontScale="85000" lnSpcReduction="20000"/>
          </a:bodyPr>
          <a:lstStyle/>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Among other professionals, two judges (from the Juvenile Court and the Ordinary Court in Genoa) have shared their experience and gave very </a:t>
            </a:r>
            <a:r>
              <a:rPr lang="en-US" dirty="0" smtClean="0">
                <a:latin typeface="Roboto Slab" pitchFamily="2" charset="0"/>
                <a:ea typeface="Roboto Slab" pitchFamily="2" charset="0"/>
              </a:rPr>
              <a:t>valuable insights and perspectives.</a:t>
            </a:r>
          </a:p>
          <a:p>
            <a:pPr marL="342900" indent="-342900">
              <a:buFont typeface="Arial" panose="020B0604020202020204" pitchFamily="34" charset="0"/>
              <a:buChar char="•"/>
            </a:pPr>
            <a:r>
              <a:rPr lang="en-US" dirty="0" smtClean="0">
                <a:latin typeface="Roboto Slab" pitchFamily="2" charset="0"/>
                <a:ea typeface="Roboto Slab" pitchFamily="2" charset="0"/>
              </a:rPr>
              <a:t>The </a:t>
            </a:r>
            <a:r>
              <a:rPr lang="en-US" dirty="0">
                <a:latin typeface="Roboto Slab" pitchFamily="2" charset="0"/>
                <a:ea typeface="Roboto Slab" pitchFamily="2" charset="0"/>
              </a:rPr>
              <a:t>necessity for the child to be put in a comfortable position when interfacing with the judicial </a:t>
            </a:r>
            <a:r>
              <a:rPr lang="en-US" dirty="0" smtClean="0">
                <a:latin typeface="Roboto Slab" pitchFamily="2" charset="0"/>
                <a:ea typeface="Roboto Slab" pitchFamily="2" charset="0"/>
              </a:rPr>
              <a:t>system – important that the child feels </a:t>
            </a:r>
            <a:r>
              <a:rPr lang="en-US" i="1" dirty="0" smtClean="0">
                <a:latin typeface="Roboto Slab" pitchFamily="2" charset="0"/>
                <a:ea typeface="Roboto Slab" pitchFamily="2" charset="0"/>
              </a:rPr>
              <a:t>free</a:t>
            </a:r>
            <a:r>
              <a:rPr lang="en-US" dirty="0" smtClean="0">
                <a:latin typeface="Roboto Slab" pitchFamily="2" charset="0"/>
                <a:ea typeface="Roboto Slab" pitchFamily="2" charset="0"/>
              </a:rPr>
              <a:t> to express his or her views. </a:t>
            </a:r>
            <a:r>
              <a:rPr lang="en-US" dirty="0" smtClean="0">
                <a:solidFill>
                  <a:schemeClr val="tx1"/>
                </a:solidFill>
                <a:latin typeface="Roboto Slab" pitchFamily="2" charset="0"/>
                <a:ea typeface="Roboto Slab" pitchFamily="2" charset="0"/>
              </a:rPr>
              <a:t>The preliminary (information) stage of the hearing is fundamental for this purpose.</a:t>
            </a:r>
          </a:p>
          <a:p>
            <a:pPr marL="342900" indent="-342900">
              <a:buFont typeface="Arial" panose="020B0604020202020204" pitchFamily="34" charset="0"/>
              <a:buChar char="•"/>
            </a:pPr>
            <a:r>
              <a:rPr lang="en-US" dirty="0" smtClean="0">
                <a:latin typeface="Roboto Slab" pitchFamily="2" charset="0"/>
                <a:ea typeface="Roboto Slab" pitchFamily="2" charset="0"/>
              </a:rPr>
              <a:t>Honorary judges are psychologists, experts in child development, etc. – expertize has shown its value.</a:t>
            </a:r>
          </a:p>
          <a:p>
            <a:pPr marL="342900" indent="-342900">
              <a:buFont typeface="Arial" panose="020B0604020202020204" pitchFamily="34" charset="0"/>
              <a:buChar char="•"/>
            </a:pPr>
            <a:r>
              <a:rPr lang="en-US" dirty="0">
                <a:latin typeface="Roboto Slab" pitchFamily="2" charset="0"/>
                <a:ea typeface="Roboto Slab" pitchFamily="2" charset="0"/>
              </a:rPr>
              <a:t>It is very important to explain to the child that everything that he or she will say will not be kept secret: even if this may undermine the freedom of expression of the child, not telling the truth will have as a consequence a distrust of the child towards the judicial </a:t>
            </a:r>
            <a:r>
              <a:rPr lang="en-US" dirty="0" smtClean="0">
                <a:latin typeface="Roboto Slab" pitchFamily="2" charset="0"/>
                <a:ea typeface="Roboto Slab" pitchFamily="2" charset="0"/>
              </a:rPr>
              <a:t>system. It </a:t>
            </a:r>
            <a:r>
              <a:rPr lang="en-US" dirty="0">
                <a:latin typeface="Roboto Slab" pitchFamily="2" charset="0"/>
                <a:ea typeface="Roboto Slab" pitchFamily="2" charset="0"/>
              </a:rPr>
              <a:t>is of outmost importance to explain to the child that he or she will not be – in any event – responsible for the final </a:t>
            </a:r>
            <a:r>
              <a:rPr lang="en-US" dirty="0" smtClean="0">
                <a:latin typeface="Roboto Slab" pitchFamily="2" charset="0"/>
                <a:ea typeface="Roboto Slab" pitchFamily="2" charset="0"/>
              </a:rPr>
              <a:t>decision.</a:t>
            </a:r>
          </a:p>
          <a:p>
            <a:pPr marL="342900" indent="-342900">
              <a:buFont typeface="Arial" panose="020B0604020202020204" pitchFamily="34" charset="0"/>
              <a:buChar char="•"/>
            </a:pPr>
            <a:r>
              <a:rPr lang="en-US" dirty="0">
                <a:latin typeface="Roboto Slab" pitchFamily="2" charset="0"/>
                <a:ea typeface="Roboto Slab" pitchFamily="2" charset="0"/>
              </a:rPr>
              <a:t>It is </a:t>
            </a:r>
            <a:r>
              <a:rPr lang="en-US" dirty="0" smtClean="0">
                <a:latin typeface="Roboto Slab" pitchFamily="2" charset="0"/>
                <a:ea typeface="Roboto Slab" pitchFamily="2" charset="0"/>
              </a:rPr>
              <a:t>necessary </a:t>
            </a:r>
            <a:r>
              <a:rPr lang="en-US" dirty="0">
                <a:latin typeface="Roboto Slab" pitchFamily="2" charset="0"/>
                <a:ea typeface="Roboto Slab" pitchFamily="2" charset="0"/>
              </a:rPr>
              <a:t>to </a:t>
            </a:r>
            <a:r>
              <a:rPr lang="en-US" b="1" dirty="0">
                <a:latin typeface="Roboto Slab" pitchFamily="2" charset="0"/>
                <a:ea typeface="Roboto Slab" pitchFamily="2" charset="0"/>
              </a:rPr>
              <a:t>always evaluate </a:t>
            </a:r>
            <a:r>
              <a:rPr lang="en-US" b="1" dirty="0" smtClean="0">
                <a:latin typeface="Roboto Slab" pitchFamily="2" charset="0"/>
                <a:ea typeface="Roboto Slab" pitchFamily="2" charset="0"/>
              </a:rPr>
              <a:t>whether </a:t>
            </a:r>
            <a:r>
              <a:rPr lang="en-US" b="1" dirty="0">
                <a:latin typeface="Roboto Slab" pitchFamily="2" charset="0"/>
                <a:ea typeface="Roboto Slab" pitchFamily="2" charset="0"/>
              </a:rPr>
              <a:t>the provision of information corresponds to the best interests of the child</a:t>
            </a:r>
            <a:r>
              <a:rPr lang="en-US" dirty="0">
                <a:latin typeface="Roboto Slab" pitchFamily="2" charset="0"/>
                <a:ea typeface="Roboto Slab" pitchFamily="2" charset="0"/>
              </a:rPr>
              <a:t> in the case at hand</a:t>
            </a:r>
            <a:r>
              <a:rPr lang="en-US" dirty="0" smtClean="0">
                <a:latin typeface="Roboto Slab" pitchFamily="2" charset="0"/>
                <a:ea typeface="Roboto Slab" pitchFamily="2" charset="0"/>
              </a:rPr>
              <a:t>.</a:t>
            </a:r>
          </a:p>
          <a:p>
            <a:pPr marL="342900" indent="-342900">
              <a:buFont typeface="Arial" panose="020B0604020202020204" pitchFamily="34" charset="0"/>
              <a:buChar char="•"/>
            </a:pPr>
            <a:r>
              <a:rPr lang="en-US" dirty="0" smtClean="0">
                <a:latin typeface="Roboto Slab" pitchFamily="2" charset="0"/>
                <a:ea typeface="Roboto Slab" pitchFamily="2" charset="0"/>
              </a:rPr>
              <a:t>The </a:t>
            </a:r>
            <a:r>
              <a:rPr lang="en-US" dirty="0">
                <a:latin typeface="Roboto Slab" pitchFamily="2" charset="0"/>
                <a:ea typeface="Roboto Slab" pitchFamily="2" charset="0"/>
              </a:rPr>
              <a:t>role of social services should be better defined, strengthened and enhanced.</a:t>
            </a:r>
            <a:endParaRPr lang="en-US" dirty="0" smtClean="0">
              <a:latin typeface="Roboto Slab" pitchFamily="2" charset="0"/>
              <a:ea typeface="Roboto Slab" pitchFamily="2" charset="0"/>
            </a:endParaRPr>
          </a:p>
        </p:txBody>
      </p:sp>
    </p:spTree>
    <p:extLst>
      <p:ext uri="{BB962C8B-B14F-4D97-AF65-F5344CB8AC3E}">
        <p14:creationId xmlns:p14="http://schemas.microsoft.com/office/powerpoint/2010/main" val="34355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A7B6F00A-ED98-374D-A77E-D963C5F25B2C}"/>
              </a:ext>
            </a:extLst>
          </p:cNvPr>
          <p:cNvSpPr>
            <a:spLocks noGrp="1"/>
          </p:cNvSpPr>
          <p:nvPr>
            <p:ph type="title"/>
          </p:nvPr>
        </p:nvSpPr>
        <p:spPr>
          <a:xfrm>
            <a:off x="2152650" y="575931"/>
            <a:ext cx="7886700" cy="988662"/>
          </a:xfrm>
        </p:spPr>
        <p:txBody>
          <a:bodyPr/>
          <a:lstStyle/>
          <a:p>
            <a:pPr algn="ctr"/>
            <a:r>
              <a:rPr lang="en-US" dirty="0" smtClean="0"/>
              <a:t>Conclusions</a:t>
            </a:r>
            <a:endParaRPr lang="en-US" dirty="0"/>
          </a:p>
        </p:txBody>
      </p:sp>
      <p:sp>
        <p:nvSpPr>
          <p:cNvPr id="4" name="Segnaposto numero diapositiva 3">
            <a:extLst>
              <a:ext uri="{FF2B5EF4-FFF2-40B4-BE49-F238E27FC236}">
                <a16:creationId xmlns:a16="http://schemas.microsoft.com/office/drawing/2014/main" xmlns="" id="{47F3D1F5-AD70-BE43-9175-A167253EB74C}"/>
              </a:ext>
            </a:extLst>
          </p:cNvPr>
          <p:cNvSpPr>
            <a:spLocks noGrp="1"/>
          </p:cNvSpPr>
          <p:nvPr>
            <p:ph type="sldNum" sz="quarter" idx="11"/>
          </p:nvPr>
        </p:nvSpPr>
        <p:spPr/>
        <p:txBody>
          <a:bodyPr/>
          <a:lstStyle/>
          <a:p>
            <a:fld id="{FEC4A954-C260-E84D-8B85-4D54550A05DF}" type="slidenum">
              <a:rPr lang="it-IT" smtClean="0"/>
              <a:pPr/>
              <a:t>9</a:t>
            </a:fld>
            <a:endParaRPr lang="it-IT"/>
          </a:p>
        </p:txBody>
      </p:sp>
      <p:sp>
        <p:nvSpPr>
          <p:cNvPr id="2" name="Segnaposto contenuto 1"/>
          <p:cNvSpPr>
            <a:spLocks noGrp="1"/>
          </p:cNvSpPr>
          <p:nvPr>
            <p:ph idx="12"/>
          </p:nvPr>
        </p:nvSpPr>
        <p:spPr>
          <a:xfrm>
            <a:off x="979715" y="1070264"/>
            <a:ext cx="10254342" cy="5286091"/>
          </a:xfrm>
        </p:spPr>
        <p:txBody>
          <a:bodyPr>
            <a:normAutofit/>
          </a:bodyPr>
          <a:lstStyle/>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Very difficult to find uniform, current and consolidate pattern as concerns the practice of courts in providing children with information.</a:t>
            </a:r>
          </a:p>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Who is responsible to inform the child?</a:t>
            </a:r>
          </a:p>
          <a:p>
            <a:pPr marL="342900" indent="-342900">
              <a:buFont typeface="Arial" panose="020B0604020202020204" pitchFamily="34" charset="0"/>
              <a:buChar char="•"/>
            </a:pPr>
            <a:r>
              <a:rPr lang="en-US" dirty="0" smtClean="0">
                <a:solidFill>
                  <a:schemeClr val="tx1"/>
                </a:solidFill>
                <a:latin typeface="Roboto Slab" pitchFamily="2" charset="0"/>
                <a:ea typeface="Roboto Slab" pitchFamily="2" charset="0"/>
              </a:rPr>
              <a:t>There is a need for guidance or codes of conduct for judicial or other competent authorities to ensure that children receive information + definition of </a:t>
            </a:r>
            <a:r>
              <a:rPr lang="en-US" i="1" dirty="0" smtClean="0">
                <a:solidFill>
                  <a:schemeClr val="tx1"/>
                </a:solidFill>
                <a:latin typeface="Roboto Slab" pitchFamily="2" charset="0"/>
                <a:ea typeface="Roboto Slab" pitchFamily="2" charset="0"/>
              </a:rPr>
              <a:t>concrete</a:t>
            </a:r>
            <a:r>
              <a:rPr lang="en-US" dirty="0" smtClean="0">
                <a:solidFill>
                  <a:schemeClr val="tx1"/>
                </a:solidFill>
                <a:latin typeface="Roboto Slab" pitchFamily="2" charset="0"/>
                <a:ea typeface="Roboto Slab" pitchFamily="2" charset="0"/>
              </a:rPr>
              <a:t> modalities. </a:t>
            </a:r>
          </a:p>
        </p:txBody>
      </p:sp>
    </p:spTree>
    <p:extLst>
      <p:ext uri="{BB962C8B-B14F-4D97-AF65-F5344CB8AC3E}">
        <p14:creationId xmlns:p14="http://schemas.microsoft.com/office/powerpoint/2010/main" val="2008558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789</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Arial</vt:lpstr>
      <vt:lpstr>Calibri</vt:lpstr>
      <vt:lpstr>Calibri Light</vt:lpstr>
      <vt:lpstr>Fira Sans</vt:lpstr>
      <vt:lpstr>Fira Sans Medium</vt:lpstr>
      <vt:lpstr>Roboto Slab</vt:lpstr>
      <vt:lpstr>Office Theme</vt:lpstr>
      <vt:lpstr>Presentazione standard di PowerPoint</vt:lpstr>
      <vt:lpstr>Child participation in Italy, with a focus on the right to information</vt:lpstr>
      <vt:lpstr>The right of the child to information in (cross-border) civil proceedings</vt:lpstr>
      <vt:lpstr>The right of the child to information in (cross-border) civil proceedings</vt:lpstr>
      <vt:lpstr>Parental responsibility proceedings (Regulation EC No. 2201/2003)</vt:lpstr>
      <vt:lpstr>International child abduction proceedings (Regulation EC No. 2201/2003)</vt:lpstr>
      <vt:lpstr>Maintenance proceedings (Regulation EC No. 4/2009)</vt:lpstr>
      <vt:lpstr>Insights and further perspectives gained at the Italian local exchange conference</vt:lpstr>
      <vt:lpstr>Conclusions</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Tihanova</dc:creator>
  <cp:lastModifiedBy>Francesca Maoli</cp:lastModifiedBy>
  <cp:revision>5</cp:revision>
  <dcterms:created xsi:type="dcterms:W3CDTF">2021-02-08T14:33:44Z</dcterms:created>
  <dcterms:modified xsi:type="dcterms:W3CDTF">2021-02-18T10:47:37Z</dcterms:modified>
</cp:coreProperties>
</file>