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0"/>
  </p:notesMasterIdLst>
  <p:handoutMasterIdLst>
    <p:handoutMasterId r:id="rId31"/>
  </p:handoutMasterIdLst>
  <p:sldIdLst>
    <p:sldId id="256" r:id="rId2"/>
    <p:sldId id="283" r:id="rId3"/>
    <p:sldId id="257" r:id="rId4"/>
    <p:sldId id="258" r:id="rId5"/>
    <p:sldId id="259" r:id="rId6"/>
    <p:sldId id="260" r:id="rId7"/>
    <p:sldId id="261" r:id="rId8"/>
    <p:sldId id="262" r:id="rId9"/>
    <p:sldId id="263" r:id="rId10"/>
    <p:sldId id="264" r:id="rId11"/>
    <p:sldId id="265" r:id="rId12"/>
    <p:sldId id="266" r:id="rId13"/>
    <p:sldId id="284" r:id="rId14"/>
    <p:sldId id="285" r:id="rId15"/>
    <p:sldId id="293" r:id="rId16"/>
    <p:sldId id="267" r:id="rId17"/>
    <p:sldId id="268" r:id="rId18"/>
    <p:sldId id="269" r:id="rId19"/>
    <p:sldId id="270" r:id="rId20"/>
    <p:sldId id="290" r:id="rId21"/>
    <p:sldId id="292" r:id="rId22"/>
    <p:sldId id="271" r:id="rId23"/>
    <p:sldId id="272" r:id="rId24"/>
    <p:sldId id="273" r:id="rId25"/>
    <p:sldId id="275" r:id="rId26"/>
    <p:sldId id="277" r:id="rId27"/>
    <p:sldId id="278" r:id="rId28"/>
    <p:sldId id="279" r:id="rId29"/>
  </p:sldIdLst>
  <p:sldSz cx="9144000" cy="6858000" type="screen4x3"/>
  <p:notesSz cx="6858000" cy="9144000"/>
  <p:defaultTextStyle>
    <a:defPPr>
      <a:defRPr lang="et-EE"/>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9" d="100"/>
          <a:sy n="89" d="100"/>
        </p:scale>
        <p:origin x="720"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Calibri" pitchFamily="34" charset="0"/>
              </a:defRPr>
            </a:lvl1pPr>
          </a:lstStyle>
          <a:p>
            <a:pPr>
              <a:defRPr/>
            </a:pPr>
            <a:endParaRPr lang="en-GB"/>
          </a:p>
        </p:txBody>
      </p:sp>
      <p:sp>
        <p:nvSpPr>
          <p:cNvPr id="18435"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Calibri" pitchFamily="34" charset="0"/>
              </a:defRPr>
            </a:lvl1pPr>
          </a:lstStyle>
          <a:p>
            <a:pPr>
              <a:defRPr/>
            </a:pPr>
            <a:fld id="{0BB5A0FC-8C11-40F6-AEE5-E365BE62F1B4}" type="datetimeFigureOut">
              <a:rPr lang="en-GB"/>
              <a:pPr>
                <a:defRPr/>
              </a:pPr>
              <a:t>21/08/2018</a:t>
            </a:fld>
            <a:endParaRPr lang="en-GB"/>
          </a:p>
        </p:txBody>
      </p:sp>
      <p:sp>
        <p:nvSpPr>
          <p:cNvPr id="18436"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Calibri" pitchFamily="34" charset="0"/>
              </a:defRPr>
            </a:lvl1pPr>
          </a:lstStyle>
          <a:p>
            <a:pPr>
              <a:defRPr/>
            </a:pPr>
            <a:endParaRPr lang="en-GB"/>
          </a:p>
        </p:txBody>
      </p:sp>
      <p:sp>
        <p:nvSpPr>
          <p:cNvPr id="18437"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Calibri" pitchFamily="34" charset="0"/>
              </a:defRPr>
            </a:lvl1pPr>
          </a:lstStyle>
          <a:p>
            <a:pPr>
              <a:defRPr/>
            </a:pPr>
            <a:fld id="{FA10DD40-1428-4B1E-801B-3E983D0CCF08}" type="slidenum">
              <a:rPr lang="en-GB"/>
              <a:pPr>
                <a:defRPr/>
              </a:pPr>
              <a:t>‹#›</a:t>
            </a:fld>
            <a:endParaRPr lang="en-GB"/>
          </a:p>
        </p:txBody>
      </p:sp>
    </p:spTree>
    <p:extLst>
      <p:ext uri="{BB962C8B-B14F-4D97-AF65-F5344CB8AC3E}">
        <p14:creationId xmlns:p14="http://schemas.microsoft.com/office/powerpoint/2010/main" val="2412631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Calibri" pitchFamily="34" charset="0"/>
              </a:defRPr>
            </a:lvl1pPr>
          </a:lstStyle>
          <a:p>
            <a:pPr>
              <a:defRPr/>
            </a:pPr>
            <a:endParaRPr lang="en-GB"/>
          </a:p>
        </p:txBody>
      </p:sp>
      <p:sp>
        <p:nvSpPr>
          <p:cNvPr id="1945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Calibri" pitchFamily="34" charset="0"/>
              </a:defRPr>
            </a:lvl1pPr>
          </a:lstStyle>
          <a:p>
            <a:pPr>
              <a:defRPr/>
            </a:pPr>
            <a:fld id="{32D3F289-10BC-425C-8999-7A924E20877C}" type="datetimeFigureOut">
              <a:rPr lang="en-GB"/>
              <a:pPr>
                <a:defRPr/>
              </a:pPr>
              <a:t>21/08/2018</a:t>
            </a:fld>
            <a:endParaRPr lang="en-GB"/>
          </a:p>
        </p:txBody>
      </p:sp>
      <p:sp>
        <p:nvSpPr>
          <p:cNvPr id="1331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1946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1946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Calibri" pitchFamily="34" charset="0"/>
              </a:defRPr>
            </a:lvl1pPr>
          </a:lstStyle>
          <a:p>
            <a:pPr>
              <a:defRPr/>
            </a:pPr>
            <a:endParaRPr lang="en-GB"/>
          </a:p>
        </p:txBody>
      </p:sp>
      <p:sp>
        <p:nvSpPr>
          <p:cNvPr id="1946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Calibri" pitchFamily="34" charset="0"/>
              </a:defRPr>
            </a:lvl1pPr>
          </a:lstStyle>
          <a:p>
            <a:pPr>
              <a:defRPr/>
            </a:pPr>
            <a:fld id="{49B98283-C542-4611-A25A-3C22959493D5}" type="slidenum">
              <a:rPr lang="en-GB"/>
              <a:pPr>
                <a:defRPr/>
              </a:pPr>
              <a:t>‹#›</a:t>
            </a:fld>
            <a:endParaRPr lang="en-GB"/>
          </a:p>
        </p:txBody>
      </p:sp>
    </p:spTree>
    <p:extLst>
      <p:ext uri="{BB962C8B-B14F-4D97-AF65-F5344CB8AC3E}">
        <p14:creationId xmlns:p14="http://schemas.microsoft.com/office/powerpoint/2010/main" val="321548659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Calibri"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Calibri"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Calibri"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Rot="1" noChangeAspect="1" noChangeArrowheads="1" noTextEdit="1"/>
          </p:cNvSpPr>
          <p:nvPr>
            <p:ph type="sldImg"/>
          </p:nvPr>
        </p:nvSpPr>
        <p:spPr>
          <a:ln/>
        </p:spPr>
      </p:sp>
      <p:sp>
        <p:nvSpPr>
          <p:cNvPr id="16386" name="Rectangle 3"/>
          <p:cNvSpPr>
            <a:spLocks noGrp="1" noChangeArrowheads="1"/>
          </p:cNvSpPr>
          <p:nvPr>
            <p:ph type="body" idx="1"/>
          </p:nvPr>
        </p:nvSpPr>
        <p:spPr>
          <a:noFill/>
          <a:ln/>
        </p:spPr>
        <p:txBody>
          <a:bodyPr/>
          <a:lstStyle/>
          <a:p>
            <a:pPr eaLnBrk="1" hangingPunct="1"/>
            <a:endParaRPr lang="en-GB" smtClean="0"/>
          </a:p>
        </p:txBody>
      </p:sp>
    </p:spTree>
    <p:extLst>
      <p:ext uri="{BB962C8B-B14F-4D97-AF65-F5344CB8AC3E}">
        <p14:creationId xmlns:p14="http://schemas.microsoft.com/office/powerpoint/2010/main" val="30511509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2"/>
          <p:cNvSpPr>
            <a:spLocks noGrp="1" noRot="1" noChangeAspect="1" noChangeArrowheads="1" noTextEdit="1"/>
          </p:cNvSpPr>
          <p:nvPr>
            <p:ph type="sldImg"/>
          </p:nvPr>
        </p:nvSpPr>
        <p:spPr>
          <a:ln/>
        </p:spPr>
      </p:sp>
      <p:sp>
        <p:nvSpPr>
          <p:cNvPr id="19458" name="Rectangle 3"/>
          <p:cNvSpPr>
            <a:spLocks noGrp="1" noChangeArrowheads="1"/>
          </p:cNvSpPr>
          <p:nvPr>
            <p:ph type="body" idx="1"/>
          </p:nvPr>
        </p:nvSpPr>
        <p:spPr>
          <a:noFill/>
          <a:ln/>
        </p:spPr>
        <p:txBody>
          <a:bodyPr/>
          <a:lstStyle/>
          <a:p>
            <a:pPr eaLnBrk="1" hangingPunct="1"/>
            <a:endParaRPr lang="en-GB" smtClean="0"/>
          </a:p>
        </p:txBody>
      </p:sp>
    </p:spTree>
    <p:extLst>
      <p:ext uri="{BB962C8B-B14F-4D97-AF65-F5344CB8AC3E}">
        <p14:creationId xmlns:p14="http://schemas.microsoft.com/office/powerpoint/2010/main" val="21786217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2"/>
          <p:cNvSpPr>
            <a:spLocks noGrp="1" noRot="1" noChangeAspect="1" noChangeArrowheads="1" noTextEdit="1"/>
          </p:cNvSpPr>
          <p:nvPr>
            <p:ph type="sldImg"/>
          </p:nvPr>
        </p:nvSpPr>
        <p:spPr>
          <a:ln/>
        </p:spPr>
      </p:sp>
      <p:sp>
        <p:nvSpPr>
          <p:cNvPr id="21506" name="Rectangle 3"/>
          <p:cNvSpPr>
            <a:spLocks noGrp="1" noChangeArrowheads="1"/>
          </p:cNvSpPr>
          <p:nvPr>
            <p:ph type="body" idx="1"/>
          </p:nvPr>
        </p:nvSpPr>
        <p:spPr>
          <a:noFill/>
          <a:ln/>
        </p:spPr>
        <p:txBody>
          <a:bodyPr/>
          <a:lstStyle/>
          <a:p>
            <a:pPr eaLnBrk="1" hangingPunct="1"/>
            <a:endParaRPr lang="en-GB" smtClean="0"/>
          </a:p>
        </p:txBody>
      </p:sp>
    </p:spTree>
    <p:extLst>
      <p:ext uri="{BB962C8B-B14F-4D97-AF65-F5344CB8AC3E}">
        <p14:creationId xmlns:p14="http://schemas.microsoft.com/office/powerpoint/2010/main" val="24986447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2"/>
          <p:cNvSpPr>
            <a:spLocks noGrp="1" noRot="1" noChangeAspect="1" noChangeArrowheads="1" noTextEdit="1"/>
          </p:cNvSpPr>
          <p:nvPr>
            <p:ph type="sldImg"/>
          </p:nvPr>
        </p:nvSpPr>
        <p:spPr>
          <a:ln/>
        </p:spPr>
      </p:sp>
      <p:sp>
        <p:nvSpPr>
          <p:cNvPr id="23554" name="Rectangle 3"/>
          <p:cNvSpPr>
            <a:spLocks noGrp="1" noChangeArrowheads="1"/>
          </p:cNvSpPr>
          <p:nvPr>
            <p:ph type="body" idx="1"/>
          </p:nvPr>
        </p:nvSpPr>
        <p:spPr>
          <a:noFill/>
          <a:ln/>
        </p:spPr>
        <p:txBody>
          <a:bodyPr/>
          <a:lstStyle/>
          <a:p>
            <a:pPr eaLnBrk="1" hangingPunct="1"/>
            <a:endParaRPr lang="en-GB" smtClean="0"/>
          </a:p>
        </p:txBody>
      </p:sp>
    </p:spTree>
    <p:extLst>
      <p:ext uri="{BB962C8B-B14F-4D97-AF65-F5344CB8AC3E}">
        <p14:creationId xmlns:p14="http://schemas.microsoft.com/office/powerpoint/2010/main" val="37873668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2"/>
          <p:cNvSpPr>
            <a:spLocks noGrp="1" noRot="1" noChangeAspect="1" noChangeArrowheads="1" noTextEdit="1"/>
          </p:cNvSpPr>
          <p:nvPr>
            <p:ph type="sldImg"/>
          </p:nvPr>
        </p:nvSpPr>
        <p:spPr>
          <a:ln/>
        </p:spPr>
      </p:sp>
      <p:sp>
        <p:nvSpPr>
          <p:cNvPr id="25602" name="Rectangle 3"/>
          <p:cNvSpPr>
            <a:spLocks noGrp="1" noChangeArrowheads="1"/>
          </p:cNvSpPr>
          <p:nvPr>
            <p:ph type="body" idx="1"/>
          </p:nvPr>
        </p:nvSpPr>
        <p:spPr>
          <a:noFill/>
          <a:ln/>
        </p:spPr>
        <p:txBody>
          <a:bodyPr/>
          <a:lstStyle/>
          <a:p>
            <a:pPr eaLnBrk="1" hangingPunct="1"/>
            <a:endParaRPr lang="en-GB" smtClean="0"/>
          </a:p>
        </p:txBody>
      </p:sp>
    </p:spTree>
    <p:extLst>
      <p:ext uri="{BB962C8B-B14F-4D97-AF65-F5344CB8AC3E}">
        <p14:creationId xmlns:p14="http://schemas.microsoft.com/office/powerpoint/2010/main" val="6390146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t-EE"/>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t-EE"/>
          </a:p>
        </p:txBody>
      </p:sp>
      <p:sp>
        <p:nvSpPr>
          <p:cNvPr id="4" name="Date Placeholder 3"/>
          <p:cNvSpPr>
            <a:spLocks noGrp="1"/>
          </p:cNvSpPr>
          <p:nvPr>
            <p:ph type="dt" sz="half" idx="10"/>
          </p:nvPr>
        </p:nvSpPr>
        <p:spPr/>
        <p:txBody>
          <a:bodyPr/>
          <a:lstStyle>
            <a:lvl1pPr>
              <a:defRPr/>
            </a:lvl1pPr>
          </a:lstStyle>
          <a:p>
            <a:pPr>
              <a:defRPr/>
            </a:pPr>
            <a:fld id="{AADC6D17-E50A-4295-8CD2-95CDFE38EF19}" type="datetime1">
              <a:rPr lang="et-EE"/>
              <a:pPr>
                <a:defRPr/>
              </a:pPr>
              <a:t>21.08.2018</a:t>
            </a:fld>
            <a:endParaRPr lang="et-EE"/>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14CF7898-C5DF-4B8A-9C38-71AE9016C140}" type="slidenum">
              <a:rPr lang="et-EE"/>
              <a:pPr>
                <a:defRPr/>
              </a:pPr>
              <a:t>‹#›</a:t>
            </a:fld>
            <a:endParaRPr lang="et-E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t-EE"/>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4" name="Date Placeholder 3"/>
          <p:cNvSpPr>
            <a:spLocks noGrp="1"/>
          </p:cNvSpPr>
          <p:nvPr>
            <p:ph type="dt" sz="half" idx="10"/>
          </p:nvPr>
        </p:nvSpPr>
        <p:spPr/>
        <p:txBody>
          <a:bodyPr/>
          <a:lstStyle>
            <a:lvl1pPr>
              <a:defRPr/>
            </a:lvl1pPr>
          </a:lstStyle>
          <a:p>
            <a:pPr>
              <a:defRPr/>
            </a:pPr>
            <a:fld id="{A13DC87E-8AF4-4C0C-B97A-B8CD218FE948}" type="datetime1">
              <a:rPr lang="et-EE"/>
              <a:pPr>
                <a:defRPr/>
              </a:pPr>
              <a:t>21.08.2018</a:t>
            </a:fld>
            <a:endParaRPr lang="et-EE"/>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742FC045-2D1E-41E2-96E6-619F1D56A4D2}" type="slidenum">
              <a:rPr lang="et-EE"/>
              <a:pPr>
                <a:defRPr/>
              </a:pPr>
              <a:t>‹#›</a:t>
            </a:fld>
            <a:endParaRPr lang="et-E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t-EE"/>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4" name="Date Placeholder 3"/>
          <p:cNvSpPr>
            <a:spLocks noGrp="1"/>
          </p:cNvSpPr>
          <p:nvPr>
            <p:ph type="dt" sz="half" idx="10"/>
          </p:nvPr>
        </p:nvSpPr>
        <p:spPr/>
        <p:txBody>
          <a:bodyPr/>
          <a:lstStyle>
            <a:lvl1pPr>
              <a:defRPr/>
            </a:lvl1pPr>
          </a:lstStyle>
          <a:p>
            <a:pPr>
              <a:defRPr/>
            </a:pPr>
            <a:fld id="{7E07535E-1210-47DC-8AD6-7DA438EDC245}" type="datetime1">
              <a:rPr lang="et-EE"/>
              <a:pPr>
                <a:defRPr/>
              </a:pPr>
              <a:t>21.08.2018</a:t>
            </a:fld>
            <a:endParaRPr lang="et-EE"/>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5CC7822D-1314-4B48-8432-92B40846D3D2}" type="slidenum">
              <a:rPr lang="et-EE"/>
              <a:pPr>
                <a:defRPr/>
              </a:pPr>
              <a:t>‹#›</a:t>
            </a:fld>
            <a:endParaRPr lang="et-E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t-EE"/>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4" name="Date Placeholder 3"/>
          <p:cNvSpPr>
            <a:spLocks noGrp="1"/>
          </p:cNvSpPr>
          <p:nvPr>
            <p:ph type="dt" sz="half" idx="10"/>
          </p:nvPr>
        </p:nvSpPr>
        <p:spPr/>
        <p:txBody>
          <a:bodyPr/>
          <a:lstStyle>
            <a:lvl1pPr>
              <a:defRPr/>
            </a:lvl1pPr>
          </a:lstStyle>
          <a:p>
            <a:pPr>
              <a:defRPr/>
            </a:pPr>
            <a:fld id="{EB5A3451-BFB0-4828-86F7-F14D6C96451A}" type="datetime1">
              <a:rPr lang="et-EE"/>
              <a:pPr>
                <a:defRPr/>
              </a:pPr>
              <a:t>21.08.2018</a:t>
            </a:fld>
            <a:endParaRPr lang="et-EE"/>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4FF522F4-3387-4E9D-ADA4-751769BCC4ED}" type="slidenum">
              <a:rPr lang="et-EE"/>
              <a:pPr>
                <a:defRPr/>
              </a:pPr>
              <a:t>‹#›</a:t>
            </a:fld>
            <a:endParaRPr lang="et-E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t-EE"/>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1B7640FE-7F15-4434-9F89-A9244084AAFB}" type="datetime1">
              <a:rPr lang="et-EE"/>
              <a:pPr>
                <a:defRPr/>
              </a:pPr>
              <a:t>21.08.2018</a:t>
            </a:fld>
            <a:endParaRPr lang="et-EE"/>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E4D3048C-1761-4D4B-9485-02704FCF0530}" type="slidenum">
              <a:rPr lang="et-EE"/>
              <a:pPr>
                <a:defRPr/>
              </a:pPr>
              <a:t>‹#›</a:t>
            </a:fld>
            <a:endParaRPr lang="et-E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t-EE"/>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5" name="Date Placeholder 3"/>
          <p:cNvSpPr>
            <a:spLocks noGrp="1"/>
          </p:cNvSpPr>
          <p:nvPr>
            <p:ph type="dt" sz="half" idx="10"/>
          </p:nvPr>
        </p:nvSpPr>
        <p:spPr/>
        <p:txBody>
          <a:bodyPr/>
          <a:lstStyle>
            <a:lvl1pPr>
              <a:defRPr/>
            </a:lvl1pPr>
          </a:lstStyle>
          <a:p>
            <a:pPr>
              <a:defRPr/>
            </a:pPr>
            <a:fld id="{8735C79D-690E-482F-BB46-821B1D6F7FAF}" type="datetime1">
              <a:rPr lang="et-EE"/>
              <a:pPr>
                <a:defRPr/>
              </a:pPr>
              <a:t>21.08.2018</a:t>
            </a:fld>
            <a:endParaRPr lang="et-EE"/>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C04E1348-C767-4BE2-834C-42B14FF19E3D}" type="slidenum">
              <a:rPr lang="et-EE"/>
              <a:pPr>
                <a:defRPr/>
              </a:pPr>
              <a:t>‹#›</a:t>
            </a:fld>
            <a:endParaRPr lang="et-E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t-EE"/>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7" name="Date Placeholder 3"/>
          <p:cNvSpPr>
            <a:spLocks noGrp="1"/>
          </p:cNvSpPr>
          <p:nvPr>
            <p:ph type="dt" sz="half" idx="10"/>
          </p:nvPr>
        </p:nvSpPr>
        <p:spPr/>
        <p:txBody>
          <a:bodyPr/>
          <a:lstStyle>
            <a:lvl1pPr>
              <a:defRPr/>
            </a:lvl1pPr>
          </a:lstStyle>
          <a:p>
            <a:pPr>
              <a:defRPr/>
            </a:pPr>
            <a:fld id="{AAB17360-B508-4639-B119-FA8C1840AE28}" type="datetime1">
              <a:rPr lang="et-EE"/>
              <a:pPr>
                <a:defRPr/>
              </a:pPr>
              <a:t>21.08.2018</a:t>
            </a:fld>
            <a:endParaRPr lang="et-EE"/>
          </a:p>
        </p:txBody>
      </p:sp>
      <p:sp>
        <p:nvSpPr>
          <p:cNvPr id="8" name="Footer Placeholder 4"/>
          <p:cNvSpPr>
            <a:spLocks noGrp="1"/>
          </p:cNvSpPr>
          <p:nvPr>
            <p:ph type="ftr" sz="quarter" idx="11"/>
          </p:nvPr>
        </p:nvSpPr>
        <p:spPr/>
        <p:txBody>
          <a:bodyPr/>
          <a:lstStyle>
            <a:lvl1pPr>
              <a:defRPr/>
            </a:lvl1pPr>
          </a:lstStyle>
          <a:p>
            <a:pPr>
              <a:defRPr/>
            </a:pPr>
            <a:endParaRPr lang="en-GB"/>
          </a:p>
        </p:txBody>
      </p:sp>
      <p:sp>
        <p:nvSpPr>
          <p:cNvPr id="9" name="Slide Number Placeholder 5"/>
          <p:cNvSpPr>
            <a:spLocks noGrp="1"/>
          </p:cNvSpPr>
          <p:nvPr>
            <p:ph type="sldNum" sz="quarter" idx="12"/>
          </p:nvPr>
        </p:nvSpPr>
        <p:spPr/>
        <p:txBody>
          <a:bodyPr/>
          <a:lstStyle>
            <a:lvl1pPr>
              <a:defRPr/>
            </a:lvl1pPr>
          </a:lstStyle>
          <a:p>
            <a:pPr>
              <a:defRPr/>
            </a:pPr>
            <a:fld id="{E7036DF5-6609-4B57-BF6C-8515C89D62B0}" type="slidenum">
              <a:rPr lang="et-EE"/>
              <a:pPr>
                <a:defRPr/>
              </a:pPr>
              <a:t>‹#›</a:t>
            </a:fld>
            <a:endParaRPr lang="et-E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t-EE"/>
          </a:p>
        </p:txBody>
      </p:sp>
      <p:sp>
        <p:nvSpPr>
          <p:cNvPr id="3" name="Date Placeholder 3"/>
          <p:cNvSpPr>
            <a:spLocks noGrp="1"/>
          </p:cNvSpPr>
          <p:nvPr>
            <p:ph type="dt" sz="half" idx="10"/>
          </p:nvPr>
        </p:nvSpPr>
        <p:spPr/>
        <p:txBody>
          <a:bodyPr/>
          <a:lstStyle>
            <a:lvl1pPr>
              <a:defRPr/>
            </a:lvl1pPr>
          </a:lstStyle>
          <a:p>
            <a:pPr>
              <a:defRPr/>
            </a:pPr>
            <a:fld id="{31765103-B469-4F9B-8EAD-88D31BE23FF0}" type="datetime1">
              <a:rPr lang="et-EE"/>
              <a:pPr>
                <a:defRPr/>
              </a:pPr>
              <a:t>21.08.2018</a:t>
            </a:fld>
            <a:endParaRPr lang="et-EE"/>
          </a:p>
        </p:txBody>
      </p:sp>
      <p:sp>
        <p:nvSpPr>
          <p:cNvPr id="4" name="Footer Placeholder 4"/>
          <p:cNvSpPr>
            <a:spLocks noGrp="1"/>
          </p:cNvSpPr>
          <p:nvPr>
            <p:ph type="ftr" sz="quarter" idx="11"/>
          </p:nvPr>
        </p:nvSpPr>
        <p:spPr/>
        <p:txBody>
          <a:bodyPr/>
          <a:lstStyle>
            <a:lvl1pPr>
              <a:defRPr/>
            </a:lvl1pPr>
          </a:lstStyle>
          <a:p>
            <a:pPr>
              <a:defRPr/>
            </a:pPr>
            <a:endParaRPr lang="en-GB"/>
          </a:p>
        </p:txBody>
      </p:sp>
      <p:sp>
        <p:nvSpPr>
          <p:cNvPr id="5" name="Slide Number Placeholder 5"/>
          <p:cNvSpPr>
            <a:spLocks noGrp="1"/>
          </p:cNvSpPr>
          <p:nvPr>
            <p:ph type="sldNum" sz="quarter" idx="12"/>
          </p:nvPr>
        </p:nvSpPr>
        <p:spPr/>
        <p:txBody>
          <a:bodyPr/>
          <a:lstStyle>
            <a:lvl1pPr>
              <a:defRPr/>
            </a:lvl1pPr>
          </a:lstStyle>
          <a:p>
            <a:pPr>
              <a:defRPr/>
            </a:pPr>
            <a:fld id="{E8C9E5B3-71BF-438A-970B-E635D734E8B2}" type="slidenum">
              <a:rPr lang="et-EE"/>
              <a:pPr>
                <a:defRPr/>
              </a:pPr>
              <a:t>‹#›</a:t>
            </a:fld>
            <a:endParaRPr lang="et-E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B1F21F39-16F4-4814-B120-E414C060E9C0}" type="datetime1">
              <a:rPr lang="et-EE"/>
              <a:pPr>
                <a:defRPr/>
              </a:pPr>
              <a:t>21.08.2018</a:t>
            </a:fld>
            <a:endParaRPr lang="et-EE"/>
          </a:p>
        </p:txBody>
      </p:sp>
      <p:sp>
        <p:nvSpPr>
          <p:cNvPr id="3" name="Footer Placeholder 4"/>
          <p:cNvSpPr>
            <a:spLocks noGrp="1"/>
          </p:cNvSpPr>
          <p:nvPr>
            <p:ph type="ftr" sz="quarter" idx="11"/>
          </p:nvPr>
        </p:nvSpPr>
        <p:spPr/>
        <p:txBody>
          <a:bodyPr/>
          <a:lstStyle>
            <a:lvl1pPr>
              <a:defRPr/>
            </a:lvl1pPr>
          </a:lstStyle>
          <a:p>
            <a:pPr>
              <a:defRPr/>
            </a:pPr>
            <a:endParaRPr lang="en-GB"/>
          </a:p>
        </p:txBody>
      </p:sp>
      <p:sp>
        <p:nvSpPr>
          <p:cNvPr id="4" name="Slide Number Placeholder 5"/>
          <p:cNvSpPr>
            <a:spLocks noGrp="1"/>
          </p:cNvSpPr>
          <p:nvPr>
            <p:ph type="sldNum" sz="quarter" idx="12"/>
          </p:nvPr>
        </p:nvSpPr>
        <p:spPr/>
        <p:txBody>
          <a:bodyPr/>
          <a:lstStyle>
            <a:lvl1pPr>
              <a:defRPr/>
            </a:lvl1pPr>
          </a:lstStyle>
          <a:p>
            <a:pPr>
              <a:defRPr/>
            </a:pPr>
            <a:fld id="{FB9E9B92-4181-4206-99B8-1C0B33D82C41}" type="slidenum">
              <a:rPr lang="et-EE"/>
              <a:pPr>
                <a:defRPr/>
              </a:pPr>
              <a:t>‹#›</a:t>
            </a:fld>
            <a:endParaRPr lang="et-E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t-EE"/>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BE49AFAD-D5CB-4899-84DE-942182304739}" type="datetime1">
              <a:rPr lang="et-EE"/>
              <a:pPr>
                <a:defRPr/>
              </a:pPr>
              <a:t>21.08.2018</a:t>
            </a:fld>
            <a:endParaRPr lang="et-EE"/>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9181D53C-4730-49A3-8AA9-9D9127AE2CB9}" type="slidenum">
              <a:rPr lang="et-EE"/>
              <a:pPr>
                <a:defRPr/>
              </a:pPr>
              <a:t>‹#›</a:t>
            </a:fld>
            <a:endParaRPr lang="et-E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t-EE"/>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t-EE"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5D7EB789-EEEB-44B6-AE1C-8A174D31663C}" type="datetime1">
              <a:rPr lang="et-EE"/>
              <a:pPr>
                <a:defRPr/>
              </a:pPr>
              <a:t>21.08.2018</a:t>
            </a:fld>
            <a:endParaRPr lang="et-EE"/>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008798A4-9B53-480D-B2CF-4FBFEB60E7F0}" type="slidenum">
              <a:rPr lang="et-EE"/>
              <a:pPr>
                <a:defRPr/>
              </a:pPr>
              <a:t>‹#›</a:t>
            </a:fld>
            <a:endParaRPr lang="et-E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t-EE" smtClean="0"/>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B455A876-203A-44B5-AFD1-A7CAFB729A93}" type="datetime1">
              <a:rPr lang="et-EE"/>
              <a:pPr>
                <a:defRPr/>
              </a:pPr>
              <a:t>21.08.2018</a:t>
            </a:fld>
            <a:endParaRPr lang="et-EE"/>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sz="1200">
                <a:solidFill>
                  <a:srgbClr val="898989"/>
                </a:solidFill>
                <a:latin typeface="Calibri" pitchFamily="34" charset="0"/>
              </a:defRPr>
            </a:lvl1pPr>
          </a:lstStyle>
          <a:p>
            <a:pPr>
              <a:defRPr/>
            </a:pPr>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0B012D84-6938-4BAF-8557-C56DB3EA6033}" type="slidenum">
              <a:rPr lang="et-EE"/>
              <a:pPr>
                <a:defRPr/>
              </a:pPr>
              <a:t>‹#›</a:t>
            </a:fld>
            <a:endParaRPr lang="et-EE"/>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t-E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ctrTitle"/>
          </p:nvPr>
        </p:nvSpPr>
        <p:spPr>
          <a:xfrm>
            <a:off x="684213" y="1412875"/>
            <a:ext cx="7772400" cy="1827213"/>
          </a:xfrm>
        </p:spPr>
        <p:txBody>
          <a:bodyPr/>
          <a:lstStyle/>
          <a:p>
            <a:pPr eaLnBrk="1" hangingPunct="1"/>
            <a:r>
              <a:rPr lang="et-EE" sz="4000" b="1" smtClean="0"/>
              <a:t>T</a:t>
            </a:r>
            <a:r>
              <a:rPr lang="en-US" sz="4000" b="1" smtClean="0"/>
              <a:t>he </a:t>
            </a:r>
            <a:r>
              <a:rPr lang="et-EE" sz="4000" b="1" smtClean="0"/>
              <a:t>R</a:t>
            </a:r>
            <a:r>
              <a:rPr lang="en-US" sz="4000" b="1" smtClean="0"/>
              <a:t>ole of </a:t>
            </a:r>
            <a:r>
              <a:rPr lang="et-EE" sz="4000" b="1" smtClean="0"/>
              <a:t>C</a:t>
            </a:r>
            <a:r>
              <a:rPr lang="en-US" sz="4000" b="1" smtClean="0"/>
              <a:t>ulture in </a:t>
            </a:r>
            <a:r>
              <a:rPr lang="et-EE" sz="4000" b="1" smtClean="0"/>
              <a:t>C</a:t>
            </a:r>
            <a:r>
              <a:rPr lang="en-US" sz="4000" b="1" smtClean="0"/>
              <a:t>onflict </a:t>
            </a:r>
            <a:r>
              <a:rPr lang="et-EE" sz="4000" b="1" smtClean="0"/>
              <a:t>M</a:t>
            </a:r>
            <a:r>
              <a:rPr lang="en-US" sz="4000" b="1" smtClean="0"/>
              <a:t>anagement and </a:t>
            </a:r>
            <a:r>
              <a:rPr lang="et-EE" sz="4000" b="1" smtClean="0"/>
              <a:t>N</a:t>
            </a:r>
            <a:r>
              <a:rPr lang="en-US" sz="4000" b="1" smtClean="0"/>
              <a:t>egotiations</a:t>
            </a:r>
            <a:endParaRPr lang="et-EE" sz="4000" b="1" smtClean="0"/>
          </a:p>
        </p:txBody>
      </p:sp>
      <p:sp>
        <p:nvSpPr>
          <p:cNvPr id="15362" name="Subtitle 2"/>
          <p:cNvSpPr>
            <a:spLocks noGrp="1"/>
          </p:cNvSpPr>
          <p:nvPr>
            <p:ph type="subTitle" idx="1"/>
          </p:nvPr>
        </p:nvSpPr>
        <p:spPr>
          <a:xfrm>
            <a:off x="1371600" y="3933825"/>
            <a:ext cx="6400800" cy="2447925"/>
          </a:xfrm>
        </p:spPr>
        <p:txBody>
          <a:bodyPr/>
          <a:lstStyle/>
          <a:p>
            <a:pPr eaLnBrk="1" hangingPunct="1"/>
            <a:endParaRPr lang="et-EE" sz="2800" dirty="0" smtClean="0">
              <a:solidFill>
                <a:srgbClr val="898989"/>
              </a:solidFill>
            </a:endParaRPr>
          </a:p>
          <a:p>
            <a:pPr eaLnBrk="1" hangingPunct="1"/>
            <a:r>
              <a:rPr lang="et-EE" sz="2800" dirty="0" smtClean="0">
                <a:solidFill>
                  <a:schemeClr val="tx1"/>
                </a:solidFill>
              </a:rPr>
              <a:t>Tarmo Tuisk</a:t>
            </a:r>
          </a:p>
          <a:p>
            <a:pPr eaLnBrk="1" hangingPunct="1"/>
            <a:r>
              <a:rPr lang="et-EE" sz="2400" dirty="0" smtClean="0">
                <a:solidFill>
                  <a:schemeClr val="tx1"/>
                </a:solidFill>
              </a:rPr>
              <a:t>Tallinn </a:t>
            </a:r>
            <a:r>
              <a:rPr lang="et-EE" sz="2400" dirty="0" err="1" smtClean="0">
                <a:solidFill>
                  <a:schemeClr val="tx1"/>
                </a:solidFill>
              </a:rPr>
              <a:t>University</a:t>
            </a:r>
            <a:r>
              <a:rPr lang="et-EE" sz="2400" dirty="0" smtClean="0">
                <a:solidFill>
                  <a:schemeClr val="tx1"/>
                </a:solidFill>
              </a:rPr>
              <a:t> of </a:t>
            </a:r>
            <a:r>
              <a:rPr lang="et-EE" sz="2400" dirty="0" err="1" smtClean="0">
                <a:solidFill>
                  <a:schemeClr val="tx1"/>
                </a:solidFill>
              </a:rPr>
              <a:t>Technology</a:t>
            </a:r>
            <a:endParaRPr lang="et-EE" sz="2400" dirty="0" smtClean="0">
              <a:solidFill>
                <a:schemeClr val="tx1"/>
              </a:solidFill>
            </a:endParaRPr>
          </a:p>
          <a:p>
            <a:pPr eaLnBrk="1" hangingPunct="1"/>
            <a:endParaRPr lang="et-EE" sz="1800" dirty="0" smtClean="0">
              <a:solidFill>
                <a:schemeClr val="tx1"/>
              </a:solidFill>
            </a:endParaRPr>
          </a:p>
          <a:p>
            <a:pPr eaLnBrk="1" hangingPunct="1"/>
            <a:r>
              <a:rPr lang="et-EE" sz="1800" b="1" dirty="0" smtClean="0">
                <a:solidFill>
                  <a:schemeClr val="tx1"/>
                </a:solidFill>
                <a:latin typeface="Arial" charset="0"/>
              </a:rPr>
              <a:t>28</a:t>
            </a:r>
            <a:r>
              <a:rPr lang="et-EE" sz="1800" b="1" dirty="0" smtClean="0">
                <a:solidFill>
                  <a:schemeClr val="tx1"/>
                </a:solidFill>
              </a:rPr>
              <a:t>.</a:t>
            </a:r>
            <a:r>
              <a:rPr lang="et-EE" sz="1800" b="1" dirty="0" smtClean="0">
                <a:solidFill>
                  <a:schemeClr val="tx1"/>
                </a:solidFill>
                <a:latin typeface="Arial" charset="0"/>
              </a:rPr>
              <a:t>07.2017</a:t>
            </a:r>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95536" y="332656"/>
            <a:ext cx="8096900" cy="792088"/>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pPr>
              <a:defRPr/>
            </a:pPr>
            <a:fld id="{ECAE7032-3A28-46B4-87E2-55A3B40B49F4}" type="slidenum">
              <a:rPr lang="et-EE"/>
              <a:pPr>
                <a:defRPr/>
              </a:pPr>
              <a:t>10</a:t>
            </a:fld>
            <a:endParaRPr lang="et-EE"/>
          </a:p>
        </p:txBody>
      </p:sp>
      <p:sp>
        <p:nvSpPr>
          <p:cNvPr id="29698" name="Rectangle 2"/>
          <p:cNvSpPr>
            <a:spLocks noGrp="1"/>
          </p:cNvSpPr>
          <p:nvPr>
            <p:ph type="title"/>
          </p:nvPr>
        </p:nvSpPr>
        <p:spPr/>
        <p:txBody>
          <a:bodyPr/>
          <a:lstStyle/>
          <a:p>
            <a:pPr eaLnBrk="1" hangingPunct="1"/>
            <a:r>
              <a:rPr lang="et-EE" smtClean="0"/>
              <a:t>High and Low Context</a:t>
            </a:r>
            <a:endParaRPr lang="en-GB" smtClean="0"/>
          </a:p>
        </p:txBody>
      </p:sp>
      <p:sp>
        <p:nvSpPr>
          <p:cNvPr id="28675" name="Rectangle 3"/>
          <p:cNvSpPr>
            <a:spLocks noGrp="1"/>
          </p:cNvSpPr>
          <p:nvPr>
            <p:ph type="body" idx="1"/>
          </p:nvPr>
        </p:nvSpPr>
        <p:spPr/>
        <p:txBody>
          <a:bodyPr/>
          <a:lstStyle/>
          <a:p>
            <a:pPr eaLnBrk="1" hangingPunct="1">
              <a:lnSpc>
                <a:spcPct val="80000"/>
              </a:lnSpc>
            </a:pPr>
            <a:r>
              <a:rPr lang="et-EE" sz="2800" b="1" smtClean="0"/>
              <a:t>Context</a:t>
            </a:r>
            <a:r>
              <a:rPr lang="et-EE" sz="2800" smtClean="0"/>
              <a:t> – the information that surrounds the </a:t>
            </a:r>
            <a:r>
              <a:rPr lang="et-EE" sz="2800" b="1" smtClean="0"/>
              <a:t>event</a:t>
            </a:r>
            <a:r>
              <a:rPr lang="et-EE" sz="2800" smtClean="0"/>
              <a:t>.</a:t>
            </a:r>
          </a:p>
          <a:p>
            <a:pPr eaLnBrk="1" hangingPunct="1">
              <a:lnSpc>
                <a:spcPct val="80000"/>
              </a:lnSpc>
            </a:pPr>
            <a:r>
              <a:rPr lang="et-EE" sz="2800" smtClean="0"/>
              <a:t>The elements that combine to produce a given meaning – </a:t>
            </a:r>
            <a:r>
              <a:rPr lang="et-EE" sz="2800" b="1" smtClean="0"/>
              <a:t>events</a:t>
            </a:r>
            <a:r>
              <a:rPr lang="et-EE" sz="2800" smtClean="0"/>
              <a:t> and </a:t>
            </a:r>
            <a:r>
              <a:rPr lang="et-EE" sz="2800" b="1" smtClean="0"/>
              <a:t>context </a:t>
            </a:r>
            <a:r>
              <a:rPr lang="et-EE" sz="2800" smtClean="0"/>
              <a:t>– are in different proportions depending on the culture.</a:t>
            </a:r>
          </a:p>
          <a:p>
            <a:pPr eaLnBrk="1" hangingPunct="1">
              <a:lnSpc>
                <a:spcPct val="80000"/>
              </a:lnSpc>
            </a:pPr>
            <a:r>
              <a:rPr lang="et-EE" sz="2800" b="1" smtClean="0"/>
              <a:t>High context (HC) </a:t>
            </a:r>
            <a:r>
              <a:rPr lang="et-EE" sz="2800" smtClean="0"/>
              <a:t>communication or message is the one where most of the information is already on the person, and very little is in the coded, explicit, transmitted part of the message (e.g. twins communicating with each other).</a:t>
            </a:r>
          </a:p>
          <a:p>
            <a:pPr eaLnBrk="1" hangingPunct="1">
              <a:lnSpc>
                <a:spcPct val="80000"/>
              </a:lnSpc>
            </a:pPr>
            <a:r>
              <a:rPr lang="et-EE" sz="2800" b="1" smtClean="0"/>
              <a:t>Low context (LC)</a:t>
            </a:r>
            <a:r>
              <a:rPr lang="et-EE" sz="2800" smtClean="0"/>
              <a:t> – the mass of the information is vested in the explicit code (e.g. two lawyers in the courtroom during a trial).</a:t>
            </a:r>
            <a:endParaRPr lang="en-GB" sz="280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8675">
                                            <p:txEl>
                                              <p:pRg st="0" end="0"/>
                                            </p:txEl>
                                          </p:spTgt>
                                        </p:tgtEl>
                                        <p:attrNameLst>
                                          <p:attrName>style.visibility</p:attrName>
                                        </p:attrNameLst>
                                      </p:cBhvr>
                                      <p:to>
                                        <p:strVal val="visible"/>
                                      </p:to>
                                    </p:set>
                                    <p:animEffect transition="in" filter="fade">
                                      <p:cBhvr>
                                        <p:cTn id="7" dur="500"/>
                                        <p:tgtEl>
                                          <p:spTgt spid="2867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8675">
                                            <p:txEl>
                                              <p:pRg st="1" end="1"/>
                                            </p:txEl>
                                          </p:spTgt>
                                        </p:tgtEl>
                                        <p:attrNameLst>
                                          <p:attrName>style.visibility</p:attrName>
                                        </p:attrNameLst>
                                      </p:cBhvr>
                                      <p:to>
                                        <p:strVal val="visible"/>
                                      </p:to>
                                    </p:set>
                                    <p:animEffect transition="in" filter="fade">
                                      <p:cBhvr>
                                        <p:cTn id="12" dur="500"/>
                                        <p:tgtEl>
                                          <p:spTgt spid="2867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8675">
                                            <p:txEl>
                                              <p:pRg st="2" end="2"/>
                                            </p:txEl>
                                          </p:spTgt>
                                        </p:tgtEl>
                                        <p:attrNameLst>
                                          <p:attrName>style.visibility</p:attrName>
                                        </p:attrNameLst>
                                      </p:cBhvr>
                                      <p:to>
                                        <p:strVal val="visible"/>
                                      </p:to>
                                    </p:set>
                                    <p:animEffect transition="in" filter="fade">
                                      <p:cBhvr>
                                        <p:cTn id="17" dur="500"/>
                                        <p:tgtEl>
                                          <p:spTgt spid="2867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8675">
                                            <p:txEl>
                                              <p:pRg st="3" end="3"/>
                                            </p:txEl>
                                          </p:spTgt>
                                        </p:tgtEl>
                                        <p:attrNameLst>
                                          <p:attrName>style.visibility</p:attrName>
                                        </p:attrNameLst>
                                      </p:cBhvr>
                                      <p:to>
                                        <p:strVal val="visible"/>
                                      </p:to>
                                    </p:set>
                                    <p:animEffect transition="in" filter="fade">
                                      <p:cBhvr>
                                        <p:cTn id="22" dur="500"/>
                                        <p:tgtEl>
                                          <p:spTgt spid="2867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5"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pPr>
              <a:defRPr/>
            </a:pPr>
            <a:fld id="{6912D804-A273-416D-9980-BB72D3FA7795}" type="slidenum">
              <a:rPr lang="et-EE"/>
              <a:pPr>
                <a:defRPr/>
              </a:pPr>
              <a:t>11</a:t>
            </a:fld>
            <a:endParaRPr lang="et-EE"/>
          </a:p>
        </p:txBody>
      </p:sp>
      <p:sp>
        <p:nvSpPr>
          <p:cNvPr id="30722" name="Rectangle 2"/>
          <p:cNvSpPr>
            <a:spLocks noGrp="1"/>
          </p:cNvSpPr>
          <p:nvPr>
            <p:ph type="title"/>
          </p:nvPr>
        </p:nvSpPr>
        <p:spPr/>
        <p:txBody>
          <a:bodyPr/>
          <a:lstStyle/>
          <a:p>
            <a:pPr eaLnBrk="1" hangingPunct="1"/>
            <a:r>
              <a:rPr lang="et-EE" smtClean="0"/>
              <a:t>HC people and LC people</a:t>
            </a:r>
            <a:endParaRPr lang="en-GB" smtClean="0"/>
          </a:p>
        </p:txBody>
      </p:sp>
      <p:sp>
        <p:nvSpPr>
          <p:cNvPr id="29699" name="Rectangle 3"/>
          <p:cNvSpPr>
            <a:spLocks noGrp="1"/>
          </p:cNvSpPr>
          <p:nvPr>
            <p:ph type="body" idx="1"/>
          </p:nvPr>
        </p:nvSpPr>
        <p:spPr/>
        <p:txBody>
          <a:bodyPr/>
          <a:lstStyle/>
          <a:p>
            <a:pPr eaLnBrk="1" hangingPunct="1">
              <a:buFont typeface="Arial" charset="0"/>
              <a:buNone/>
            </a:pPr>
            <a:r>
              <a:rPr lang="et-EE" sz="2800" b="1" smtClean="0"/>
              <a:t>HC people:</a:t>
            </a:r>
            <a:r>
              <a:rPr lang="et-EE" sz="2800" smtClean="0"/>
              <a:t> Japanese, Arabs, Mediterranean.</a:t>
            </a:r>
          </a:p>
          <a:p>
            <a:pPr eaLnBrk="1" hangingPunct="1">
              <a:buFont typeface="Arial" charset="0"/>
              <a:buNone/>
            </a:pPr>
            <a:r>
              <a:rPr lang="et-EE" sz="2800" smtClean="0"/>
              <a:t>(having extensive information networks among family, friends, colleagues, clients. Beacuse of daily information exchange their messages are high-context).</a:t>
            </a:r>
          </a:p>
          <a:p>
            <a:pPr eaLnBrk="1" hangingPunct="1">
              <a:buFont typeface="Arial" charset="0"/>
              <a:buNone/>
            </a:pPr>
            <a:r>
              <a:rPr lang="et-EE" sz="2800" b="1" smtClean="0"/>
              <a:t>LC people:</a:t>
            </a:r>
            <a:r>
              <a:rPr lang="et-EE" sz="2800" smtClean="0"/>
              <a:t> Americans, Swiss, Germans, Scandinavians, other Northern Europeans.</a:t>
            </a:r>
          </a:p>
          <a:p>
            <a:pPr eaLnBrk="1" hangingPunct="1">
              <a:buFont typeface="Arial" charset="0"/>
              <a:buNone/>
            </a:pPr>
            <a:r>
              <a:rPr lang="et-EE" sz="2800" smtClean="0"/>
              <a:t>Example: The French are much higher on the context scale than either Germans or Americans. </a:t>
            </a:r>
            <a:endParaRPr lang="en-GB" sz="280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9699">
                                            <p:txEl>
                                              <p:pRg st="0" end="0"/>
                                            </p:txEl>
                                          </p:spTgt>
                                        </p:tgtEl>
                                        <p:attrNameLst>
                                          <p:attrName>style.visibility</p:attrName>
                                        </p:attrNameLst>
                                      </p:cBhvr>
                                      <p:to>
                                        <p:strVal val="visible"/>
                                      </p:to>
                                    </p:set>
                                    <p:animEffect transition="in" filter="fade">
                                      <p:cBhvr>
                                        <p:cTn id="7" dur="500"/>
                                        <p:tgtEl>
                                          <p:spTgt spid="2969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9699">
                                            <p:txEl>
                                              <p:pRg st="1" end="1"/>
                                            </p:txEl>
                                          </p:spTgt>
                                        </p:tgtEl>
                                        <p:attrNameLst>
                                          <p:attrName>style.visibility</p:attrName>
                                        </p:attrNameLst>
                                      </p:cBhvr>
                                      <p:to>
                                        <p:strVal val="visible"/>
                                      </p:to>
                                    </p:set>
                                    <p:animEffect transition="in" filter="fade">
                                      <p:cBhvr>
                                        <p:cTn id="12" dur="500"/>
                                        <p:tgtEl>
                                          <p:spTgt spid="2969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9699">
                                            <p:txEl>
                                              <p:pRg st="2" end="2"/>
                                            </p:txEl>
                                          </p:spTgt>
                                        </p:tgtEl>
                                        <p:attrNameLst>
                                          <p:attrName>style.visibility</p:attrName>
                                        </p:attrNameLst>
                                      </p:cBhvr>
                                      <p:to>
                                        <p:strVal val="visible"/>
                                      </p:to>
                                    </p:set>
                                    <p:animEffect transition="in" filter="fade">
                                      <p:cBhvr>
                                        <p:cTn id="17" dur="500"/>
                                        <p:tgtEl>
                                          <p:spTgt spid="2969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9699">
                                            <p:txEl>
                                              <p:pRg st="3" end="3"/>
                                            </p:txEl>
                                          </p:spTgt>
                                        </p:tgtEl>
                                        <p:attrNameLst>
                                          <p:attrName>style.visibility</p:attrName>
                                        </p:attrNameLst>
                                      </p:cBhvr>
                                      <p:to>
                                        <p:strVal val="visible"/>
                                      </p:to>
                                    </p:set>
                                    <p:animEffect transition="in" filter="fade">
                                      <p:cBhvr>
                                        <p:cTn id="22" dur="500"/>
                                        <p:tgtEl>
                                          <p:spTgt spid="2969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699"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pPr>
              <a:defRPr/>
            </a:pPr>
            <a:fld id="{B2A59CE7-89A5-42D7-A7EF-CFC613444348}" type="slidenum">
              <a:rPr lang="et-EE"/>
              <a:pPr>
                <a:defRPr/>
              </a:pPr>
              <a:t>12</a:t>
            </a:fld>
            <a:endParaRPr lang="et-EE"/>
          </a:p>
        </p:txBody>
      </p:sp>
      <p:sp>
        <p:nvSpPr>
          <p:cNvPr id="31746" name="Rectangle 2"/>
          <p:cNvSpPr>
            <a:spLocks noGrp="1"/>
          </p:cNvSpPr>
          <p:nvPr>
            <p:ph type="title"/>
          </p:nvPr>
        </p:nvSpPr>
        <p:spPr/>
        <p:txBody>
          <a:bodyPr/>
          <a:lstStyle/>
          <a:p>
            <a:pPr eaLnBrk="1" hangingPunct="1"/>
            <a:r>
              <a:rPr lang="et-EE" b="1" smtClean="0"/>
              <a:t>Space</a:t>
            </a:r>
            <a:endParaRPr lang="en-GB" b="1" smtClean="0"/>
          </a:p>
        </p:txBody>
      </p:sp>
      <p:sp>
        <p:nvSpPr>
          <p:cNvPr id="30723" name="Rectangle 3"/>
          <p:cNvSpPr>
            <a:spLocks noGrp="1"/>
          </p:cNvSpPr>
          <p:nvPr>
            <p:ph type="body" idx="1"/>
          </p:nvPr>
        </p:nvSpPr>
        <p:spPr/>
        <p:txBody>
          <a:bodyPr/>
          <a:lstStyle/>
          <a:p>
            <a:pPr eaLnBrk="1" hangingPunct="1"/>
            <a:r>
              <a:rPr lang="et-EE" b="1" smtClean="0"/>
              <a:t>Territoriality</a:t>
            </a:r>
            <a:r>
              <a:rPr lang="et-EE" smtClean="0"/>
              <a:t> – e.g. what is “mine” for Germans is not percieved the same way for Americans (e.g. touching a car..).</a:t>
            </a:r>
          </a:p>
          <a:p>
            <a:pPr eaLnBrk="1" hangingPunct="1"/>
            <a:r>
              <a:rPr lang="et-EE" smtClean="0"/>
              <a:t>Space communicates power (e.g. location of the boss in the office).</a:t>
            </a:r>
          </a:p>
          <a:p>
            <a:pPr eaLnBrk="1" hangingPunct="1"/>
            <a:r>
              <a:rPr lang="et-EE" b="1" smtClean="0"/>
              <a:t>Personal Space </a:t>
            </a:r>
            <a:r>
              <a:rPr lang="et-EE" smtClean="0"/>
              <a:t>– a “bubble” around a person (North vs. South)</a:t>
            </a:r>
          </a:p>
          <a:p>
            <a:pPr eaLnBrk="1" hangingPunct="1"/>
            <a:r>
              <a:rPr lang="et-EE" b="1" smtClean="0"/>
              <a:t>Unconsious Reactions to Spatial Differences</a:t>
            </a:r>
            <a:endParaRPr lang="en-GB" b="1"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0723">
                                            <p:txEl>
                                              <p:pRg st="0" end="0"/>
                                            </p:txEl>
                                          </p:spTgt>
                                        </p:tgtEl>
                                        <p:attrNameLst>
                                          <p:attrName>style.visibility</p:attrName>
                                        </p:attrNameLst>
                                      </p:cBhvr>
                                      <p:to>
                                        <p:strVal val="visible"/>
                                      </p:to>
                                    </p:set>
                                    <p:animEffect transition="in" filter="fade">
                                      <p:cBhvr>
                                        <p:cTn id="7" dur="500"/>
                                        <p:tgtEl>
                                          <p:spTgt spid="3072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0723">
                                            <p:txEl>
                                              <p:pRg st="1" end="1"/>
                                            </p:txEl>
                                          </p:spTgt>
                                        </p:tgtEl>
                                        <p:attrNameLst>
                                          <p:attrName>style.visibility</p:attrName>
                                        </p:attrNameLst>
                                      </p:cBhvr>
                                      <p:to>
                                        <p:strVal val="visible"/>
                                      </p:to>
                                    </p:set>
                                    <p:animEffect transition="in" filter="fade">
                                      <p:cBhvr>
                                        <p:cTn id="12" dur="500"/>
                                        <p:tgtEl>
                                          <p:spTgt spid="3072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0723">
                                            <p:txEl>
                                              <p:pRg st="2" end="2"/>
                                            </p:txEl>
                                          </p:spTgt>
                                        </p:tgtEl>
                                        <p:attrNameLst>
                                          <p:attrName>style.visibility</p:attrName>
                                        </p:attrNameLst>
                                      </p:cBhvr>
                                      <p:to>
                                        <p:strVal val="visible"/>
                                      </p:to>
                                    </p:set>
                                    <p:animEffect transition="in" filter="fade">
                                      <p:cBhvr>
                                        <p:cTn id="17" dur="500"/>
                                        <p:tgtEl>
                                          <p:spTgt spid="3072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0723">
                                            <p:txEl>
                                              <p:pRg st="3" end="3"/>
                                            </p:txEl>
                                          </p:spTgt>
                                        </p:tgtEl>
                                        <p:attrNameLst>
                                          <p:attrName>style.visibility</p:attrName>
                                        </p:attrNameLst>
                                      </p:cBhvr>
                                      <p:to>
                                        <p:strVal val="visible"/>
                                      </p:to>
                                    </p:set>
                                    <p:animEffect transition="in" filter="fade">
                                      <p:cBhvr>
                                        <p:cTn id="22" dur="500"/>
                                        <p:tgtEl>
                                          <p:spTgt spid="3072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7EDA5D5F-6238-47AA-A7EC-13CFC04F1810}" type="slidenum">
              <a:rPr lang="et-EE" smtClean="0"/>
              <a:pPr>
                <a:defRPr/>
              </a:pPr>
              <a:t>13</a:t>
            </a:fld>
            <a:endParaRPr lang="et-EE"/>
          </a:p>
        </p:txBody>
      </p:sp>
      <p:pic>
        <p:nvPicPr>
          <p:cNvPr id="32770" name="Picture 4"/>
          <p:cNvPicPr>
            <a:picLocks noChangeAspect="1"/>
          </p:cNvPicPr>
          <p:nvPr/>
        </p:nvPicPr>
        <p:blipFill>
          <a:blip r:embed="rId2"/>
          <a:srcRect/>
          <a:stretch>
            <a:fillRect/>
          </a:stretch>
        </p:blipFill>
        <p:spPr bwMode="auto">
          <a:xfrm>
            <a:off x="1187450" y="333375"/>
            <a:ext cx="6789738" cy="58451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7BB3B037-1E0A-4B06-B5B0-65033ECAAA3C}" type="slidenum">
              <a:rPr lang="et-EE" smtClean="0"/>
              <a:pPr>
                <a:defRPr/>
              </a:pPr>
              <a:t>14</a:t>
            </a:fld>
            <a:endParaRPr lang="et-EE"/>
          </a:p>
        </p:txBody>
      </p:sp>
      <p:pic>
        <p:nvPicPr>
          <p:cNvPr id="33794" name="Picture 4"/>
          <p:cNvPicPr>
            <a:picLocks noChangeAspect="1"/>
          </p:cNvPicPr>
          <p:nvPr/>
        </p:nvPicPr>
        <p:blipFill>
          <a:blip r:embed="rId2"/>
          <a:srcRect/>
          <a:stretch>
            <a:fillRect/>
          </a:stretch>
        </p:blipFill>
        <p:spPr bwMode="auto">
          <a:xfrm>
            <a:off x="260350" y="981075"/>
            <a:ext cx="8469313" cy="482441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6322" name="Rectangle 2"/>
          <p:cNvSpPr>
            <a:spLocks noGrp="1"/>
          </p:cNvSpPr>
          <p:nvPr>
            <p:ph type="title"/>
          </p:nvPr>
        </p:nvSpPr>
        <p:spPr/>
        <p:txBody>
          <a:bodyPr/>
          <a:lstStyle/>
          <a:p>
            <a:r>
              <a:rPr lang="et-EE" smtClean="0"/>
              <a:t>Personal territory</a:t>
            </a:r>
            <a:endParaRPr lang="en-GB" smtClean="0"/>
          </a:p>
        </p:txBody>
      </p:sp>
      <p:sp>
        <p:nvSpPr>
          <p:cNvPr id="56323" name="Rectangle 3"/>
          <p:cNvSpPr>
            <a:spLocks noGrp="1"/>
          </p:cNvSpPr>
          <p:nvPr>
            <p:ph type="body" idx="1"/>
          </p:nvPr>
        </p:nvSpPr>
        <p:spPr/>
        <p:txBody>
          <a:bodyPr/>
          <a:lstStyle/>
          <a:p>
            <a:pPr>
              <a:lnSpc>
                <a:spcPct val="80000"/>
              </a:lnSpc>
              <a:buFont typeface="Arial" charset="0"/>
              <a:buNone/>
            </a:pPr>
            <a:r>
              <a:rPr lang="en-GB" sz="2400" b="1" smtClean="0"/>
              <a:t>Intimate distance </a:t>
            </a:r>
            <a:r>
              <a:rPr lang="en-GB" sz="2400" smtClean="0"/>
              <a:t>for embracing, touching or whispering</a:t>
            </a:r>
            <a:r>
              <a:rPr lang="et-EE" sz="2400" smtClean="0"/>
              <a:t>.</a:t>
            </a:r>
            <a:r>
              <a:rPr lang="en-GB" sz="2400" smtClean="0"/>
              <a:t> </a:t>
            </a:r>
          </a:p>
          <a:p>
            <a:pPr>
              <a:lnSpc>
                <a:spcPct val="80000"/>
              </a:lnSpc>
              <a:buFont typeface="Arial" charset="0"/>
              <a:buNone/>
            </a:pPr>
            <a:endParaRPr lang="et-EE" sz="2400" b="1" smtClean="0"/>
          </a:p>
          <a:p>
            <a:pPr>
              <a:lnSpc>
                <a:spcPct val="80000"/>
              </a:lnSpc>
              <a:buFont typeface="Arial" charset="0"/>
              <a:buNone/>
            </a:pPr>
            <a:r>
              <a:rPr lang="en-GB" sz="2400" b="1" smtClean="0"/>
              <a:t>Personal distance </a:t>
            </a:r>
            <a:r>
              <a:rPr lang="en-GB" sz="2400" smtClean="0"/>
              <a:t>for interactions among good friends or family members</a:t>
            </a:r>
            <a:r>
              <a:rPr lang="et-EE" sz="2400" smtClean="0"/>
              <a:t>.</a:t>
            </a:r>
            <a:r>
              <a:rPr lang="en-GB" sz="2400" smtClean="0"/>
              <a:t> </a:t>
            </a:r>
          </a:p>
          <a:p>
            <a:pPr>
              <a:lnSpc>
                <a:spcPct val="80000"/>
              </a:lnSpc>
              <a:buFont typeface="Arial" charset="0"/>
              <a:buNone/>
            </a:pPr>
            <a:r>
              <a:rPr lang="en-GB" sz="2400" b="1" smtClean="0"/>
              <a:t>Social distance </a:t>
            </a:r>
            <a:r>
              <a:rPr lang="en-GB" sz="2400" smtClean="0"/>
              <a:t>for interactions among acquaintances</a:t>
            </a:r>
            <a:r>
              <a:rPr lang="et-EE" sz="2400" smtClean="0"/>
              <a:t>.</a:t>
            </a:r>
            <a:r>
              <a:rPr lang="en-GB" sz="2400" smtClean="0"/>
              <a:t> </a:t>
            </a:r>
          </a:p>
          <a:p>
            <a:pPr>
              <a:lnSpc>
                <a:spcPct val="80000"/>
              </a:lnSpc>
              <a:buFont typeface="Arial" charset="0"/>
              <a:buNone/>
            </a:pPr>
            <a:endParaRPr lang="et-EE" sz="2400" b="1" smtClean="0"/>
          </a:p>
          <a:p>
            <a:pPr>
              <a:lnSpc>
                <a:spcPct val="80000"/>
              </a:lnSpc>
              <a:buFont typeface="Arial" charset="0"/>
              <a:buNone/>
            </a:pPr>
            <a:r>
              <a:rPr lang="en-GB" sz="2400" b="1" smtClean="0"/>
              <a:t>Public distance </a:t>
            </a:r>
            <a:r>
              <a:rPr lang="en-GB" sz="2400" smtClean="0"/>
              <a:t>used for public speaking</a:t>
            </a:r>
            <a:r>
              <a:rPr lang="et-EE" sz="2400" smtClean="0"/>
              <a:t>.</a:t>
            </a:r>
            <a:r>
              <a:rPr lang="en-GB" sz="2400" smtClean="0"/>
              <a:t> </a:t>
            </a:r>
          </a:p>
          <a:p>
            <a:pPr>
              <a:lnSpc>
                <a:spcPct val="80000"/>
              </a:lnSpc>
              <a:buFont typeface="Arial" charset="0"/>
              <a:buNone/>
            </a:pPr>
            <a:endParaRPr lang="et-EE" sz="2400" smtClean="0"/>
          </a:p>
          <a:p>
            <a:pPr>
              <a:lnSpc>
                <a:spcPct val="80000"/>
              </a:lnSpc>
              <a:buFont typeface="Arial" charset="0"/>
              <a:buNone/>
            </a:pPr>
            <a:r>
              <a:rPr lang="en-GB" sz="2400" smtClean="0"/>
              <a:t>Realizing and recognizing these cultural differences improves cross-cultural understanding, and helps people to eliminate discomfort feeling if the interpersonal distance is too large ("stand-offish") or too small (intrusive).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6322"/>
                                        </p:tgtEl>
                                        <p:attrNameLst>
                                          <p:attrName>style.visibility</p:attrName>
                                        </p:attrNameLst>
                                      </p:cBhvr>
                                      <p:to>
                                        <p:strVal val="visible"/>
                                      </p:to>
                                    </p:set>
                                    <p:animEffect transition="in" filter="fade">
                                      <p:cBhvr>
                                        <p:cTn id="7" dur="2000"/>
                                        <p:tgtEl>
                                          <p:spTgt spid="5632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6323">
                                            <p:txEl>
                                              <p:pRg st="0" end="0"/>
                                            </p:txEl>
                                          </p:spTgt>
                                        </p:tgtEl>
                                        <p:attrNameLst>
                                          <p:attrName>style.visibility</p:attrName>
                                        </p:attrNameLst>
                                      </p:cBhvr>
                                      <p:to>
                                        <p:strVal val="visible"/>
                                      </p:to>
                                    </p:set>
                                    <p:animEffect transition="in" filter="fade">
                                      <p:cBhvr>
                                        <p:cTn id="12" dur="2000"/>
                                        <p:tgtEl>
                                          <p:spTgt spid="5632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6323">
                                            <p:txEl>
                                              <p:pRg st="2" end="2"/>
                                            </p:txEl>
                                          </p:spTgt>
                                        </p:tgtEl>
                                        <p:attrNameLst>
                                          <p:attrName>style.visibility</p:attrName>
                                        </p:attrNameLst>
                                      </p:cBhvr>
                                      <p:to>
                                        <p:strVal val="visible"/>
                                      </p:to>
                                    </p:set>
                                    <p:animEffect transition="in" filter="fade">
                                      <p:cBhvr>
                                        <p:cTn id="17" dur="2000"/>
                                        <p:tgtEl>
                                          <p:spTgt spid="5632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6323">
                                            <p:txEl>
                                              <p:pRg st="3" end="3"/>
                                            </p:txEl>
                                          </p:spTgt>
                                        </p:tgtEl>
                                        <p:attrNameLst>
                                          <p:attrName>style.visibility</p:attrName>
                                        </p:attrNameLst>
                                      </p:cBhvr>
                                      <p:to>
                                        <p:strVal val="visible"/>
                                      </p:to>
                                    </p:set>
                                    <p:animEffect transition="in" filter="fade">
                                      <p:cBhvr>
                                        <p:cTn id="22" dur="2000"/>
                                        <p:tgtEl>
                                          <p:spTgt spid="5632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56323">
                                            <p:txEl>
                                              <p:pRg st="5" end="5"/>
                                            </p:txEl>
                                          </p:spTgt>
                                        </p:tgtEl>
                                        <p:attrNameLst>
                                          <p:attrName>style.visibility</p:attrName>
                                        </p:attrNameLst>
                                      </p:cBhvr>
                                      <p:to>
                                        <p:strVal val="visible"/>
                                      </p:to>
                                    </p:set>
                                    <p:animEffect transition="in" filter="fade">
                                      <p:cBhvr>
                                        <p:cTn id="27" dur="2000"/>
                                        <p:tgtEl>
                                          <p:spTgt spid="5632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56323">
                                            <p:txEl>
                                              <p:pRg st="7" end="7"/>
                                            </p:txEl>
                                          </p:spTgt>
                                        </p:tgtEl>
                                        <p:attrNameLst>
                                          <p:attrName>style.visibility</p:attrName>
                                        </p:attrNameLst>
                                      </p:cBhvr>
                                      <p:to>
                                        <p:strVal val="visible"/>
                                      </p:to>
                                    </p:set>
                                    <p:animEffect transition="in" filter="fade">
                                      <p:cBhvr>
                                        <p:cTn id="32" dur="2000"/>
                                        <p:tgtEl>
                                          <p:spTgt spid="5632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322" grpId="0"/>
      <p:bldP spid="5632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pPr>
              <a:defRPr/>
            </a:pPr>
            <a:fld id="{68A8FB1F-D842-4B5D-ABC6-7A88CB9BAE01}" type="slidenum">
              <a:rPr lang="et-EE"/>
              <a:pPr>
                <a:defRPr/>
              </a:pPr>
              <a:t>16</a:t>
            </a:fld>
            <a:endParaRPr lang="et-EE"/>
          </a:p>
        </p:txBody>
      </p:sp>
      <p:sp>
        <p:nvSpPr>
          <p:cNvPr id="35842" name="Rectangle 2"/>
          <p:cNvSpPr>
            <a:spLocks noGrp="1"/>
          </p:cNvSpPr>
          <p:nvPr>
            <p:ph type="title"/>
          </p:nvPr>
        </p:nvSpPr>
        <p:spPr/>
        <p:txBody>
          <a:bodyPr/>
          <a:lstStyle/>
          <a:p>
            <a:pPr eaLnBrk="1" hangingPunct="1"/>
            <a:r>
              <a:rPr lang="et-EE" b="1" smtClean="0"/>
              <a:t>Time</a:t>
            </a:r>
            <a:endParaRPr lang="en-GB" b="1" smtClean="0"/>
          </a:p>
        </p:txBody>
      </p:sp>
      <p:sp>
        <p:nvSpPr>
          <p:cNvPr id="31747" name="Rectangle 3"/>
          <p:cNvSpPr>
            <a:spLocks noGrp="1"/>
          </p:cNvSpPr>
          <p:nvPr>
            <p:ph type="body" idx="1"/>
          </p:nvPr>
        </p:nvSpPr>
        <p:spPr/>
        <p:txBody>
          <a:bodyPr/>
          <a:lstStyle/>
          <a:p>
            <a:pPr eaLnBrk="1" hangingPunct="1">
              <a:lnSpc>
                <a:spcPct val="90000"/>
              </a:lnSpc>
              <a:buFont typeface="Arial" charset="0"/>
              <a:buNone/>
            </a:pPr>
            <a:r>
              <a:rPr lang="et-EE" b="1" smtClean="0"/>
              <a:t>Monochronic</a:t>
            </a:r>
            <a:r>
              <a:rPr lang="et-EE" smtClean="0"/>
              <a:t> and </a:t>
            </a:r>
            <a:r>
              <a:rPr lang="et-EE" b="1" smtClean="0"/>
              <a:t>Polychronic</a:t>
            </a:r>
            <a:r>
              <a:rPr lang="et-EE" smtClean="0"/>
              <a:t> Time</a:t>
            </a:r>
          </a:p>
          <a:p>
            <a:pPr eaLnBrk="1" hangingPunct="1">
              <a:lnSpc>
                <a:spcPct val="90000"/>
              </a:lnSpc>
              <a:buFont typeface="Arial" charset="0"/>
              <a:buNone/>
            </a:pPr>
            <a:r>
              <a:rPr lang="et-EE" b="1" smtClean="0"/>
              <a:t>Monochronic</a:t>
            </a:r>
            <a:r>
              <a:rPr lang="et-EE" smtClean="0"/>
              <a:t> – paying attention and doing only one thing at a time. Time is experianced and used in a linear way. Perceived as </a:t>
            </a:r>
            <a:r>
              <a:rPr lang="et-EE" i="1" smtClean="0"/>
              <a:t>tangible: </a:t>
            </a:r>
            <a:r>
              <a:rPr lang="et-EE" smtClean="0"/>
              <a:t>“spent”, “wasted”, “saved” and “lost”.</a:t>
            </a:r>
          </a:p>
          <a:p>
            <a:pPr eaLnBrk="1" hangingPunct="1">
              <a:lnSpc>
                <a:spcPct val="90000"/>
              </a:lnSpc>
              <a:buFont typeface="Arial" charset="0"/>
              <a:buNone/>
            </a:pPr>
            <a:r>
              <a:rPr lang="et-EE" b="1" smtClean="0"/>
              <a:t>Polychronic</a:t>
            </a:r>
            <a:r>
              <a:rPr lang="et-EE" smtClean="0"/>
              <a:t> – simultaneus occurance of many things </a:t>
            </a:r>
            <a:r>
              <a:rPr lang="et-EE" i="1" smtClean="0"/>
              <a:t>by great involvement of people</a:t>
            </a:r>
            <a:r>
              <a:rPr lang="et-EE" smtClean="0"/>
              <a:t>.  More emphasis on completing human actions than meeting the schedules.</a:t>
            </a:r>
            <a:endParaRPr lang="en-GB"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1747">
                                            <p:txEl>
                                              <p:pRg st="0" end="0"/>
                                            </p:txEl>
                                          </p:spTgt>
                                        </p:tgtEl>
                                        <p:attrNameLst>
                                          <p:attrName>style.visibility</p:attrName>
                                        </p:attrNameLst>
                                      </p:cBhvr>
                                      <p:to>
                                        <p:strVal val="visible"/>
                                      </p:to>
                                    </p:set>
                                    <p:animEffect transition="in" filter="fade">
                                      <p:cBhvr>
                                        <p:cTn id="7" dur="500"/>
                                        <p:tgtEl>
                                          <p:spTgt spid="3174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1747">
                                            <p:txEl>
                                              <p:pRg st="1" end="1"/>
                                            </p:txEl>
                                          </p:spTgt>
                                        </p:tgtEl>
                                        <p:attrNameLst>
                                          <p:attrName>style.visibility</p:attrName>
                                        </p:attrNameLst>
                                      </p:cBhvr>
                                      <p:to>
                                        <p:strVal val="visible"/>
                                      </p:to>
                                    </p:set>
                                    <p:animEffect transition="in" filter="fade">
                                      <p:cBhvr>
                                        <p:cTn id="12" dur="500"/>
                                        <p:tgtEl>
                                          <p:spTgt spid="3174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1747">
                                            <p:txEl>
                                              <p:pRg st="2" end="2"/>
                                            </p:txEl>
                                          </p:spTgt>
                                        </p:tgtEl>
                                        <p:attrNameLst>
                                          <p:attrName>style.visibility</p:attrName>
                                        </p:attrNameLst>
                                      </p:cBhvr>
                                      <p:to>
                                        <p:strVal val="visible"/>
                                      </p:to>
                                    </p:set>
                                    <p:animEffect transition="in" filter="fade">
                                      <p:cBhvr>
                                        <p:cTn id="17" dur="500"/>
                                        <p:tgtEl>
                                          <p:spTgt spid="3174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7"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pPr>
              <a:defRPr/>
            </a:pPr>
            <a:fld id="{691B2665-DAA3-4B4E-8495-8EB136C253DA}" type="slidenum">
              <a:rPr lang="et-EE"/>
              <a:pPr>
                <a:defRPr/>
              </a:pPr>
              <a:t>17</a:t>
            </a:fld>
            <a:endParaRPr lang="et-EE"/>
          </a:p>
        </p:txBody>
      </p:sp>
      <p:pic>
        <p:nvPicPr>
          <p:cNvPr id="36866" name="Picture 3"/>
          <p:cNvPicPr>
            <a:picLocks noChangeAspect="1" noChangeArrowheads="1"/>
          </p:cNvPicPr>
          <p:nvPr/>
        </p:nvPicPr>
        <p:blipFill>
          <a:blip r:embed="rId2"/>
          <a:srcRect/>
          <a:stretch>
            <a:fillRect/>
          </a:stretch>
        </p:blipFill>
        <p:spPr bwMode="auto">
          <a:xfrm>
            <a:off x="468313" y="836613"/>
            <a:ext cx="8351837" cy="49466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pPr>
              <a:defRPr/>
            </a:pPr>
            <a:fld id="{F880CE2A-6E49-4612-81AC-ADFE85C4C435}" type="slidenum">
              <a:rPr lang="et-EE"/>
              <a:pPr>
                <a:defRPr/>
              </a:pPr>
              <a:t>18</a:t>
            </a:fld>
            <a:endParaRPr lang="et-EE"/>
          </a:p>
        </p:txBody>
      </p:sp>
      <p:pic>
        <p:nvPicPr>
          <p:cNvPr id="37890" name="Picture 4"/>
          <p:cNvPicPr>
            <a:picLocks noChangeAspect="1" noChangeArrowheads="1"/>
          </p:cNvPicPr>
          <p:nvPr/>
        </p:nvPicPr>
        <p:blipFill>
          <a:blip r:embed="rId2"/>
          <a:srcRect/>
          <a:stretch>
            <a:fillRect/>
          </a:stretch>
        </p:blipFill>
        <p:spPr bwMode="auto">
          <a:xfrm>
            <a:off x="395288" y="849313"/>
            <a:ext cx="8497887" cy="5178425"/>
          </a:xfrm>
          <a:prstGeom prst="rect">
            <a:avLst/>
          </a:prstGeom>
          <a:noFill/>
          <a:ln w="9525">
            <a:noFill/>
            <a:miter lim="800000"/>
            <a:headEnd/>
            <a:tailEnd/>
          </a:ln>
        </p:spPr>
      </p:pic>
    </p:spTree>
  </p:cSld>
  <p:clrMapOvr>
    <a:masterClrMapping/>
  </p:clrMapOvr>
  <p:transition spd="slow"/>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pPr>
              <a:defRPr/>
            </a:pPr>
            <a:fld id="{414CB7A1-D601-4317-9D9A-6976A4C020D9}" type="slidenum">
              <a:rPr lang="et-EE"/>
              <a:pPr>
                <a:defRPr/>
              </a:pPr>
              <a:t>19</a:t>
            </a:fld>
            <a:endParaRPr lang="et-EE"/>
          </a:p>
        </p:txBody>
      </p:sp>
      <p:sp>
        <p:nvSpPr>
          <p:cNvPr id="38914" name="Rectangle 2"/>
          <p:cNvSpPr>
            <a:spLocks noGrp="1"/>
          </p:cNvSpPr>
          <p:nvPr>
            <p:ph type="title"/>
          </p:nvPr>
        </p:nvSpPr>
        <p:spPr/>
        <p:txBody>
          <a:bodyPr/>
          <a:lstStyle/>
          <a:p>
            <a:r>
              <a:rPr lang="et-EE" smtClean="0"/>
              <a:t>Relation between Time and Space</a:t>
            </a:r>
            <a:endParaRPr lang="en-GB" smtClean="0"/>
          </a:p>
        </p:txBody>
      </p:sp>
      <p:sp>
        <p:nvSpPr>
          <p:cNvPr id="34819" name="Rectangle 3"/>
          <p:cNvSpPr>
            <a:spLocks noGrp="1"/>
          </p:cNvSpPr>
          <p:nvPr>
            <p:ph type="body" idx="1"/>
          </p:nvPr>
        </p:nvSpPr>
        <p:spPr/>
        <p:txBody>
          <a:bodyPr/>
          <a:lstStyle/>
          <a:p>
            <a:pPr>
              <a:lnSpc>
                <a:spcPct val="90000"/>
              </a:lnSpc>
              <a:buFont typeface="Arial" charset="0"/>
              <a:buNone/>
            </a:pPr>
            <a:r>
              <a:rPr lang="et-EE" sz="2800" smtClean="0"/>
              <a:t>MT culture: emphasis is on the compartmentalization of functions and people (e.g. private offices are soundproof).</a:t>
            </a:r>
          </a:p>
          <a:p>
            <a:pPr>
              <a:lnSpc>
                <a:spcPct val="90000"/>
              </a:lnSpc>
              <a:buFont typeface="Arial" charset="0"/>
              <a:buNone/>
            </a:pPr>
            <a:r>
              <a:rPr lang="et-EE" sz="2800" smtClean="0"/>
              <a:t>PT culture: business offices with large reception areas; polychronic people feel that private space disrupts the flow of information; appointments mean very little and may be shifted around at the last minute in the sake of someone who is more important in individual’s hierarchy of family, friends or associates.</a:t>
            </a:r>
          </a:p>
          <a:p>
            <a:pPr>
              <a:lnSpc>
                <a:spcPct val="90000"/>
              </a:lnSpc>
              <a:buFont typeface="Arial" charset="0"/>
              <a:buNone/>
            </a:pPr>
            <a:r>
              <a:rPr lang="et-EE" sz="2800" smtClean="0"/>
              <a:t>NB! </a:t>
            </a:r>
            <a:r>
              <a:rPr lang="et-EE" sz="2800" b="1" smtClean="0"/>
              <a:t>Monocrhonic vs Polychronic Time culture – this dichotomy cannot be overemphasizied.</a:t>
            </a:r>
            <a:endParaRPr lang="en-GB" sz="2800" b="1"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4819">
                                            <p:txEl>
                                              <p:pRg st="0" end="0"/>
                                            </p:txEl>
                                          </p:spTgt>
                                        </p:tgtEl>
                                        <p:attrNameLst>
                                          <p:attrName>style.visibility</p:attrName>
                                        </p:attrNameLst>
                                      </p:cBhvr>
                                      <p:to>
                                        <p:strVal val="visible"/>
                                      </p:to>
                                    </p:set>
                                    <p:animEffect transition="in" filter="fade">
                                      <p:cBhvr>
                                        <p:cTn id="7" dur="500"/>
                                        <p:tgtEl>
                                          <p:spTgt spid="3481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4819">
                                            <p:txEl>
                                              <p:pRg st="1" end="1"/>
                                            </p:txEl>
                                          </p:spTgt>
                                        </p:tgtEl>
                                        <p:attrNameLst>
                                          <p:attrName>style.visibility</p:attrName>
                                        </p:attrNameLst>
                                      </p:cBhvr>
                                      <p:to>
                                        <p:strVal val="visible"/>
                                      </p:to>
                                    </p:set>
                                    <p:animEffect transition="in" filter="fade">
                                      <p:cBhvr>
                                        <p:cTn id="12" dur="500"/>
                                        <p:tgtEl>
                                          <p:spTgt spid="3481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4819">
                                            <p:txEl>
                                              <p:pRg st="2" end="2"/>
                                            </p:txEl>
                                          </p:spTgt>
                                        </p:tgtEl>
                                        <p:attrNameLst>
                                          <p:attrName>style.visibility</p:attrName>
                                        </p:attrNameLst>
                                      </p:cBhvr>
                                      <p:to>
                                        <p:strVal val="visible"/>
                                      </p:to>
                                    </p:set>
                                    <p:animEffect transition="in" filter="fade">
                                      <p:cBhvr>
                                        <p:cTn id="17" dur="500"/>
                                        <p:tgtEl>
                                          <p:spTgt spid="3481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19"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le 1"/>
          <p:cNvSpPr>
            <a:spLocks noGrp="1"/>
          </p:cNvSpPr>
          <p:nvPr>
            <p:ph type="title"/>
          </p:nvPr>
        </p:nvSpPr>
        <p:spPr/>
        <p:txBody>
          <a:bodyPr/>
          <a:lstStyle/>
          <a:p>
            <a:r>
              <a:rPr lang="et-EE" dirty="0" smtClean="0"/>
              <a:t>Agenda</a:t>
            </a:r>
          </a:p>
        </p:txBody>
      </p:sp>
      <p:sp>
        <p:nvSpPr>
          <p:cNvPr id="3" name="Content Placeholder 2"/>
          <p:cNvSpPr>
            <a:spLocks noGrp="1"/>
          </p:cNvSpPr>
          <p:nvPr>
            <p:ph idx="1"/>
          </p:nvPr>
        </p:nvSpPr>
        <p:spPr/>
        <p:txBody>
          <a:bodyPr/>
          <a:lstStyle/>
          <a:p>
            <a:pPr marL="0" indent="0">
              <a:buNone/>
            </a:pPr>
            <a:endParaRPr lang="et-EE" dirty="0" smtClean="0"/>
          </a:p>
          <a:p>
            <a:r>
              <a:rPr lang="et-EE" dirty="0" smtClean="0"/>
              <a:t>Understanding cultural differences</a:t>
            </a:r>
          </a:p>
          <a:p>
            <a:r>
              <a:rPr lang="et-EE" dirty="0" smtClean="0"/>
              <a:t>Fast and slow messages</a:t>
            </a:r>
          </a:p>
          <a:p>
            <a:r>
              <a:rPr lang="et-EE" dirty="0" smtClean="0"/>
              <a:t>High and low context cultures</a:t>
            </a:r>
          </a:p>
          <a:p>
            <a:r>
              <a:rPr lang="et-EE" dirty="0" smtClean="0"/>
              <a:t>Space and time</a:t>
            </a:r>
          </a:p>
          <a:p>
            <a:r>
              <a:rPr lang="et-EE" dirty="0" smtClean="0"/>
              <a:t>Monochronic people and polychronic people</a:t>
            </a:r>
          </a:p>
          <a:p>
            <a:endParaRPr lang="et-EE" dirty="0" smtClean="0"/>
          </a:p>
        </p:txBody>
      </p:sp>
      <p:sp>
        <p:nvSpPr>
          <p:cNvPr id="4" name="Slide Number Placeholder 3"/>
          <p:cNvSpPr>
            <a:spLocks noGrp="1"/>
          </p:cNvSpPr>
          <p:nvPr>
            <p:ph type="sldNum" sz="quarter" idx="12"/>
          </p:nvPr>
        </p:nvSpPr>
        <p:spPr/>
        <p:txBody>
          <a:bodyPr/>
          <a:lstStyle/>
          <a:p>
            <a:pPr>
              <a:defRPr/>
            </a:pPr>
            <a:fld id="{B7265BB6-B3E9-43D3-B6B0-683985380B3F}" type="slidenum">
              <a:rPr lang="et-EE" smtClean="0"/>
              <a:pPr>
                <a:defRPr/>
              </a:pPr>
              <a:t>2</a:t>
            </a:fld>
            <a:endParaRPr lang="et-EE"/>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9937" name="Picture 9" descr="\"/>
          <p:cNvPicPr>
            <a:picLocks noChangeAspect="1" noChangeArrowheads="1"/>
          </p:cNvPicPr>
          <p:nvPr/>
        </p:nvPicPr>
        <p:blipFill>
          <a:blip r:embed="rId2"/>
          <a:srcRect/>
          <a:stretch>
            <a:fillRect/>
          </a:stretch>
        </p:blipFill>
        <p:spPr bwMode="auto">
          <a:xfrm>
            <a:off x="1258888" y="347663"/>
            <a:ext cx="6251575" cy="62515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61" name="Picture 5" descr="1206-sb-shared-office-630x420"/>
          <p:cNvPicPr>
            <a:picLocks noChangeAspect="1" noChangeArrowheads="1"/>
          </p:cNvPicPr>
          <p:nvPr/>
        </p:nvPicPr>
        <p:blipFill>
          <a:blip r:embed="rId2"/>
          <a:srcRect/>
          <a:stretch>
            <a:fillRect/>
          </a:stretch>
        </p:blipFill>
        <p:spPr bwMode="auto">
          <a:xfrm>
            <a:off x="395288" y="549275"/>
            <a:ext cx="8402637" cy="55975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pPr>
              <a:defRPr/>
            </a:pPr>
            <a:fld id="{58B5DDCC-FAF7-4CD4-B0E0-E70BA6C23970}" type="slidenum">
              <a:rPr lang="et-EE"/>
              <a:pPr>
                <a:defRPr/>
              </a:pPr>
              <a:t>22</a:t>
            </a:fld>
            <a:endParaRPr lang="et-EE"/>
          </a:p>
        </p:txBody>
      </p:sp>
      <p:sp>
        <p:nvSpPr>
          <p:cNvPr id="43010" name="Rectangle 2"/>
          <p:cNvSpPr>
            <a:spLocks noGrp="1"/>
          </p:cNvSpPr>
          <p:nvPr>
            <p:ph type="title"/>
          </p:nvPr>
        </p:nvSpPr>
        <p:spPr/>
        <p:txBody>
          <a:bodyPr/>
          <a:lstStyle/>
          <a:p>
            <a:r>
              <a:rPr lang="et-EE" smtClean="0"/>
              <a:t>Time as Communication</a:t>
            </a:r>
            <a:endParaRPr lang="en-GB" smtClean="0"/>
          </a:p>
        </p:txBody>
      </p:sp>
      <p:sp>
        <p:nvSpPr>
          <p:cNvPr id="35843" name="Rectangle 3"/>
          <p:cNvSpPr>
            <a:spLocks noGrp="1"/>
          </p:cNvSpPr>
          <p:nvPr>
            <p:ph type="body" idx="1"/>
          </p:nvPr>
        </p:nvSpPr>
        <p:spPr/>
        <p:txBody>
          <a:bodyPr/>
          <a:lstStyle/>
          <a:p>
            <a:pPr>
              <a:buFont typeface="Arial" charset="0"/>
              <a:buNone/>
            </a:pPr>
            <a:r>
              <a:rPr lang="et-EE" sz="2800" b="1" smtClean="0"/>
              <a:t>Tempo, Rhythm, Synchrony:</a:t>
            </a:r>
          </a:p>
          <a:p>
            <a:r>
              <a:rPr lang="et-EE" sz="2800" smtClean="0"/>
              <a:t>(e.g. Americans complain: Germans take forever to reach decisions)</a:t>
            </a:r>
          </a:p>
          <a:p>
            <a:r>
              <a:rPr lang="et-EE" sz="2800" smtClean="0"/>
              <a:t>There is a need to be contexted to local time system.</a:t>
            </a:r>
          </a:p>
          <a:p>
            <a:pPr>
              <a:buFont typeface="Arial" charset="0"/>
              <a:buNone/>
            </a:pPr>
            <a:r>
              <a:rPr lang="et-EE" sz="2800" b="1" smtClean="0"/>
              <a:t>Scheduling and Lead Time</a:t>
            </a:r>
            <a:r>
              <a:rPr lang="et-EE" sz="2800" smtClean="0"/>
              <a:t> </a:t>
            </a:r>
          </a:p>
          <a:p>
            <a:pPr>
              <a:buFont typeface="Arial" charset="0"/>
              <a:buNone/>
            </a:pPr>
            <a:r>
              <a:rPr lang="et-EE" sz="2800" smtClean="0"/>
              <a:t>USA and Germany: schedules are sacred.</a:t>
            </a:r>
          </a:p>
          <a:p>
            <a:pPr>
              <a:buFont typeface="Arial" charset="0"/>
              <a:buNone/>
            </a:pPr>
            <a:r>
              <a:rPr lang="et-EE" sz="2800" smtClean="0"/>
              <a:t>Short lead time means the business is less important (e.g. in Germany two weeks minimum, in Arabic culture 3-4 days is sufficient).</a:t>
            </a:r>
            <a:endParaRPr lang="en-GB" sz="280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5843">
                                            <p:txEl>
                                              <p:pRg st="0" end="0"/>
                                            </p:txEl>
                                          </p:spTgt>
                                        </p:tgtEl>
                                        <p:attrNameLst>
                                          <p:attrName>style.visibility</p:attrName>
                                        </p:attrNameLst>
                                      </p:cBhvr>
                                      <p:to>
                                        <p:strVal val="visible"/>
                                      </p:to>
                                    </p:set>
                                    <p:animEffect transition="in" filter="fade">
                                      <p:cBhvr>
                                        <p:cTn id="7" dur="500"/>
                                        <p:tgtEl>
                                          <p:spTgt spid="3584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5843">
                                            <p:txEl>
                                              <p:pRg st="1" end="1"/>
                                            </p:txEl>
                                          </p:spTgt>
                                        </p:tgtEl>
                                        <p:attrNameLst>
                                          <p:attrName>style.visibility</p:attrName>
                                        </p:attrNameLst>
                                      </p:cBhvr>
                                      <p:to>
                                        <p:strVal val="visible"/>
                                      </p:to>
                                    </p:set>
                                    <p:animEffect transition="in" filter="fade">
                                      <p:cBhvr>
                                        <p:cTn id="12" dur="500"/>
                                        <p:tgtEl>
                                          <p:spTgt spid="3584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5843">
                                            <p:txEl>
                                              <p:pRg st="2" end="2"/>
                                            </p:txEl>
                                          </p:spTgt>
                                        </p:tgtEl>
                                        <p:attrNameLst>
                                          <p:attrName>style.visibility</p:attrName>
                                        </p:attrNameLst>
                                      </p:cBhvr>
                                      <p:to>
                                        <p:strVal val="visible"/>
                                      </p:to>
                                    </p:set>
                                    <p:animEffect transition="in" filter="fade">
                                      <p:cBhvr>
                                        <p:cTn id="17" dur="500"/>
                                        <p:tgtEl>
                                          <p:spTgt spid="3584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5843">
                                            <p:txEl>
                                              <p:pRg st="3" end="3"/>
                                            </p:txEl>
                                          </p:spTgt>
                                        </p:tgtEl>
                                        <p:attrNameLst>
                                          <p:attrName>style.visibility</p:attrName>
                                        </p:attrNameLst>
                                      </p:cBhvr>
                                      <p:to>
                                        <p:strVal val="visible"/>
                                      </p:to>
                                    </p:set>
                                    <p:animEffect transition="in" filter="fade">
                                      <p:cBhvr>
                                        <p:cTn id="22" dur="500"/>
                                        <p:tgtEl>
                                          <p:spTgt spid="3584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5843">
                                            <p:txEl>
                                              <p:pRg st="4" end="4"/>
                                            </p:txEl>
                                          </p:spTgt>
                                        </p:tgtEl>
                                        <p:attrNameLst>
                                          <p:attrName>style.visibility</p:attrName>
                                        </p:attrNameLst>
                                      </p:cBhvr>
                                      <p:to>
                                        <p:strVal val="visible"/>
                                      </p:to>
                                    </p:set>
                                    <p:animEffect transition="in" filter="fade">
                                      <p:cBhvr>
                                        <p:cTn id="27" dur="500"/>
                                        <p:tgtEl>
                                          <p:spTgt spid="3584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5843">
                                            <p:txEl>
                                              <p:pRg st="5" end="5"/>
                                            </p:txEl>
                                          </p:spTgt>
                                        </p:tgtEl>
                                        <p:attrNameLst>
                                          <p:attrName>style.visibility</p:attrName>
                                        </p:attrNameLst>
                                      </p:cBhvr>
                                      <p:to>
                                        <p:strVal val="visible"/>
                                      </p:to>
                                    </p:set>
                                    <p:animEffect transition="in" filter="fade">
                                      <p:cBhvr>
                                        <p:cTn id="32" dur="500"/>
                                        <p:tgtEl>
                                          <p:spTgt spid="3584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4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pPr>
              <a:defRPr/>
            </a:pPr>
            <a:fld id="{7F1A3AE6-6066-4CC6-9DC2-B5E4D5CEF847}" type="slidenum">
              <a:rPr lang="et-EE"/>
              <a:pPr>
                <a:defRPr/>
              </a:pPr>
              <a:t>23</a:t>
            </a:fld>
            <a:endParaRPr lang="et-EE"/>
          </a:p>
        </p:txBody>
      </p:sp>
      <p:sp>
        <p:nvSpPr>
          <p:cNvPr id="44034" name="Rectangle 2"/>
          <p:cNvSpPr>
            <a:spLocks noGrp="1"/>
          </p:cNvSpPr>
          <p:nvPr>
            <p:ph type="title"/>
          </p:nvPr>
        </p:nvSpPr>
        <p:spPr/>
        <p:txBody>
          <a:bodyPr/>
          <a:lstStyle/>
          <a:p>
            <a:r>
              <a:rPr lang="et-EE" smtClean="0"/>
              <a:t>The Importance of Proper Timing</a:t>
            </a:r>
            <a:endParaRPr lang="en-GB" smtClean="0"/>
          </a:p>
        </p:txBody>
      </p:sp>
      <p:sp>
        <p:nvSpPr>
          <p:cNvPr id="36867" name="Rectangle 3"/>
          <p:cNvSpPr>
            <a:spLocks noGrp="1"/>
          </p:cNvSpPr>
          <p:nvPr>
            <p:ph type="body" idx="1"/>
          </p:nvPr>
        </p:nvSpPr>
        <p:spPr/>
        <p:txBody>
          <a:bodyPr/>
          <a:lstStyle/>
          <a:p>
            <a:r>
              <a:rPr lang="et-EE" sz="2800" smtClean="0"/>
              <a:t>Announcements of major changes must be carefully timed.</a:t>
            </a:r>
          </a:p>
          <a:p>
            <a:r>
              <a:rPr lang="et-EE" sz="2800" smtClean="0"/>
              <a:t>USA and northern Europe: anything that occurs outside business hours refers to ‘emergency’.</a:t>
            </a:r>
          </a:p>
          <a:p>
            <a:r>
              <a:rPr lang="et-EE" sz="2800" smtClean="0"/>
              <a:t>E.g. in August in France everything shuts down for vacances.</a:t>
            </a:r>
          </a:p>
          <a:p>
            <a:r>
              <a:rPr lang="et-EE" sz="2800" smtClean="0"/>
              <a:t>Common in US is short lunch vs. longer dinner in France to get acquinted with business partners.</a:t>
            </a:r>
            <a:endParaRPr lang="en-GB" sz="280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6867">
                                            <p:txEl>
                                              <p:pRg st="0" end="0"/>
                                            </p:txEl>
                                          </p:spTgt>
                                        </p:tgtEl>
                                        <p:attrNameLst>
                                          <p:attrName>style.visibility</p:attrName>
                                        </p:attrNameLst>
                                      </p:cBhvr>
                                      <p:to>
                                        <p:strVal val="visible"/>
                                      </p:to>
                                    </p:set>
                                    <p:animEffect transition="in" filter="fade">
                                      <p:cBhvr>
                                        <p:cTn id="7" dur="500"/>
                                        <p:tgtEl>
                                          <p:spTgt spid="3686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6867">
                                            <p:txEl>
                                              <p:pRg st="1" end="1"/>
                                            </p:txEl>
                                          </p:spTgt>
                                        </p:tgtEl>
                                        <p:attrNameLst>
                                          <p:attrName>style.visibility</p:attrName>
                                        </p:attrNameLst>
                                      </p:cBhvr>
                                      <p:to>
                                        <p:strVal val="visible"/>
                                      </p:to>
                                    </p:set>
                                    <p:animEffect transition="in" filter="fade">
                                      <p:cBhvr>
                                        <p:cTn id="12" dur="500"/>
                                        <p:tgtEl>
                                          <p:spTgt spid="3686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6867">
                                            <p:txEl>
                                              <p:pRg st="2" end="2"/>
                                            </p:txEl>
                                          </p:spTgt>
                                        </p:tgtEl>
                                        <p:attrNameLst>
                                          <p:attrName>style.visibility</p:attrName>
                                        </p:attrNameLst>
                                      </p:cBhvr>
                                      <p:to>
                                        <p:strVal val="visible"/>
                                      </p:to>
                                    </p:set>
                                    <p:animEffect transition="in" filter="fade">
                                      <p:cBhvr>
                                        <p:cTn id="17" dur="500"/>
                                        <p:tgtEl>
                                          <p:spTgt spid="3686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6867">
                                            <p:txEl>
                                              <p:pRg st="3" end="3"/>
                                            </p:txEl>
                                          </p:spTgt>
                                        </p:tgtEl>
                                        <p:attrNameLst>
                                          <p:attrName>style.visibility</p:attrName>
                                        </p:attrNameLst>
                                      </p:cBhvr>
                                      <p:to>
                                        <p:strVal val="visible"/>
                                      </p:to>
                                    </p:set>
                                    <p:animEffect transition="in" filter="fade">
                                      <p:cBhvr>
                                        <p:cTn id="22" dur="500"/>
                                        <p:tgtEl>
                                          <p:spTgt spid="3686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67"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pPr>
              <a:defRPr/>
            </a:pPr>
            <a:fld id="{E74107A2-546D-4DAE-B3C2-C8FE5D4D4091}" type="slidenum">
              <a:rPr lang="et-EE"/>
              <a:pPr>
                <a:defRPr/>
              </a:pPr>
              <a:t>24</a:t>
            </a:fld>
            <a:endParaRPr lang="et-EE"/>
          </a:p>
        </p:txBody>
      </p:sp>
      <p:sp>
        <p:nvSpPr>
          <p:cNvPr id="45058" name="Rectangle 2"/>
          <p:cNvSpPr>
            <a:spLocks noGrp="1"/>
          </p:cNvSpPr>
          <p:nvPr>
            <p:ph type="title"/>
          </p:nvPr>
        </p:nvSpPr>
        <p:spPr/>
        <p:txBody>
          <a:bodyPr/>
          <a:lstStyle/>
          <a:p>
            <a:r>
              <a:rPr lang="et-EE" smtClean="0"/>
              <a:t>Appointments</a:t>
            </a:r>
            <a:endParaRPr lang="en-GB" smtClean="0"/>
          </a:p>
        </p:txBody>
      </p:sp>
      <p:sp>
        <p:nvSpPr>
          <p:cNvPr id="37891" name="Rectangle 3"/>
          <p:cNvSpPr>
            <a:spLocks noGrp="1"/>
          </p:cNvSpPr>
          <p:nvPr>
            <p:ph type="body" idx="1"/>
          </p:nvPr>
        </p:nvSpPr>
        <p:spPr/>
        <p:txBody>
          <a:bodyPr/>
          <a:lstStyle/>
          <a:p>
            <a:r>
              <a:rPr lang="et-EE" smtClean="0"/>
              <a:t>Long waiting-time in the U.S. and Germany: a delibarate putdown and/or a message about the individual being very disorganized.</a:t>
            </a:r>
          </a:p>
          <a:p>
            <a:r>
              <a:rPr lang="et-EE" smtClean="0"/>
              <a:t>In France: no such message is intended.</a:t>
            </a:r>
          </a:p>
          <a:p>
            <a:r>
              <a:rPr lang="et-EE" smtClean="0"/>
              <a:t>Interactions between monochronic and polychronic people can be stressful unless both parties know and decode the meanings behind each other’s language and time.</a:t>
            </a:r>
            <a:endParaRPr lang="en-GB"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7891">
                                            <p:txEl>
                                              <p:pRg st="0" end="0"/>
                                            </p:txEl>
                                          </p:spTgt>
                                        </p:tgtEl>
                                        <p:attrNameLst>
                                          <p:attrName>style.visibility</p:attrName>
                                        </p:attrNameLst>
                                      </p:cBhvr>
                                      <p:to>
                                        <p:strVal val="visible"/>
                                      </p:to>
                                    </p:set>
                                    <p:animEffect transition="in" filter="fade">
                                      <p:cBhvr>
                                        <p:cTn id="7" dur="500"/>
                                        <p:tgtEl>
                                          <p:spTgt spid="3789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7891">
                                            <p:txEl>
                                              <p:pRg st="1" end="1"/>
                                            </p:txEl>
                                          </p:spTgt>
                                        </p:tgtEl>
                                        <p:attrNameLst>
                                          <p:attrName>style.visibility</p:attrName>
                                        </p:attrNameLst>
                                      </p:cBhvr>
                                      <p:to>
                                        <p:strVal val="visible"/>
                                      </p:to>
                                    </p:set>
                                    <p:animEffect transition="in" filter="fade">
                                      <p:cBhvr>
                                        <p:cTn id="12" dur="500"/>
                                        <p:tgtEl>
                                          <p:spTgt spid="3789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7891">
                                            <p:txEl>
                                              <p:pRg st="2" end="2"/>
                                            </p:txEl>
                                          </p:spTgt>
                                        </p:tgtEl>
                                        <p:attrNameLst>
                                          <p:attrName>style.visibility</p:attrName>
                                        </p:attrNameLst>
                                      </p:cBhvr>
                                      <p:to>
                                        <p:strVal val="visible"/>
                                      </p:to>
                                    </p:set>
                                    <p:animEffect transition="in" filter="fade">
                                      <p:cBhvr>
                                        <p:cTn id="17" dur="500"/>
                                        <p:tgtEl>
                                          <p:spTgt spid="3789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891"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pPr>
              <a:defRPr/>
            </a:pPr>
            <a:fld id="{450E4768-F2CF-4C47-961F-5284968E7126}" type="slidenum">
              <a:rPr lang="et-EE"/>
              <a:pPr>
                <a:defRPr/>
              </a:pPr>
              <a:t>25</a:t>
            </a:fld>
            <a:endParaRPr lang="et-EE"/>
          </a:p>
        </p:txBody>
      </p:sp>
      <p:sp>
        <p:nvSpPr>
          <p:cNvPr id="46082" name="Rectangle 2"/>
          <p:cNvSpPr>
            <a:spLocks noGrp="1"/>
          </p:cNvSpPr>
          <p:nvPr>
            <p:ph type="title"/>
          </p:nvPr>
        </p:nvSpPr>
        <p:spPr/>
        <p:txBody>
          <a:bodyPr/>
          <a:lstStyle/>
          <a:p>
            <a:r>
              <a:rPr lang="et-EE" sz="4000" smtClean="0"/>
              <a:t>Action Chains: </a:t>
            </a:r>
            <a:br>
              <a:rPr lang="et-EE" sz="4000" smtClean="0"/>
            </a:br>
            <a:r>
              <a:rPr lang="et-EE" sz="4000" smtClean="0"/>
              <a:t>The importance of completition</a:t>
            </a:r>
            <a:endParaRPr lang="en-GB" sz="4000" smtClean="0"/>
          </a:p>
        </p:txBody>
      </p:sp>
      <p:sp>
        <p:nvSpPr>
          <p:cNvPr id="39939" name="Rectangle 3"/>
          <p:cNvSpPr>
            <a:spLocks noGrp="1"/>
          </p:cNvSpPr>
          <p:nvPr>
            <p:ph type="body" idx="1"/>
          </p:nvPr>
        </p:nvSpPr>
        <p:spPr/>
        <p:txBody>
          <a:bodyPr/>
          <a:lstStyle/>
          <a:p>
            <a:pPr>
              <a:lnSpc>
                <a:spcPct val="90000"/>
              </a:lnSpc>
            </a:pPr>
            <a:r>
              <a:rPr lang="et-EE" smtClean="0"/>
              <a:t>Monochronic low-context cultures: compartmentized approach and dependence on schedules are more sensitive to interrputions, and more vulnarable to the breaking of action chains compared to high-context cultures.</a:t>
            </a:r>
          </a:p>
          <a:p>
            <a:pPr>
              <a:lnSpc>
                <a:spcPct val="90000"/>
              </a:lnSpc>
            </a:pPr>
            <a:r>
              <a:rPr lang="et-EE" smtClean="0"/>
              <a:t>High-context people are more elastic because of their extensive and cohesive networks in their system.</a:t>
            </a:r>
            <a:endParaRPr lang="en-GB"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9939">
                                            <p:txEl>
                                              <p:pRg st="0" end="0"/>
                                            </p:txEl>
                                          </p:spTgt>
                                        </p:tgtEl>
                                        <p:attrNameLst>
                                          <p:attrName>style.visibility</p:attrName>
                                        </p:attrNameLst>
                                      </p:cBhvr>
                                      <p:to>
                                        <p:strVal val="visible"/>
                                      </p:to>
                                    </p:set>
                                    <p:animEffect transition="in" filter="fade">
                                      <p:cBhvr>
                                        <p:cTn id="7" dur="500"/>
                                        <p:tgtEl>
                                          <p:spTgt spid="3993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9939">
                                            <p:txEl>
                                              <p:pRg st="1" end="1"/>
                                            </p:txEl>
                                          </p:spTgt>
                                        </p:tgtEl>
                                        <p:attrNameLst>
                                          <p:attrName>style.visibility</p:attrName>
                                        </p:attrNameLst>
                                      </p:cBhvr>
                                      <p:to>
                                        <p:strVal val="visible"/>
                                      </p:to>
                                    </p:set>
                                    <p:animEffect transition="in" filter="fade">
                                      <p:cBhvr>
                                        <p:cTn id="12" dur="500"/>
                                        <p:tgtEl>
                                          <p:spTgt spid="3993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939"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pPr>
              <a:defRPr/>
            </a:pPr>
            <a:fld id="{53C2FF80-B653-428B-820D-02FD5A159581}" type="slidenum">
              <a:rPr lang="et-EE"/>
              <a:pPr>
                <a:defRPr/>
              </a:pPr>
              <a:t>26</a:t>
            </a:fld>
            <a:endParaRPr lang="et-EE"/>
          </a:p>
        </p:txBody>
      </p:sp>
      <p:sp>
        <p:nvSpPr>
          <p:cNvPr id="47106" name="Rectangle 2"/>
          <p:cNvSpPr>
            <a:spLocks noGrp="1"/>
          </p:cNvSpPr>
          <p:nvPr>
            <p:ph type="title"/>
          </p:nvPr>
        </p:nvSpPr>
        <p:spPr/>
        <p:txBody>
          <a:bodyPr/>
          <a:lstStyle/>
          <a:p>
            <a:r>
              <a:rPr lang="et-EE" smtClean="0"/>
              <a:t>Action chains and disputes</a:t>
            </a:r>
            <a:endParaRPr lang="en-GB" smtClean="0"/>
          </a:p>
        </p:txBody>
      </p:sp>
      <p:sp>
        <p:nvSpPr>
          <p:cNvPr id="40963" name="Rectangle 3"/>
          <p:cNvSpPr>
            <a:spLocks noGrp="1"/>
          </p:cNvSpPr>
          <p:nvPr>
            <p:ph type="body" idx="1"/>
          </p:nvPr>
        </p:nvSpPr>
        <p:spPr/>
        <p:txBody>
          <a:bodyPr/>
          <a:lstStyle/>
          <a:p>
            <a:pPr marL="609600" indent="-609600">
              <a:lnSpc>
                <a:spcPct val="90000"/>
              </a:lnSpc>
            </a:pPr>
            <a:r>
              <a:rPr lang="et-EE" sz="2800" smtClean="0"/>
              <a:t>All cultures have in-built safeguards to prevent a dispute from escalating.</a:t>
            </a:r>
          </a:p>
          <a:p>
            <a:pPr marL="609600" indent="-609600">
              <a:lnSpc>
                <a:spcPct val="90000"/>
              </a:lnSpc>
            </a:pPr>
            <a:r>
              <a:rPr lang="et-EE" sz="2800" smtClean="0"/>
              <a:t>These safeguards apply only within the context of one’s own culture.</a:t>
            </a:r>
          </a:p>
          <a:p>
            <a:pPr marL="609600" indent="-609600">
              <a:lnSpc>
                <a:spcPct val="90000"/>
              </a:lnSpc>
            </a:pPr>
            <a:r>
              <a:rPr lang="et-EE" sz="2800" smtClean="0"/>
              <a:t>In foreign situation where a dispute appears imminent it is essential to do two things:</a:t>
            </a:r>
          </a:p>
          <a:p>
            <a:pPr marL="609600" indent="-609600">
              <a:lnSpc>
                <a:spcPct val="90000"/>
              </a:lnSpc>
              <a:buFont typeface="Arial" charset="0"/>
              <a:buAutoNum type="arabicParenR"/>
            </a:pPr>
            <a:r>
              <a:rPr lang="et-EE" sz="2800" smtClean="0"/>
              <a:t>Proceed slowly, taking every action possible to maintain course;</a:t>
            </a:r>
          </a:p>
          <a:p>
            <a:pPr marL="609600" indent="-609600">
              <a:lnSpc>
                <a:spcPct val="90000"/>
              </a:lnSpc>
              <a:buFont typeface="Arial" charset="0"/>
              <a:buAutoNum type="arabicParenR"/>
            </a:pPr>
            <a:r>
              <a:rPr lang="et-EE" sz="2800" smtClean="0"/>
              <a:t>Seek the advice of a skillful, tactful interpreter of the culture – a mediator.</a:t>
            </a:r>
            <a:endParaRPr lang="en-GB" sz="280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0963">
                                            <p:txEl>
                                              <p:pRg st="0" end="0"/>
                                            </p:txEl>
                                          </p:spTgt>
                                        </p:tgtEl>
                                        <p:attrNameLst>
                                          <p:attrName>style.visibility</p:attrName>
                                        </p:attrNameLst>
                                      </p:cBhvr>
                                      <p:to>
                                        <p:strVal val="visible"/>
                                      </p:to>
                                    </p:set>
                                    <p:animEffect transition="in" filter="fade">
                                      <p:cBhvr>
                                        <p:cTn id="7" dur="500"/>
                                        <p:tgtEl>
                                          <p:spTgt spid="4096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0963">
                                            <p:txEl>
                                              <p:pRg st="1" end="1"/>
                                            </p:txEl>
                                          </p:spTgt>
                                        </p:tgtEl>
                                        <p:attrNameLst>
                                          <p:attrName>style.visibility</p:attrName>
                                        </p:attrNameLst>
                                      </p:cBhvr>
                                      <p:to>
                                        <p:strVal val="visible"/>
                                      </p:to>
                                    </p:set>
                                    <p:animEffect transition="in" filter="fade">
                                      <p:cBhvr>
                                        <p:cTn id="12" dur="500"/>
                                        <p:tgtEl>
                                          <p:spTgt spid="4096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0963">
                                            <p:txEl>
                                              <p:pRg st="2" end="2"/>
                                            </p:txEl>
                                          </p:spTgt>
                                        </p:tgtEl>
                                        <p:attrNameLst>
                                          <p:attrName>style.visibility</p:attrName>
                                        </p:attrNameLst>
                                      </p:cBhvr>
                                      <p:to>
                                        <p:strVal val="visible"/>
                                      </p:to>
                                    </p:set>
                                    <p:animEffect transition="in" filter="fade">
                                      <p:cBhvr>
                                        <p:cTn id="17" dur="500"/>
                                        <p:tgtEl>
                                          <p:spTgt spid="4096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0963">
                                            <p:txEl>
                                              <p:pRg st="3" end="3"/>
                                            </p:txEl>
                                          </p:spTgt>
                                        </p:tgtEl>
                                        <p:attrNameLst>
                                          <p:attrName>style.visibility</p:attrName>
                                        </p:attrNameLst>
                                      </p:cBhvr>
                                      <p:to>
                                        <p:strVal val="visible"/>
                                      </p:to>
                                    </p:set>
                                    <p:animEffect transition="in" filter="fade">
                                      <p:cBhvr>
                                        <p:cTn id="22" dur="500"/>
                                        <p:tgtEl>
                                          <p:spTgt spid="4096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40963">
                                            <p:txEl>
                                              <p:pRg st="4" end="4"/>
                                            </p:txEl>
                                          </p:spTgt>
                                        </p:tgtEl>
                                        <p:attrNameLst>
                                          <p:attrName>style.visibility</p:attrName>
                                        </p:attrNameLst>
                                      </p:cBhvr>
                                      <p:to>
                                        <p:strVal val="visible"/>
                                      </p:to>
                                    </p:set>
                                    <p:animEffect transition="in" filter="fade">
                                      <p:cBhvr>
                                        <p:cTn id="27" dur="500"/>
                                        <p:tgtEl>
                                          <p:spTgt spid="4096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6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pPr>
              <a:defRPr/>
            </a:pPr>
            <a:fld id="{F015B10E-63E2-497A-B3C8-092C7B053B72}" type="slidenum">
              <a:rPr lang="et-EE"/>
              <a:pPr>
                <a:defRPr/>
              </a:pPr>
              <a:t>27</a:t>
            </a:fld>
            <a:endParaRPr lang="et-EE" dirty="0"/>
          </a:p>
        </p:txBody>
      </p:sp>
      <p:sp>
        <p:nvSpPr>
          <p:cNvPr id="48130" name="Rectangle 2"/>
          <p:cNvSpPr>
            <a:spLocks noGrp="1"/>
          </p:cNvSpPr>
          <p:nvPr>
            <p:ph type="title"/>
          </p:nvPr>
        </p:nvSpPr>
        <p:spPr/>
        <p:txBody>
          <a:bodyPr/>
          <a:lstStyle/>
          <a:p>
            <a:r>
              <a:rPr lang="et-EE" smtClean="0"/>
              <a:t>Summary</a:t>
            </a:r>
            <a:endParaRPr lang="en-GB" smtClean="0"/>
          </a:p>
        </p:txBody>
      </p:sp>
      <p:sp>
        <p:nvSpPr>
          <p:cNvPr id="43011" name="Rectangle 3"/>
          <p:cNvSpPr>
            <a:spLocks noGrp="1"/>
          </p:cNvSpPr>
          <p:nvPr>
            <p:ph type="body" idx="1"/>
          </p:nvPr>
        </p:nvSpPr>
        <p:spPr>
          <a:xfrm>
            <a:off x="457200" y="1600200"/>
            <a:ext cx="8229600" cy="4924425"/>
          </a:xfrm>
        </p:spPr>
        <p:txBody>
          <a:bodyPr/>
          <a:lstStyle/>
          <a:p>
            <a:pPr>
              <a:lnSpc>
                <a:spcPct val="80000"/>
              </a:lnSpc>
            </a:pPr>
            <a:r>
              <a:rPr lang="et-EE" sz="2800" smtClean="0"/>
              <a:t>Understanding High Context and Low Context cultures and their differences</a:t>
            </a:r>
          </a:p>
          <a:p>
            <a:pPr>
              <a:lnSpc>
                <a:spcPct val="80000"/>
              </a:lnSpc>
            </a:pPr>
            <a:r>
              <a:rPr lang="et-EE" sz="2800" smtClean="0"/>
              <a:t>Monochronic and Polychronic Time cultures</a:t>
            </a:r>
          </a:p>
          <a:p>
            <a:pPr>
              <a:lnSpc>
                <a:spcPct val="80000"/>
              </a:lnSpc>
            </a:pPr>
            <a:r>
              <a:rPr lang="et-EE" sz="2800" smtClean="0"/>
              <a:t>Speed of messages</a:t>
            </a:r>
          </a:p>
          <a:p>
            <a:pPr>
              <a:lnSpc>
                <a:spcPct val="80000"/>
              </a:lnSpc>
            </a:pPr>
            <a:r>
              <a:rPr lang="et-EE" sz="2800" smtClean="0"/>
              <a:t>Context</a:t>
            </a:r>
          </a:p>
          <a:p>
            <a:pPr>
              <a:lnSpc>
                <a:spcPct val="80000"/>
              </a:lnSpc>
            </a:pPr>
            <a:r>
              <a:rPr lang="et-EE" sz="2800" smtClean="0"/>
              <a:t>Space and time</a:t>
            </a:r>
          </a:p>
          <a:p>
            <a:pPr>
              <a:lnSpc>
                <a:spcPct val="80000"/>
              </a:lnSpc>
            </a:pPr>
            <a:r>
              <a:rPr lang="et-EE" sz="2800" smtClean="0"/>
              <a:t>Action chains</a:t>
            </a:r>
          </a:p>
          <a:p>
            <a:pPr>
              <a:lnSpc>
                <a:spcPct val="80000"/>
              </a:lnSpc>
            </a:pPr>
            <a:endParaRPr lang="et-EE" sz="2800" smtClean="0"/>
          </a:p>
          <a:p>
            <a:pPr>
              <a:lnSpc>
                <a:spcPct val="80000"/>
              </a:lnSpc>
              <a:buFont typeface="Arial" charset="0"/>
              <a:buNone/>
            </a:pPr>
            <a:r>
              <a:rPr lang="et-EE" sz="2800" smtClean="0"/>
              <a:t>All these are essential to understand in situations of conflict management and during negotiations.</a:t>
            </a:r>
          </a:p>
          <a:p>
            <a:pPr>
              <a:lnSpc>
                <a:spcPct val="80000"/>
              </a:lnSpc>
              <a:buFont typeface="Arial" charset="0"/>
              <a:buNone/>
            </a:pPr>
            <a:r>
              <a:rPr lang="et-EE" sz="2800" smtClean="0"/>
              <a:t>In each cultural context all acts, all events and all material things have meaning.</a:t>
            </a:r>
            <a:endParaRPr lang="en-GB" sz="2800" smtClean="0"/>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3011">
                                            <p:txEl>
                                              <p:pRg st="0" end="0"/>
                                            </p:txEl>
                                          </p:spTgt>
                                        </p:tgtEl>
                                        <p:attrNameLst>
                                          <p:attrName>style.visibility</p:attrName>
                                        </p:attrNameLst>
                                      </p:cBhvr>
                                      <p:to>
                                        <p:strVal val="visible"/>
                                      </p:to>
                                    </p:set>
                                    <p:animEffect transition="in" filter="fade">
                                      <p:cBhvr>
                                        <p:cTn id="7" dur="500"/>
                                        <p:tgtEl>
                                          <p:spTgt spid="4301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3011">
                                            <p:txEl>
                                              <p:pRg st="1" end="1"/>
                                            </p:txEl>
                                          </p:spTgt>
                                        </p:tgtEl>
                                        <p:attrNameLst>
                                          <p:attrName>style.visibility</p:attrName>
                                        </p:attrNameLst>
                                      </p:cBhvr>
                                      <p:to>
                                        <p:strVal val="visible"/>
                                      </p:to>
                                    </p:set>
                                    <p:animEffect transition="in" filter="fade">
                                      <p:cBhvr>
                                        <p:cTn id="12" dur="500"/>
                                        <p:tgtEl>
                                          <p:spTgt spid="4301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3011">
                                            <p:txEl>
                                              <p:pRg st="2" end="2"/>
                                            </p:txEl>
                                          </p:spTgt>
                                        </p:tgtEl>
                                        <p:attrNameLst>
                                          <p:attrName>style.visibility</p:attrName>
                                        </p:attrNameLst>
                                      </p:cBhvr>
                                      <p:to>
                                        <p:strVal val="visible"/>
                                      </p:to>
                                    </p:set>
                                    <p:animEffect transition="in" filter="fade">
                                      <p:cBhvr>
                                        <p:cTn id="17" dur="500"/>
                                        <p:tgtEl>
                                          <p:spTgt spid="43011">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3011">
                                            <p:txEl>
                                              <p:pRg st="3" end="3"/>
                                            </p:txEl>
                                          </p:spTgt>
                                        </p:tgtEl>
                                        <p:attrNameLst>
                                          <p:attrName>style.visibility</p:attrName>
                                        </p:attrNameLst>
                                      </p:cBhvr>
                                      <p:to>
                                        <p:strVal val="visible"/>
                                      </p:to>
                                    </p:set>
                                    <p:animEffect transition="in" filter="fade">
                                      <p:cBhvr>
                                        <p:cTn id="22" dur="500"/>
                                        <p:tgtEl>
                                          <p:spTgt spid="43011">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43011">
                                            <p:txEl>
                                              <p:pRg st="4" end="4"/>
                                            </p:txEl>
                                          </p:spTgt>
                                        </p:tgtEl>
                                        <p:attrNameLst>
                                          <p:attrName>style.visibility</p:attrName>
                                        </p:attrNameLst>
                                      </p:cBhvr>
                                      <p:to>
                                        <p:strVal val="visible"/>
                                      </p:to>
                                    </p:set>
                                    <p:animEffect transition="in" filter="fade">
                                      <p:cBhvr>
                                        <p:cTn id="27" dur="500"/>
                                        <p:tgtEl>
                                          <p:spTgt spid="43011">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43011">
                                            <p:txEl>
                                              <p:pRg st="5" end="5"/>
                                            </p:txEl>
                                          </p:spTgt>
                                        </p:tgtEl>
                                        <p:attrNameLst>
                                          <p:attrName>style.visibility</p:attrName>
                                        </p:attrNameLst>
                                      </p:cBhvr>
                                      <p:to>
                                        <p:strVal val="visible"/>
                                      </p:to>
                                    </p:set>
                                    <p:animEffect transition="in" filter="fade">
                                      <p:cBhvr>
                                        <p:cTn id="32" dur="500"/>
                                        <p:tgtEl>
                                          <p:spTgt spid="43011">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43011">
                                            <p:txEl>
                                              <p:pRg st="7" end="7"/>
                                            </p:txEl>
                                          </p:spTgt>
                                        </p:tgtEl>
                                        <p:attrNameLst>
                                          <p:attrName>style.visibility</p:attrName>
                                        </p:attrNameLst>
                                      </p:cBhvr>
                                      <p:to>
                                        <p:strVal val="visible"/>
                                      </p:to>
                                    </p:set>
                                    <p:animEffect transition="in" filter="fade">
                                      <p:cBhvr>
                                        <p:cTn id="37" dur="500"/>
                                        <p:tgtEl>
                                          <p:spTgt spid="43011">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43011">
                                            <p:txEl>
                                              <p:pRg st="8" end="8"/>
                                            </p:txEl>
                                          </p:spTgt>
                                        </p:tgtEl>
                                        <p:attrNameLst>
                                          <p:attrName>style.visibility</p:attrName>
                                        </p:attrNameLst>
                                      </p:cBhvr>
                                      <p:to>
                                        <p:strVal val="visible"/>
                                      </p:to>
                                    </p:set>
                                    <p:animEffect transition="in" filter="fade">
                                      <p:cBhvr>
                                        <p:cTn id="42" dur="500"/>
                                        <p:tgtEl>
                                          <p:spTgt spid="43011">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011"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Title 1"/>
          <p:cNvSpPr>
            <a:spLocks noGrp="1"/>
          </p:cNvSpPr>
          <p:nvPr>
            <p:ph type="title"/>
          </p:nvPr>
        </p:nvSpPr>
        <p:spPr/>
        <p:txBody>
          <a:bodyPr/>
          <a:lstStyle/>
          <a:p>
            <a:r>
              <a:rPr lang="et-EE" smtClean="0"/>
              <a:t>Literature</a:t>
            </a:r>
          </a:p>
        </p:txBody>
      </p:sp>
      <p:sp>
        <p:nvSpPr>
          <p:cNvPr id="49154" name="Content Placeholder 2"/>
          <p:cNvSpPr>
            <a:spLocks noGrp="1"/>
          </p:cNvSpPr>
          <p:nvPr>
            <p:ph idx="1"/>
          </p:nvPr>
        </p:nvSpPr>
        <p:spPr/>
        <p:txBody>
          <a:bodyPr/>
          <a:lstStyle/>
          <a:p>
            <a:r>
              <a:rPr lang="et-EE" sz="2400" smtClean="0"/>
              <a:t>Hall, E. T., Hall, M. R. (1990). </a:t>
            </a:r>
            <a:r>
              <a:rPr lang="et-EE" sz="2400" i="1" smtClean="0"/>
              <a:t>Understanding Cultural Differences.</a:t>
            </a:r>
            <a:r>
              <a:rPr lang="et-EE" sz="2400" smtClean="0"/>
              <a:t> Intercultural Press.</a:t>
            </a:r>
          </a:p>
          <a:p>
            <a:r>
              <a:rPr lang="et-EE" sz="2400" smtClean="0"/>
              <a:t>Hall, E. T. (1973/1990). </a:t>
            </a:r>
            <a:r>
              <a:rPr lang="et-EE" sz="2400" i="1" smtClean="0"/>
              <a:t>The Silent Language. </a:t>
            </a:r>
            <a:r>
              <a:rPr lang="et-EE" sz="2400" smtClean="0"/>
              <a:t>Anchor Books Editions : New York</a:t>
            </a:r>
          </a:p>
          <a:p>
            <a:r>
              <a:rPr lang="et-EE" sz="2400" smtClean="0"/>
              <a:t>Hall, E. T. (1977/1989). </a:t>
            </a:r>
            <a:r>
              <a:rPr lang="et-EE" sz="2400" i="1" smtClean="0"/>
              <a:t>Beyond Culture.</a:t>
            </a:r>
            <a:r>
              <a:rPr lang="et-EE" sz="2400" smtClean="0"/>
              <a:t> Anchor Books Editions : New York.   </a:t>
            </a:r>
          </a:p>
        </p:txBody>
      </p:sp>
      <p:sp>
        <p:nvSpPr>
          <p:cNvPr id="4" name="Slide Number Placeholder 3"/>
          <p:cNvSpPr>
            <a:spLocks noGrp="1"/>
          </p:cNvSpPr>
          <p:nvPr>
            <p:ph type="sldNum" sz="quarter" idx="12"/>
          </p:nvPr>
        </p:nvSpPr>
        <p:spPr/>
        <p:txBody>
          <a:bodyPr/>
          <a:lstStyle/>
          <a:p>
            <a:pPr>
              <a:defRPr/>
            </a:pPr>
            <a:fld id="{A37C16C8-A6F6-42C6-9004-E3A87A99A102}" type="slidenum">
              <a:rPr lang="et-EE" smtClean="0"/>
              <a:pPr>
                <a:defRPr/>
              </a:pPr>
              <a:t>28</a:t>
            </a:fld>
            <a:endParaRPr lang="et-EE"/>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pPr>
              <a:defRPr/>
            </a:pPr>
            <a:fld id="{6EB0C4C6-ECC5-466E-9D08-0CF9C8A7D151}" type="slidenum">
              <a:rPr lang="et-EE"/>
              <a:pPr>
                <a:defRPr/>
              </a:pPr>
              <a:t>3</a:t>
            </a:fld>
            <a:endParaRPr lang="et-EE"/>
          </a:p>
        </p:txBody>
      </p:sp>
      <p:sp>
        <p:nvSpPr>
          <p:cNvPr id="2" name="Title 1"/>
          <p:cNvSpPr>
            <a:spLocks noGrp="1"/>
          </p:cNvSpPr>
          <p:nvPr>
            <p:ph type="title"/>
          </p:nvPr>
        </p:nvSpPr>
        <p:spPr/>
        <p:txBody>
          <a:bodyPr rtlCol="0">
            <a:normAutofit fontScale="90000"/>
          </a:bodyPr>
          <a:lstStyle/>
          <a:p>
            <a:pPr eaLnBrk="1" fontAlgn="auto" hangingPunct="1">
              <a:spcAft>
                <a:spcPts val="0"/>
              </a:spcAft>
              <a:defRPr/>
            </a:pPr>
            <a:r>
              <a:rPr lang="et-EE" b="1" i="1" dirty="0" err="1"/>
              <a:t>Understanding</a:t>
            </a:r>
            <a:r>
              <a:rPr lang="et-EE" b="1" i="1" dirty="0"/>
              <a:t> </a:t>
            </a:r>
            <a:r>
              <a:rPr lang="et-EE" b="1" i="1" dirty="0" err="1"/>
              <a:t>cultural</a:t>
            </a:r>
            <a:r>
              <a:rPr lang="et-EE" b="1" i="1" dirty="0"/>
              <a:t> </a:t>
            </a:r>
            <a:r>
              <a:rPr lang="et-EE" b="1" i="1" dirty="0" err="1" smtClean="0"/>
              <a:t>differences</a:t>
            </a:r>
            <a:r>
              <a:rPr lang="et-EE" b="1" i="1" dirty="0" smtClean="0"/>
              <a:t> </a:t>
            </a:r>
            <a:br>
              <a:rPr lang="et-EE" b="1" i="1" dirty="0" smtClean="0"/>
            </a:br>
            <a:endParaRPr lang="et-EE" sz="3600" dirty="0"/>
          </a:p>
        </p:txBody>
      </p:sp>
      <p:sp>
        <p:nvSpPr>
          <p:cNvPr id="17411" name="Content Placeholder 2"/>
          <p:cNvSpPr>
            <a:spLocks noGrp="1"/>
          </p:cNvSpPr>
          <p:nvPr>
            <p:ph idx="1"/>
          </p:nvPr>
        </p:nvSpPr>
        <p:spPr/>
        <p:txBody>
          <a:bodyPr/>
          <a:lstStyle/>
          <a:p>
            <a:pPr eaLnBrk="1" hangingPunct="1">
              <a:lnSpc>
                <a:spcPct val="90000"/>
              </a:lnSpc>
            </a:pPr>
            <a:r>
              <a:rPr lang="en-GB" smtClean="0"/>
              <a:t>Even though culture is perceived personally, it is nonetheless a shared system.</a:t>
            </a:r>
            <a:endParaRPr lang="et-EE" smtClean="0"/>
          </a:p>
          <a:p>
            <a:pPr eaLnBrk="1" hangingPunct="1">
              <a:lnSpc>
                <a:spcPct val="90000"/>
              </a:lnSpc>
            </a:pPr>
            <a:r>
              <a:rPr lang="en-GB" smtClean="0"/>
              <a:t>As culture is experienced personally, very few individuals see for what it is – </a:t>
            </a:r>
            <a:r>
              <a:rPr lang="en-GB" i="1" smtClean="0"/>
              <a:t>a program of behaviour.</a:t>
            </a:r>
            <a:endParaRPr lang="et-EE" i="1" smtClean="0"/>
          </a:p>
          <a:p>
            <a:pPr eaLnBrk="1" hangingPunct="1">
              <a:lnSpc>
                <a:spcPct val="90000"/>
              </a:lnSpc>
            </a:pPr>
            <a:r>
              <a:rPr lang="en-GB" smtClean="0"/>
              <a:t>Members of a common culture not only share information, but also methods of coding, storing and retrieving </a:t>
            </a:r>
            <a:r>
              <a:rPr lang="et-EE" smtClean="0"/>
              <a:t>of </a:t>
            </a:r>
            <a:r>
              <a:rPr lang="en-GB" smtClean="0"/>
              <a:t>that information. </a:t>
            </a:r>
            <a:endParaRPr lang="et-EE" smtClean="0"/>
          </a:p>
          <a:p>
            <a:pPr eaLnBrk="1" hangingPunct="1">
              <a:lnSpc>
                <a:spcPct val="90000"/>
              </a:lnSpc>
            </a:pPr>
            <a:r>
              <a:rPr lang="en-GB" smtClean="0"/>
              <a:t>These methods vary from culture to culture.</a:t>
            </a:r>
            <a:endParaRPr lang="et-EE"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7411">
                                            <p:txEl>
                                              <p:pRg st="0" end="0"/>
                                            </p:txEl>
                                          </p:spTgt>
                                        </p:tgtEl>
                                        <p:attrNameLst>
                                          <p:attrName>style.visibility</p:attrName>
                                        </p:attrNameLst>
                                      </p:cBhvr>
                                      <p:to>
                                        <p:strVal val="visible"/>
                                      </p:to>
                                    </p:set>
                                    <p:animEffect transition="in" filter="fade">
                                      <p:cBhvr>
                                        <p:cTn id="7" dur="500"/>
                                        <p:tgtEl>
                                          <p:spTgt spid="1741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7411">
                                            <p:txEl>
                                              <p:pRg st="1" end="1"/>
                                            </p:txEl>
                                          </p:spTgt>
                                        </p:tgtEl>
                                        <p:attrNameLst>
                                          <p:attrName>style.visibility</p:attrName>
                                        </p:attrNameLst>
                                      </p:cBhvr>
                                      <p:to>
                                        <p:strVal val="visible"/>
                                      </p:to>
                                    </p:set>
                                    <p:animEffect transition="in" filter="fade">
                                      <p:cBhvr>
                                        <p:cTn id="12" dur="500"/>
                                        <p:tgtEl>
                                          <p:spTgt spid="1741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7411">
                                            <p:txEl>
                                              <p:pRg st="2" end="2"/>
                                            </p:txEl>
                                          </p:spTgt>
                                        </p:tgtEl>
                                        <p:attrNameLst>
                                          <p:attrName>style.visibility</p:attrName>
                                        </p:attrNameLst>
                                      </p:cBhvr>
                                      <p:to>
                                        <p:strVal val="visible"/>
                                      </p:to>
                                    </p:set>
                                    <p:animEffect transition="in" filter="fade">
                                      <p:cBhvr>
                                        <p:cTn id="17" dur="500"/>
                                        <p:tgtEl>
                                          <p:spTgt spid="17411">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7411">
                                            <p:txEl>
                                              <p:pRg st="3" end="3"/>
                                            </p:txEl>
                                          </p:spTgt>
                                        </p:tgtEl>
                                        <p:attrNameLst>
                                          <p:attrName>style.visibility</p:attrName>
                                        </p:attrNameLst>
                                      </p:cBhvr>
                                      <p:to>
                                        <p:strVal val="visible"/>
                                      </p:to>
                                    </p:set>
                                    <p:animEffect transition="in" filter="fade">
                                      <p:cBhvr>
                                        <p:cTn id="22" dur="500"/>
                                        <p:tgtEl>
                                          <p:spTgt spid="1741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1"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pPr>
              <a:defRPr/>
            </a:pPr>
            <a:fld id="{CCC428C0-5285-41BC-AA61-6717092C8BBA}" type="slidenum">
              <a:rPr lang="et-EE"/>
              <a:pPr>
                <a:defRPr/>
              </a:pPr>
              <a:t>4</a:t>
            </a:fld>
            <a:endParaRPr lang="et-EE"/>
          </a:p>
        </p:txBody>
      </p:sp>
      <p:sp>
        <p:nvSpPr>
          <p:cNvPr id="20482" name="Title 1"/>
          <p:cNvSpPr>
            <a:spLocks noGrp="1"/>
          </p:cNvSpPr>
          <p:nvPr>
            <p:ph type="title"/>
          </p:nvPr>
        </p:nvSpPr>
        <p:spPr/>
        <p:txBody>
          <a:bodyPr/>
          <a:lstStyle/>
          <a:p>
            <a:pPr eaLnBrk="1" hangingPunct="1"/>
            <a:r>
              <a:rPr lang="et-EE" b="1" smtClean="0"/>
              <a:t>Cultural differences – hidden?</a:t>
            </a:r>
            <a:endParaRPr lang="et-EE" smtClean="0"/>
          </a:p>
        </p:txBody>
      </p:sp>
      <p:sp>
        <p:nvSpPr>
          <p:cNvPr id="19459" name="Content Placeholder 2"/>
          <p:cNvSpPr>
            <a:spLocks noGrp="1"/>
          </p:cNvSpPr>
          <p:nvPr>
            <p:ph idx="1"/>
          </p:nvPr>
        </p:nvSpPr>
        <p:spPr/>
        <p:txBody>
          <a:bodyPr/>
          <a:lstStyle/>
          <a:p>
            <a:pPr eaLnBrk="1" hangingPunct="1"/>
            <a:r>
              <a:rPr lang="en-GB" smtClean="0"/>
              <a:t>Knowing what kind of information people from other cultures require is one key to effective international communication.</a:t>
            </a:r>
            <a:endParaRPr lang="et-EE" smtClean="0"/>
          </a:p>
          <a:p>
            <a:pPr eaLnBrk="1" hangingPunct="1"/>
            <a:r>
              <a:rPr lang="en-GB" smtClean="0"/>
              <a:t>“Hidden codes” of behavio</a:t>
            </a:r>
            <a:r>
              <a:rPr lang="et-EE" smtClean="0"/>
              <a:t>u</a:t>
            </a:r>
            <a:r>
              <a:rPr lang="en-GB" smtClean="0"/>
              <a:t>r need “code breaker” to be understood.</a:t>
            </a:r>
            <a:endParaRPr lang="et-EE" smtClean="0"/>
          </a:p>
          <a:p>
            <a:pPr eaLnBrk="1" hangingPunct="1"/>
            <a:r>
              <a:rPr lang="en-GB" smtClean="0"/>
              <a:t>90% or more of all communication is in culture’s nonverbal messages (</a:t>
            </a:r>
            <a:r>
              <a:rPr lang="et-EE" smtClean="0"/>
              <a:t>i.e. </a:t>
            </a:r>
            <a:r>
              <a:rPr lang="en-GB" smtClean="0"/>
              <a:t>not language).</a:t>
            </a:r>
            <a:endParaRPr lang="et-EE"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9459">
                                            <p:txEl>
                                              <p:pRg st="0" end="0"/>
                                            </p:txEl>
                                          </p:spTgt>
                                        </p:tgtEl>
                                        <p:attrNameLst>
                                          <p:attrName>style.visibility</p:attrName>
                                        </p:attrNameLst>
                                      </p:cBhvr>
                                      <p:to>
                                        <p:strVal val="visible"/>
                                      </p:to>
                                    </p:set>
                                    <p:animEffect transition="in" filter="fade">
                                      <p:cBhvr>
                                        <p:cTn id="7" dur="500"/>
                                        <p:tgtEl>
                                          <p:spTgt spid="1945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9459">
                                            <p:txEl>
                                              <p:pRg st="1" end="1"/>
                                            </p:txEl>
                                          </p:spTgt>
                                        </p:tgtEl>
                                        <p:attrNameLst>
                                          <p:attrName>style.visibility</p:attrName>
                                        </p:attrNameLst>
                                      </p:cBhvr>
                                      <p:to>
                                        <p:strVal val="visible"/>
                                      </p:to>
                                    </p:set>
                                    <p:animEffect transition="in" filter="fade">
                                      <p:cBhvr>
                                        <p:cTn id="12" dur="500"/>
                                        <p:tgtEl>
                                          <p:spTgt spid="1945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9459">
                                            <p:txEl>
                                              <p:pRg st="2" end="2"/>
                                            </p:txEl>
                                          </p:spTgt>
                                        </p:tgtEl>
                                        <p:attrNameLst>
                                          <p:attrName>style.visibility</p:attrName>
                                        </p:attrNameLst>
                                      </p:cBhvr>
                                      <p:to>
                                        <p:strVal val="visible"/>
                                      </p:to>
                                    </p:set>
                                    <p:animEffect transition="in" filter="fade">
                                      <p:cBhvr>
                                        <p:cTn id="17" dur="500"/>
                                        <p:tgtEl>
                                          <p:spTgt spid="1945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9"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pPr>
              <a:defRPr/>
            </a:pPr>
            <a:fld id="{B88B3B76-1037-499C-8A4A-06F3CA6ED1F7}" type="slidenum">
              <a:rPr lang="et-EE"/>
              <a:pPr>
                <a:defRPr/>
              </a:pPr>
              <a:t>5</a:t>
            </a:fld>
            <a:endParaRPr lang="et-EE"/>
          </a:p>
        </p:txBody>
      </p:sp>
      <p:sp>
        <p:nvSpPr>
          <p:cNvPr id="22530" name="Title 1"/>
          <p:cNvSpPr>
            <a:spLocks noGrp="1"/>
          </p:cNvSpPr>
          <p:nvPr>
            <p:ph type="title"/>
          </p:nvPr>
        </p:nvSpPr>
        <p:spPr/>
        <p:txBody>
          <a:bodyPr/>
          <a:lstStyle/>
          <a:p>
            <a:pPr eaLnBrk="1" hangingPunct="1"/>
            <a:r>
              <a:rPr lang="et-EE" b="1" smtClean="0"/>
              <a:t>Culture is communication</a:t>
            </a:r>
          </a:p>
        </p:txBody>
      </p:sp>
      <p:sp>
        <p:nvSpPr>
          <p:cNvPr id="21507" name="Content Placeholder 2"/>
          <p:cNvSpPr>
            <a:spLocks noGrp="1"/>
          </p:cNvSpPr>
          <p:nvPr>
            <p:ph idx="1"/>
          </p:nvPr>
        </p:nvSpPr>
        <p:spPr/>
        <p:txBody>
          <a:bodyPr/>
          <a:lstStyle/>
          <a:p>
            <a:pPr eaLnBrk="1" hangingPunct="1">
              <a:buFontTx/>
              <a:buChar char="-"/>
              <a:defRPr/>
            </a:pPr>
            <a:r>
              <a:rPr lang="en-GB" sz="2800" dirty="0" smtClean="0"/>
              <a:t>Each cultural world operates according to its own internal dynamic, principles and laws (written &amp; unwritten), also time and space.</a:t>
            </a:r>
          </a:p>
          <a:p>
            <a:pPr eaLnBrk="1" hangingPunct="1">
              <a:buFontTx/>
              <a:buChar char="-"/>
              <a:defRPr/>
            </a:pPr>
            <a:r>
              <a:rPr lang="en-GB" sz="2800" dirty="0" smtClean="0"/>
              <a:t>But common for each culture </a:t>
            </a:r>
            <a:r>
              <a:rPr lang="et-EE" sz="2800" dirty="0" smtClean="0"/>
              <a:t>are</a:t>
            </a:r>
            <a:r>
              <a:rPr lang="en-GB" sz="2800" dirty="0" smtClean="0"/>
              <a:t>: </a:t>
            </a:r>
            <a:endParaRPr lang="et-EE" sz="2800" dirty="0" smtClean="0"/>
          </a:p>
          <a:p>
            <a:pPr marL="0" indent="0" eaLnBrk="1" hangingPunct="1">
              <a:buFont typeface="Arial" charset="0"/>
              <a:buNone/>
              <a:defRPr/>
            </a:pPr>
            <a:r>
              <a:rPr lang="et-EE" sz="2800" i="1" dirty="0"/>
              <a:t> </a:t>
            </a:r>
            <a:r>
              <a:rPr lang="et-EE" sz="2800" i="1" dirty="0" smtClean="0"/>
              <a:t>                        </a:t>
            </a:r>
            <a:r>
              <a:rPr lang="en-GB" sz="2800" i="1" dirty="0" smtClean="0"/>
              <a:t>words</a:t>
            </a:r>
            <a:r>
              <a:rPr lang="en-GB" sz="2800" dirty="0" smtClean="0"/>
              <a:t>, </a:t>
            </a:r>
            <a:r>
              <a:rPr lang="en-GB" sz="2800" i="1" dirty="0" smtClean="0"/>
              <a:t>material things</a:t>
            </a:r>
            <a:r>
              <a:rPr lang="en-GB" sz="2800" dirty="0" smtClean="0"/>
              <a:t> and </a:t>
            </a:r>
            <a:r>
              <a:rPr lang="en-GB" sz="2800" i="1" dirty="0" smtClean="0"/>
              <a:t>behaviour</a:t>
            </a:r>
            <a:r>
              <a:rPr lang="en-GB" sz="2800" dirty="0" smtClean="0"/>
              <a:t>.</a:t>
            </a:r>
          </a:p>
          <a:p>
            <a:pPr eaLnBrk="1" hangingPunct="1">
              <a:buFontTx/>
              <a:buChar char="-"/>
              <a:defRPr/>
            </a:pPr>
            <a:r>
              <a:rPr lang="en-GB" sz="2800" dirty="0" smtClean="0"/>
              <a:t>Words: medium of business, politics and diplomacy</a:t>
            </a:r>
            <a:endParaRPr lang="en-GB" sz="2800" dirty="0" smtClean="0">
              <a:latin typeface="Arial" charset="0"/>
            </a:endParaRPr>
          </a:p>
          <a:p>
            <a:pPr eaLnBrk="1" hangingPunct="1">
              <a:buFontTx/>
              <a:buChar char="-"/>
              <a:defRPr/>
            </a:pPr>
            <a:r>
              <a:rPr lang="en-GB" sz="2800" dirty="0" smtClean="0"/>
              <a:t>Material things: indicators of status and power</a:t>
            </a:r>
          </a:p>
          <a:p>
            <a:pPr eaLnBrk="1" hangingPunct="1">
              <a:buFontTx/>
              <a:buChar char="-"/>
              <a:defRPr/>
            </a:pPr>
            <a:r>
              <a:rPr lang="en-GB" sz="2800" dirty="0" smtClean="0"/>
              <a:t>Behaviour: feedback about people feel and includes techniques to avoid confrontation.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1507">
                                            <p:txEl>
                                              <p:pRg st="0" end="0"/>
                                            </p:txEl>
                                          </p:spTgt>
                                        </p:tgtEl>
                                        <p:attrNameLst>
                                          <p:attrName>style.visibility</p:attrName>
                                        </p:attrNameLst>
                                      </p:cBhvr>
                                      <p:to>
                                        <p:strVal val="visible"/>
                                      </p:to>
                                    </p:set>
                                    <p:animEffect transition="in" filter="fade">
                                      <p:cBhvr>
                                        <p:cTn id="7" dur="500"/>
                                        <p:tgtEl>
                                          <p:spTgt spid="2150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1507">
                                            <p:txEl>
                                              <p:pRg st="1" end="1"/>
                                            </p:txEl>
                                          </p:spTgt>
                                        </p:tgtEl>
                                        <p:attrNameLst>
                                          <p:attrName>style.visibility</p:attrName>
                                        </p:attrNameLst>
                                      </p:cBhvr>
                                      <p:to>
                                        <p:strVal val="visible"/>
                                      </p:to>
                                    </p:set>
                                    <p:animEffect transition="in" filter="fade">
                                      <p:cBhvr>
                                        <p:cTn id="12" dur="500"/>
                                        <p:tgtEl>
                                          <p:spTgt spid="2150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1507">
                                            <p:txEl>
                                              <p:pRg st="2" end="2"/>
                                            </p:txEl>
                                          </p:spTgt>
                                        </p:tgtEl>
                                        <p:attrNameLst>
                                          <p:attrName>style.visibility</p:attrName>
                                        </p:attrNameLst>
                                      </p:cBhvr>
                                      <p:to>
                                        <p:strVal val="visible"/>
                                      </p:to>
                                    </p:set>
                                    <p:animEffect transition="in" filter="fade">
                                      <p:cBhvr>
                                        <p:cTn id="17" dur="500"/>
                                        <p:tgtEl>
                                          <p:spTgt spid="2150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1507">
                                            <p:txEl>
                                              <p:pRg st="3" end="3"/>
                                            </p:txEl>
                                          </p:spTgt>
                                        </p:tgtEl>
                                        <p:attrNameLst>
                                          <p:attrName>style.visibility</p:attrName>
                                        </p:attrNameLst>
                                      </p:cBhvr>
                                      <p:to>
                                        <p:strVal val="visible"/>
                                      </p:to>
                                    </p:set>
                                    <p:animEffect transition="in" filter="fade">
                                      <p:cBhvr>
                                        <p:cTn id="22" dur="500"/>
                                        <p:tgtEl>
                                          <p:spTgt spid="2150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21507">
                                            <p:txEl>
                                              <p:pRg st="4" end="4"/>
                                            </p:txEl>
                                          </p:spTgt>
                                        </p:tgtEl>
                                        <p:attrNameLst>
                                          <p:attrName>style.visibility</p:attrName>
                                        </p:attrNameLst>
                                      </p:cBhvr>
                                      <p:to>
                                        <p:strVal val="visible"/>
                                      </p:to>
                                    </p:set>
                                    <p:animEffect transition="in" filter="fade">
                                      <p:cBhvr>
                                        <p:cTn id="27" dur="500"/>
                                        <p:tgtEl>
                                          <p:spTgt spid="21507">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21507">
                                            <p:txEl>
                                              <p:pRg st="5" end="5"/>
                                            </p:txEl>
                                          </p:spTgt>
                                        </p:tgtEl>
                                        <p:attrNameLst>
                                          <p:attrName>style.visibility</p:attrName>
                                        </p:attrNameLst>
                                      </p:cBhvr>
                                      <p:to>
                                        <p:strVal val="visible"/>
                                      </p:to>
                                    </p:set>
                                    <p:animEffect transition="in" filter="fade">
                                      <p:cBhvr>
                                        <p:cTn id="32" dur="500"/>
                                        <p:tgtEl>
                                          <p:spTgt spid="2150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7"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pPr>
              <a:defRPr/>
            </a:pPr>
            <a:fld id="{6A61CE5A-F41C-4749-B0DC-2FCBB981CED7}" type="slidenum">
              <a:rPr lang="et-EE"/>
              <a:pPr>
                <a:defRPr/>
              </a:pPr>
              <a:t>6</a:t>
            </a:fld>
            <a:endParaRPr lang="et-EE"/>
          </a:p>
        </p:txBody>
      </p:sp>
      <p:sp>
        <p:nvSpPr>
          <p:cNvPr id="24578" name="Rectangle 2"/>
          <p:cNvSpPr>
            <a:spLocks noGrp="1"/>
          </p:cNvSpPr>
          <p:nvPr>
            <p:ph type="title"/>
          </p:nvPr>
        </p:nvSpPr>
        <p:spPr/>
        <p:txBody>
          <a:bodyPr/>
          <a:lstStyle/>
          <a:p>
            <a:pPr eaLnBrk="1" hangingPunct="1"/>
            <a:r>
              <a:rPr lang="et-EE" smtClean="0"/>
              <a:t>“Silent language”</a:t>
            </a:r>
            <a:endParaRPr lang="en-GB" smtClean="0"/>
          </a:p>
        </p:txBody>
      </p:sp>
      <p:sp>
        <p:nvSpPr>
          <p:cNvPr id="23555" name="Rectangle 3"/>
          <p:cNvSpPr>
            <a:spLocks noGrp="1"/>
          </p:cNvSpPr>
          <p:nvPr>
            <p:ph type="body" idx="1"/>
          </p:nvPr>
        </p:nvSpPr>
        <p:spPr/>
        <p:txBody>
          <a:bodyPr/>
          <a:lstStyle/>
          <a:p>
            <a:pPr eaLnBrk="1" hangingPunct="1">
              <a:lnSpc>
                <a:spcPct val="90000"/>
              </a:lnSpc>
            </a:pPr>
            <a:r>
              <a:rPr lang="et-EE" smtClean="0"/>
              <a:t>…h</a:t>
            </a:r>
            <a:r>
              <a:rPr lang="en-GB" smtClean="0"/>
              <a:t>uman behaviour that exists outside conscious awareness</a:t>
            </a:r>
            <a:r>
              <a:rPr lang="et-EE" smtClean="0"/>
              <a:t>.</a:t>
            </a:r>
          </a:p>
          <a:p>
            <a:pPr eaLnBrk="1" hangingPunct="1">
              <a:lnSpc>
                <a:spcPct val="90000"/>
              </a:lnSpc>
            </a:pPr>
            <a:r>
              <a:rPr lang="et-EE" smtClean="0"/>
              <a:t>…includes evolutionary concepts, practices, solutions to problems, shared experience of ordinary people.</a:t>
            </a:r>
          </a:p>
          <a:p>
            <a:pPr eaLnBrk="1" hangingPunct="1">
              <a:lnSpc>
                <a:spcPct val="90000"/>
              </a:lnSpc>
            </a:pPr>
            <a:r>
              <a:rPr lang="et-EE" smtClean="0"/>
              <a:t>“Provides insights into the </a:t>
            </a:r>
            <a:r>
              <a:rPr lang="et-EE" u="sng" smtClean="0"/>
              <a:t>underlying</a:t>
            </a:r>
            <a:r>
              <a:rPr lang="et-EE" smtClean="0"/>
              <a:t> </a:t>
            </a:r>
            <a:r>
              <a:rPr lang="et-EE" u="sng" smtClean="0"/>
              <a:t>principles</a:t>
            </a:r>
            <a:r>
              <a:rPr lang="et-EE" smtClean="0"/>
              <a:t> that shape our lives.”</a:t>
            </a:r>
          </a:p>
          <a:p>
            <a:pPr eaLnBrk="1" hangingPunct="1">
              <a:lnSpc>
                <a:spcPct val="90000"/>
              </a:lnSpc>
            </a:pPr>
            <a:r>
              <a:rPr lang="et-EE" smtClean="0"/>
              <a:t>These </a:t>
            </a:r>
            <a:r>
              <a:rPr lang="et-EE" u="sng" smtClean="0"/>
              <a:t>principles</a:t>
            </a:r>
            <a:r>
              <a:rPr lang="et-EE" smtClean="0"/>
              <a:t> are not merely interesting, but eminently practical.</a:t>
            </a:r>
            <a:endParaRPr lang="en-GB"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3555">
                                            <p:txEl>
                                              <p:pRg st="0" end="0"/>
                                            </p:txEl>
                                          </p:spTgt>
                                        </p:tgtEl>
                                        <p:attrNameLst>
                                          <p:attrName>style.visibility</p:attrName>
                                        </p:attrNameLst>
                                      </p:cBhvr>
                                      <p:to>
                                        <p:strVal val="visible"/>
                                      </p:to>
                                    </p:set>
                                    <p:animEffect transition="in" filter="fade">
                                      <p:cBhvr>
                                        <p:cTn id="7" dur="500"/>
                                        <p:tgtEl>
                                          <p:spTgt spid="2355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3555">
                                            <p:txEl>
                                              <p:pRg st="1" end="1"/>
                                            </p:txEl>
                                          </p:spTgt>
                                        </p:tgtEl>
                                        <p:attrNameLst>
                                          <p:attrName>style.visibility</p:attrName>
                                        </p:attrNameLst>
                                      </p:cBhvr>
                                      <p:to>
                                        <p:strVal val="visible"/>
                                      </p:to>
                                    </p:set>
                                    <p:animEffect transition="in" filter="fade">
                                      <p:cBhvr>
                                        <p:cTn id="12" dur="500"/>
                                        <p:tgtEl>
                                          <p:spTgt spid="2355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3555">
                                            <p:txEl>
                                              <p:pRg st="2" end="2"/>
                                            </p:txEl>
                                          </p:spTgt>
                                        </p:tgtEl>
                                        <p:attrNameLst>
                                          <p:attrName>style.visibility</p:attrName>
                                        </p:attrNameLst>
                                      </p:cBhvr>
                                      <p:to>
                                        <p:strVal val="visible"/>
                                      </p:to>
                                    </p:set>
                                    <p:animEffect transition="in" filter="fade">
                                      <p:cBhvr>
                                        <p:cTn id="17" dur="500"/>
                                        <p:tgtEl>
                                          <p:spTgt spid="2355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3555">
                                            <p:txEl>
                                              <p:pRg st="3" end="3"/>
                                            </p:txEl>
                                          </p:spTgt>
                                        </p:tgtEl>
                                        <p:attrNameLst>
                                          <p:attrName>style.visibility</p:attrName>
                                        </p:attrNameLst>
                                      </p:cBhvr>
                                      <p:to>
                                        <p:strVal val="visible"/>
                                      </p:to>
                                    </p:set>
                                    <p:animEffect transition="in" filter="fade">
                                      <p:cBhvr>
                                        <p:cTn id="22" dur="500"/>
                                        <p:tgtEl>
                                          <p:spTgt spid="2355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5"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pPr>
              <a:defRPr/>
            </a:pPr>
            <a:fld id="{1F931B9C-FF67-4C4B-A870-2D2BCB19A3F6}" type="slidenum">
              <a:rPr lang="et-EE"/>
              <a:pPr>
                <a:defRPr/>
              </a:pPr>
              <a:t>7</a:t>
            </a:fld>
            <a:endParaRPr lang="et-EE"/>
          </a:p>
        </p:txBody>
      </p:sp>
      <p:sp>
        <p:nvSpPr>
          <p:cNvPr id="26626" name="Rectangle 2"/>
          <p:cNvSpPr>
            <a:spLocks noGrp="1"/>
          </p:cNvSpPr>
          <p:nvPr>
            <p:ph type="title"/>
          </p:nvPr>
        </p:nvSpPr>
        <p:spPr/>
        <p:txBody>
          <a:bodyPr/>
          <a:lstStyle/>
          <a:p>
            <a:pPr eaLnBrk="1" hangingPunct="1"/>
            <a:r>
              <a:rPr lang="et-EE" b="1" smtClean="0"/>
              <a:t>Fast and slow messages</a:t>
            </a:r>
            <a:endParaRPr lang="en-GB" b="1" smtClean="0"/>
          </a:p>
        </p:txBody>
      </p:sp>
      <p:sp>
        <p:nvSpPr>
          <p:cNvPr id="25603" name="Rectangle 3"/>
          <p:cNvSpPr>
            <a:spLocks noGrp="1"/>
          </p:cNvSpPr>
          <p:nvPr>
            <p:ph type="body" idx="1"/>
          </p:nvPr>
        </p:nvSpPr>
        <p:spPr/>
        <p:txBody>
          <a:bodyPr/>
          <a:lstStyle/>
          <a:p>
            <a:pPr eaLnBrk="1" hangingPunct="1">
              <a:lnSpc>
                <a:spcPct val="80000"/>
              </a:lnSpc>
            </a:pPr>
            <a:r>
              <a:rPr lang="et-EE" sz="2800" smtClean="0"/>
              <a:t>Cross-cultural communication has more to do with releasing right responses than sending “right” messages.</a:t>
            </a:r>
          </a:p>
          <a:p>
            <a:pPr eaLnBrk="1" hangingPunct="1">
              <a:lnSpc>
                <a:spcPct val="80000"/>
              </a:lnSpc>
            </a:pPr>
            <a:r>
              <a:rPr lang="et-EE" sz="2800" smtClean="0"/>
              <a:t>Information can be sent in different speed.</a:t>
            </a:r>
          </a:p>
          <a:p>
            <a:pPr eaLnBrk="1" hangingPunct="1">
              <a:lnSpc>
                <a:spcPct val="80000"/>
              </a:lnSpc>
            </a:pPr>
            <a:r>
              <a:rPr lang="et-EE" sz="2800" smtClean="0"/>
              <a:t>A fast message to them who have used to have it in slow format will miss the target.</a:t>
            </a:r>
          </a:p>
          <a:p>
            <a:pPr eaLnBrk="1" hangingPunct="1">
              <a:lnSpc>
                <a:spcPct val="80000"/>
              </a:lnSpc>
            </a:pPr>
            <a:r>
              <a:rPr lang="et-EE" sz="2800" smtClean="0"/>
              <a:t>Although people can understand the content of wrong-speed message, for them who expect it in different speed it won’t be understandable.</a:t>
            </a:r>
          </a:p>
          <a:p>
            <a:pPr eaLnBrk="1" hangingPunct="1">
              <a:lnSpc>
                <a:spcPct val="80000"/>
              </a:lnSpc>
            </a:pPr>
            <a:r>
              <a:rPr lang="et-EE" sz="2800" smtClean="0"/>
              <a:t>People are not (always) aware that the information can be sent in different speeds.</a:t>
            </a:r>
          </a:p>
          <a:p>
            <a:pPr eaLnBrk="1" hangingPunct="1">
              <a:lnSpc>
                <a:spcPct val="80000"/>
              </a:lnSpc>
            </a:pPr>
            <a:endParaRPr lang="en-GB" sz="280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5603">
                                            <p:txEl>
                                              <p:pRg st="0" end="0"/>
                                            </p:txEl>
                                          </p:spTgt>
                                        </p:tgtEl>
                                        <p:attrNameLst>
                                          <p:attrName>style.visibility</p:attrName>
                                        </p:attrNameLst>
                                      </p:cBhvr>
                                      <p:to>
                                        <p:strVal val="visible"/>
                                      </p:to>
                                    </p:set>
                                    <p:animEffect transition="in" filter="fade">
                                      <p:cBhvr>
                                        <p:cTn id="7" dur="500"/>
                                        <p:tgtEl>
                                          <p:spTgt spid="2560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5603">
                                            <p:txEl>
                                              <p:pRg st="1" end="1"/>
                                            </p:txEl>
                                          </p:spTgt>
                                        </p:tgtEl>
                                        <p:attrNameLst>
                                          <p:attrName>style.visibility</p:attrName>
                                        </p:attrNameLst>
                                      </p:cBhvr>
                                      <p:to>
                                        <p:strVal val="visible"/>
                                      </p:to>
                                    </p:set>
                                    <p:animEffect transition="in" filter="fade">
                                      <p:cBhvr>
                                        <p:cTn id="12" dur="500"/>
                                        <p:tgtEl>
                                          <p:spTgt spid="2560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5603">
                                            <p:txEl>
                                              <p:pRg st="2" end="2"/>
                                            </p:txEl>
                                          </p:spTgt>
                                        </p:tgtEl>
                                        <p:attrNameLst>
                                          <p:attrName>style.visibility</p:attrName>
                                        </p:attrNameLst>
                                      </p:cBhvr>
                                      <p:to>
                                        <p:strVal val="visible"/>
                                      </p:to>
                                    </p:set>
                                    <p:animEffect transition="in" filter="fade">
                                      <p:cBhvr>
                                        <p:cTn id="17" dur="500"/>
                                        <p:tgtEl>
                                          <p:spTgt spid="2560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5603">
                                            <p:txEl>
                                              <p:pRg st="3" end="3"/>
                                            </p:txEl>
                                          </p:spTgt>
                                        </p:tgtEl>
                                        <p:attrNameLst>
                                          <p:attrName>style.visibility</p:attrName>
                                        </p:attrNameLst>
                                      </p:cBhvr>
                                      <p:to>
                                        <p:strVal val="visible"/>
                                      </p:to>
                                    </p:set>
                                    <p:animEffect transition="in" filter="fade">
                                      <p:cBhvr>
                                        <p:cTn id="22" dur="500"/>
                                        <p:tgtEl>
                                          <p:spTgt spid="2560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25603">
                                            <p:txEl>
                                              <p:pRg st="4" end="4"/>
                                            </p:txEl>
                                          </p:spTgt>
                                        </p:tgtEl>
                                        <p:attrNameLst>
                                          <p:attrName>style.visibility</p:attrName>
                                        </p:attrNameLst>
                                      </p:cBhvr>
                                      <p:to>
                                        <p:strVal val="visible"/>
                                      </p:to>
                                    </p:set>
                                    <p:animEffect transition="in" filter="fade">
                                      <p:cBhvr>
                                        <p:cTn id="27" dur="500"/>
                                        <p:tgtEl>
                                          <p:spTgt spid="2560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pPr>
              <a:defRPr/>
            </a:pPr>
            <a:fld id="{59B0A3E6-4124-48B1-AD45-B9A82977BD28}" type="slidenum">
              <a:rPr lang="et-EE"/>
              <a:pPr>
                <a:defRPr/>
              </a:pPr>
              <a:t>8</a:t>
            </a:fld>
            <a:endParaRPr lang="et-EE"/>
          </a:p>
        </p:txBody>
      </p:sp>
      <p:pic>
        <p:nvPicPr>
          <p:cNvPr id="27650" name="Picture 4"/>
          <p:cNvPicPr>
            <a:picLocks noChangeAspect="1" noChangeArrowheads="1"/>
          </p:cNvPicPr>
          <p:nvPr/>
        </p:nvPicPr>
        <p:blipFill>
          <a:blip r:embed="rId2"/>
          <a:srcRect/>
          <a:stretch>
            <a:fillRect/>
          </a:stretch>
        </p:blipFill>
        <p:spPr bwMode="auto">
          <a:xfrm>
            <a:off x="323850" y="914400"/>
            <a:ext cx="8424863" cy="4927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pPr>
              <a:defRPr/>
            </a:pPr>
            <a:fld id="{BAFDA09E-EF02-4075-9A61-15840786DCD7}" type="slidenum">
              <a:rPr lang="et-EE"/>
              <a:pPr>
                <a:defRPr/>
              </a:pPr>
              <a:t>9</a:t>
            </a:fld>
            <a:endParaRPr lang="et-EE"/>
          </a:p>
        </p:txBody>
      </p:sp>
      <p:sp>
        <p:nvSpPr>
          <p:cNvPr id="28674" name="Rectangle 2"/>
          <p:cNvSpPr>
            <a:spLocks noGrp="1"/>
          </p:cNvSpPr>
          <p:nvPr>
            <p:ph type="title"/>
          </p:nvPr>
        </p:nvSpPr>
        <p:spPr/>
        <p:txBody>
          <a:bodyPr/>
          <a:lstStyle/>
          <a:p>
            <a:pPr eaLnBrk="1" hangingPunct="1"/>
            <a:r>
              <a:rPr lang="et-EE" b="1" smtClean="0"/>
              <a:t>Fast and Slow Messages</a:t>
            </a:r>
            <a:endParaRPr lang="en-GB" b="1" smtClean="0"/>
          </a:p>
        </p:txBody>
      </p:sp>
      <p:sp>
        <p:nvSpPr>
          <p:cNvPr id="27651" name="Rectangle 3"/>
          <p:cNvSpPr>
            <a:spLocks noGrp="1"/>
          </p:cNvSpPr>
          <p:nvPr>
            <p:ph type="body" idx="1"/>
          </p:nvPr>
        </p:nvSpPr>
        <p:spPr/>
        <p:txBody>
          <a:bodyPr/>
          <a:lstStyle/>
          <a:p>
            <a:pPr eaLnBrk="1" hangingPunct="1">
              <a:lnSpc>
                <a:spcPct val="80000"/>
              </a:lnSpc>
            </a:pPr>
            <a:r>
              <a:rPr lang="et-EE" sz="2800" smtClean="0"/>
              <a:t>Almost everything in life can be placed somewhere within fast/slow message spectrum.</a:t>
            </a:r>
          </a:p>
          <a:p>
            <a:pPr eaLnBrk="1" hangingPunct="1">
              <a:lnSpc>
                <a:spcPct val="80000"/>
              </a:lnSpc>
            </a:pPr>
            <a:r>
              <a:rPr lang="et-EE" sz="2800" smtClean="0"/>
              <a:t>Slow mode: research, diplomacy, writing books, creating art.</a:t>
            </a:r>
          </a:p>
          <a:p>
            <a:pPr eaLnBrk="1" hangingPunct="1">
              <a:lnSpc>
                <a:spcPct val="80000"/>
              </a:lnSpc>
            </a:pPr>
            <a:r>
              <a:rPr lang="et-EE" sz="2800" smtClean="0"/>
              <a:t>Messages of Buddha, Confucius, Goethe, Rembrandt are still now – hundreads of years after the fact – under deciphering by human beings.</a:t>
            </a:r>
          </a:p>
          <a:p>
            <a:pPr eaLnBrk="1" hangingPunct="1">
              <a:lnSpc>
                <a:spcPct val="80000"/>
              </a:lnSpc>
            </a:pPr>
            <a:r>
              <a:rPr lang="et-EE" sz="2800" smtClean="0"/>
              <a:t>Very slow messages: a person, a language, and culture – incorporating multiple styles of “languages” where messages are released for them who are willing to spend time to understand it.</a:t>
            </a:r>
            <a:endParaRPr lang="en-GB" sz="280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7651">
                                            <p:txEl>
                                              <p:pRg st="0" end="0"/>
                                            </p:txEl>
                                          </p:spTgt>
                                        </p:tgtEl>
                                        <p:attrNameLst>
                                          <p:attrName>style.visibility</p:attrName>
                                        </p:attrNameLst>
                                      </p:cBhvr>
                                      <p:to>
                                        <p:strVal val="visible"/>
                                      </p:to>
                                    </p:set>
                                    <p:animEffect transition="in" filter="fade">
                                      <p:cBhvr>
                                        <p:cTn id="7" dur="500"/>
                                        <p:tgtEl>
                                          <p:spTgt spid="2765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7651">
                                            <p:txEl>
                                              <p:pRg st="1" end="1"/>
                                            </p:txEl>
                                          </p:spTgt>
                                        </p:tgtEl>
                                        <p:attrNameLst>
                                          <p:attrName>style.visibility</p:attrName>
                                        </p:attrNameLst>
                                      </p:cBhvr>
                                      <p:to>
                                        <p:strVal val="visible"/>
                                      </p:to>
                                    </p:set>
                                    <p:animEffect transition="in" filter="fade">
                                      <p:cBhvr>
                                        <p:cTn id="12" dur="500"/>
                                        <p:tgtEl>
                                          <p:spTgt spid="2765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7651">
                                            <p:txEl>
                                              <p:pRg st="2" end="2"/>
                                            </p:txEl>
                                          </p:spTgt>
                                        </p:tgtEl>
                                        <p:attrNameLst>
                                          <p:attrName>style.visibility</p:attrName>
                                        </p:attrNameLst>
                                      </p:cBhvr>
                                      <p:to>
                                        <p:strVal val="visible"/>
                                      </p:to>
                                    </p:set>
                                    <p:animEffect transition="in" filter="fade">
                                      <p:cBhvr>
                                        <p:cTn id="17" dur="500"/>
                                        <p:tgtEl>
                                          <p:spTgt spid="27651">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7651">
                                            <p:txEl>
                                              <p:pRg st="3" end="3"/>
                                            </p:txEl>
                                          </p:spTgt>
                                        </p:tgtEl>
                                        <p:attrNameLst>
                                          <p:attrName>style.visibility</p:attrName>
                                        </p:attrNameLst>
                                      </p:cBhvr>
                                      <p:to>
                                        <p:strVal val="visible"/>
                                      </p:to>
                                    </p:set>
                                    <p:animEffect transition="in" filter="fade">
                                      <p:cBhvr>
                                        <p:cTn id="22" dur="500"/>
                                        <p:tgtEl>
                                          <p:spTgt spid="2765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1"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1111</TotalTime>
  <Words>1399</Words>
  <Application>Microsoft Office PowerPoint</Application>
  <PresentationFormat>On-screen Show (4:3)</PresentationFormat>
  <Paragraphs>140</Paragraphs>
  <Slides>28</Slides>
  <Notes>5</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28</vt:i4>
      </vt:variant>
    </vt:vector>
  </HeadingPairs>
  <TitlesOfParts>
    <vt:vector size="31" baseType="lpstr">
      <vt:lpstr>Arial</vt:lpstr>
      <vt:lpstr>Calibri</vt:lpstr>
      <vt:lpstr>Office Theme</vt:lpstr>
      <vt:lpstr>The Role of Culture in Conflict Management and Negotiations</vt:lpstr>
      <vt:lpstr>Agenda</vt:lpstr>
      <vt:lpstr>Understanding cultural differences  </vt:lpstr>
      <vt:lpstr>Cultural differences – hidden?</vt:lpstr>
      <vt:lpstr>Culture is communication</vt:lpstr>
      <vt:lpstr>“Silent language”</vt:lpstr>
      <vt:lpstr>Fast and slow messages</vt:lpstr>
      <vt:lpstr>PowerPoint Presentation</vt:lpstr>
      <vt:lpstr>Fast and Slow Messages</vt:lpstr>
      <vt:lpstr>High and Low Context</vt:lpstr>
      <vt:lpstr>HC people and LC people</vt:lpstr>
      <vt:lpstr>Space</vt:lpstr>
      <vt:lpstr>PowerPoint Presentation</vt:lpstr>
      <vt:lpstr>PowerPoint Presentation</vt:lpstr>
      <vt:lpstr>Personal territory</vt:lpstr>
      <vt:lpstr>Time</vt:lpstr>
      <vt:lpstr>PowerPoint Presentation</vt:lpstr>
      <vt:lpstr>PowerPoint Presentation</vt:lpstr>
      <vt:lpstr>Relation between Time and Space</vt:lpstr>
      <vt:lpstr>PowerPoint Presentation</vt:lpstr>
      <vt:lpstr>PowerPoint Presentation</vt:lpstr>
      <vt:lpstr>Time as Communication</vt:lpstr>
      <vt:lpstr>The Importance of Proper Timing</vt:lpstr>
      <vt:lpstr>Appointments</vt:lpstr>
      <vt:lpstr>Action Chains:  The importance of completition</vt:lpstr>
      <vt:lpstr>Action chains and disputes</vt:lpstr>
      <vt:lpstr>Summary</vt:lpstr>
      <vt:lpstr>Literature</vt:lpstr>
    </vt:vector>
  </TitlesOfParts>
  <Company>Tallinn University of Technology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Impact of culture, history and traditions to the type of dispute resolution</dc:title>
  <dc:creator>Tarmo Tuisk</dc:creator>
  <cp:lastModifiedBy>Kristine Tihanova</cp:lastModifiedBy>
  <cp:revision>97</cp:revision>
  <dcterms:created xsi:type="dcterms:W3CDTF">2013-04-12T11:08:24Z</dcterms:created>
  <dcterms:modified xsi:type="dcterms:W3CDTF">2018-08-21T11:31:19Z</dcterms:modified>
</cp:coreProperties>
</file>