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7" r:id="rId6"/>
    <p:sldId id="261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aps.abelis@inbox.l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kumi.lv/ta/id/284925-par-maksatnespejas-politikas-attistibas-pamatnostadnem-2016-2020-gadam-un-to-istenosanas-plan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07066" y="2197290"/>
            <a:ext cx="8223787" cy="1853546"/>
          </a:xfrm>
        </p:spPr>
        <p:txBody>
          <a:bodyPr/>
          <a:lstStyle/>
          <a:p>
            <a:pPr algn="ctr"/>
            <a:r>
              <a:rPr lang="en-US" sz="4000" dirty="0"/>
              <a:t>Protection of creditor </a:t>
            </a:r>
            <a:br>
              <a:rPr lang="en-US" sz="4000" dirty="0"/>
            </a:br>
            <a:r>
              <a:rPr lang="en-US" sz="4000" dirty="0"/>
              <a:t>rights in cross-border insolvency</a:t>
            </a:r>
            <a:endParaRPr lang="lv-LV" sz="400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lv-LV" dirty="0" smtClean="0"/>
          </a:p>
          <a:p>
            <a:r>
              <a:rPr lang="lv-LV" sz="1900" dirty="0" err="1" smtClean="0"/>
              <a:t>Mg.iur</a:t>
            </a:r>
            <a:r>
              <a:rPr lang="lv-LV" sz="1900" dirty="0" smtClean="0"/>
              <a:t>. Kristaps Ābelis</a:t>
            </a:r>
          </a:p>
          <a:p>
            <a:r>
              <a:rPr lang="lv-LV" sz="1900" dirty="0" smtClean="0">
                <a:hlinkClick r:id="rId2"/>
              </a:rPr>
              <a:t>Kristaps.abelis@inbox.lv</a:t>
            </a:r>
            <a:endParaRPr lang="lv-LV" sz="1900" dirty="0" smtClean="0"/>
          </a:p>
          <a:p>
            <a:endParaRPr lang="lv-LV" sz="1900" dirty="0"/>
          </a:p>
        </p:txBody>
      </p:sp>
    </p:spTree>
    <p:extLst>
      <p:ext uri="{BB962C8B-B14F-4D97-AF65-F5344CB8AC3E}">
        <p14:creationId xmlns:p14="http://schemas.microsoft.com/office/powerpoint/2010/main" val="26033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purpose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Fair and efficient administration of cross-border insolvencies that protects the interests of </a:t>
            </a:r>
            <a:r>
              <a:rPr lang="en-US" sz="3200" u="sng" dirty="0"/>
              <a:t>all creditors </a:t>
            </a:r>
            <a:r>
              <a:rPr lang="en-US" sz="3200" dirty="0"/>
              <a:t>and other interested persons, including the </a:t>
            </a:r>
            <a:r>
              <a:rPr lang="en-US" sz="3200" dirty="0" smtClean="0"/>
              <a:t>debtor</a:t>
            </a:r>
            <a:r>
              <a:rPr lang="lv-LV" sz="3200" dirty="0" smtClean="0"/>
              <a:t>;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8918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purpose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Provide for equitable treatment of similarly situated creditors, including similarly situated </a:t>
            </a:r>
            <a:r>
              <a:rPr lang="en-US" sz="3200" dirty="0" smtClean="0"/>
              <a:t>foreign</a:t>
            </a:r>
            <a:r>
              <a:rPr lang="lv-LV" sz="3200" dirty="0" smtClean="0"/>
              <a:t> </a:t>
            </a:r>
            <a:r>
              <a:rPr lang="lv-LV" sz="3200" dirty="0" err="1" smtClean="0"/>
              <a:t>and</a:t>
            </a:r>
            <a:r>
              <a:rPr lang="lv-LV" sz="3200" dirty="0" smtClean="0"/>
              <a:t> </a:t>
            </a:r>
            <a:r>
              <a:rPr lang="lv-LV" sz="3200" dirty="0" err="1" smtClean="0"/>
              <a:t>domestic</a:t>
            </a:r>
            <a:r>
              <a:rPr lang="lv-LV" sz="3200" dirty="0" smtClean="0"/>
              <a:t> </a:t>
            </a:r>
            <a:r>
              <a:rPr lang="lv-LV" sz="3200" dirty="0" err="1" smtClean="0"/>
              <a:t>creditors</a:t>
            </a:r>
            <a:r>
              <a:rPr lang="lv-LV" sz="3200" dirty="0" smtClean="0"/>
              <a:t>.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18524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creditor’s</a:t>
            </a:r>
            <a:r>
              <a:rPr lang="lv-LV" dirty="0" smtClean="0"/>
              <a:t> </a:t>
            </a:r>
            <a:r>
              <a:rPr lang="lv-LV" dirty="0" err="1" smtClean="0"/>
              <a:t>right</a:t>
            </a:r>
            <a:r>
              <a:rPr lang="lv-LV" dirty="0" smtClean="0"/>
              <a:t> to </a:t>
            </a:r>
            <a:r>
              <a:rPr lang="lv-LV" dirty="0" err="1" smtClean="0"/>
              <a:t>information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800" dirty="0" smtClean="0"/>
              <a:t>I</a:t>
            </a:r>
            <a:r>
              <a:rPr lang="en-US" sz="2800" dirty="0" smtClean="0"/>
              <a:t>t </a:t>
            </a:r>
            <a:r>
              <a:rPr lang="en-US" sz="2800" dirty="0"/>
              <a:t>is essential that creditors who have their habitual residence, domicile or registered office in the Union be informed about the opening of insolvency proceedings relating to their debtor's assets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28185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Protection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creditor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Member States should be required to publish relevant information in cross-border insolvency cases in a publicly accessible electronic register</a:t>
            </a:r>
            <a:r>
              <a:rPr lang="lv-LV" sz="2400" dirty="0"/>
              <a:t>. </a:t>
            </a:r>
            <a:endParaRPr lang="lv-LV" sz="2400" dirty="0" smtClean="0"/>
          </a:p>
          <a:p>
            <a:r>
              <a:rPr lang="en-US" sz="2400" dirty="0"/>
              <a:t>Information on certain aspects of insolvency proceedings is essential for creditors, such as time limits for lodging claims or for challenging </a:t>
            </a:r>
            <a:r>
              <a:rPr lang="en-US" sz="2400" dirty="0" smtClean="0"/>
              <a:t>decisions</a:t>
            </a:r>
            <a:r>
              <a:rPr lang="lv-LV" sz="2400" dirty="0" smtClean="0"/>
              <a:t>.</a:t>
            </a:r>
            <a:endParaRPr lang="lv-LV" sz="24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5196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Development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legal</a:t>
            </a:r>
            <a:r>
              <a:rPr lang="lv-LV" dirty="0" smtClean="0"/>
              <a:t> </a:t>
            </a:r>
            <a:r>
              <a:rPr lang="lv-LV" dirty="0" err="1" smtClean="0"/>
              <a:t>framework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Latvia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Insolvency </a:t>
            </a:r>
            <a:r>
              <a:rPr lang="en-US" sz="2400" dirty="0"/>
              <a:t>Policy Development Guidelines 2016 </a:t>
            </a:r>
            <a:r>
              <a:rPr lang="en-US" sz="2400" dirty="0" smtClean="0"/>
              <a:t>2020</a:t>
            </a:r>
            <a:r>
              <a:rPr lang="lv-LV" sz="2400" dirty="0" err="1" smtClean="0"/>
              <a:t>th</a:t>
            </a:r>
            <a:r>
              <a:rPr lang="en-US" sz="2400" dirty="0" smtClean="0"/>
              <a:t> year</a:t>
            </a:r>
            <a:r>
              <a:rPr lang="lv-LV" sz="2400" dirty="0" smtClean="0"/>
              <a:t> (Maksātnespējas politikas attīstības </a:t>
            </a:r>
            <a:r>
              <a:rPr lang="lv-LV" sz="2400" dirty="0" err="1" smtClean="0"/>
              <a:t>pamatnostādes</a:t>
            </a:r>
            <a:r>
              <a:rPr lang="lv-LV" sz="2400" dirty="0" smtClean="0"/>
              <a:t> 2016.-2020. </a:t>
            </a:r>
            <a:r>
              <a:rPr lang="lv-LV" sz="2400" dirty="0"/>
              <a:t>gadam </a:t>
            </a:r>
            <a:r>
              <a:rPr lang="lv-LV" sz="2400" dirty="0" smtClean="0">
                <a:hlinkClick r:id="rId2"/>
              </a:rPr>
              <a:t>https</a:t>
            </a:r>
            <a:r>
              <a:rPr lang="lv-LV" sz="2400" dirty="0">
                <a:hlinkClick r:id="rId2"/>
              </a:rPr>
              <a:t>://</a:t>
            </a:r>
            <a:r>
              <a:rPr lang="lv-LV" sz="2400" dirty="0" smtClean="0">
                <a:hlinkClick r:id="rId2"/>
              </a:rPr>
              <a:t>likumi.lv/ta/id/284925-par-maksatnespejas-politikas-attistibas-pamatnostadnem-2016-2020-gadam-un-to-istenosanas-planu</a:t>
            </a:r>
            <a:r>
              <a:rPr lang="lv-LV" sz="2400" dirty="0" smtClean="0"/>
              <a:t> )</a:t>
            </a:r>
          </a:p>
          <a:p>
            <a:pPr marL="0" indent="0">
              <a:buNone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1627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Main</a:t>
            </a:r>
            <a:r>
              <a:rPr lang="lv-LV" dirty="0" smtClean="0"/>
              <a:t> </a:t>
            </a:r>
            <a:r>
              <a:rPr lang="lv-LV" dirty="0" err="1" smtClean="0"/>
              <a:t>point</a:t>
            </a:r>
            <a:r>
              <a:rPr lang="lv-LV" dirty="0" err="1"/>
              <a:t>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Fair and efficient </a:t>
            </a:r>
            <a:r>
              <a:rPr lang="en-US" sz="3200" dirty="0" smtClean="0"/>
              <a:t>administration</a:t>
            </a:r>
            <a:r>
              <a:rPr lang="lv-LV" sz="3200" dirty="0" smtClean="0"/>
              <a:t>;</a:t>
            </a:r>
          </a:p>
          <a:p>
            <a:r>
              <a:rPr lang="lv-LV" sz="3200" dirty="0" err="1" smtClean="0"/>
              <a:t>Information</a:t>
            </a:r>
            <a:r>
              <a:rPr lang="lv-LV" sz="3200" dirty="0" smtClean="0"/>
              <a:t>;</a:t>
            </a:r>
          </a:p>
          <a:p>
            <a:r>
              <a:rPr lang="lv-LV" sz="3200" dirty="0" err="1" smtClean="0"/>
              <a:t>Creditor</a:t>
            </a:r>
            <a:r>
              <a:rPr lang="lv-LV" sz="3200" dirty="0" smtClean="0"/>
              <a:t> </a:t>
            </a:r>
            <a:r>
              <a:rPr lang="lv-LV" sz="3200" dirty="0" err="1" smtClean="0"/>
              <a:t>claims</a:t>
            </a:r>
            <a:r>
              <a:rPr lang="lv-LV" sz="3200" dirty="0" smtClean="0"/>
              <a:t>;</a:t>
            </a:r>
          </a:p>
          <a:p>
            <a:pPr marL="0" indent="0">
              <a:buNone/>
            </a:pPr>
            <a:endParaRPr lang="lv-LV" dirty="0" smtClean="0"/>
          </a:p>
          <a:p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19605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68402" y="2593074"/>
            <a:ext cx="8596668" cy="2320121"/>
          </a:xfrm>
        </p:spPr>
        <p:txBody>
          <a:bodyPr>
            <a:normAutofit/>
          </a:bodyPr>
          <a:lstStyle/>
          <a:p>
            <a:pPr algn="ctr"/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your</a:t>
            </a:r>
            <a:r>
              <a:rPr lang="lv-LV" dirty="0" smtClean="0"/>
              <a:t> </a:t>
            </a:r>
            <a:r>
              <a:rPr lang="lv-LV" dirty="0" err="1" smtClean="0"/>
              <a:t>attention</a:t>
            </a:r>
            <a:r>
              <a:rPr lang="lv-LV" dirty="0" smtClean="0"/>
              <a:t>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908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ķaut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811</TotalTime>
  <Words>187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Šķautne</vt:lpstr>
      <vt:lpstr>Protection of creditor  rights in cross-border insolvency</vt:lpstr>
      <vt:lpstr>The purpose of cross-border insolvency</vt:lpstr>
      <vt:lpstr>The purpose of cross-border insolvency </vt:lpstr>
      <vt:lpstr>The creditor’s right to information</vt:lpstr>
      <vt:lpstr>Protection of creditor</vt:lpstr>
      <vt:lpstr>Development of legal framework in Latvia</vt:lpstr>
      <vt:lpstr>Main points</vt:lpstr>
      <vt:lpstr>Thank you for your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Ārzonu tiesiskais regulējums</dc:title>
  <dc:creator>Kristaps Ābelis</dc:creator>
  <cp:lastModifiedBy>Sabine Kairena</cp:lastModifiedBy>
  <cp:revision>17</cp:revision>
  <dcterms:created xsi:type="dcterms:W3CDTF">2016-03-26T04:20:39Z</dcterms:created>
  <dcterms:modified xsi:type="dcterms:W3CDTF">2017-04-05T13:43:12Z</dcterms:modified>
</cp:coreProperties>
</file>