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37"/>
  </p:notesMasterIdLst>
  <p:sldIdLst>
    <p:sldId id="300" r:id="rId2"/>
    <p:sldId id="257" r:id="rId3"/>
    <p:sldId id="258" r:id="rId4"/>
    <p:sldId id="260" r:id="rId5"/>
    <p:sldId id="261" r:id="rId6"/>
    <p:sldId id="262" r:id="rId7"/>
    <p:sldId id="263" r:id="rId8"/>
    <p:sldId id="264" r:id="rId9"/>
    <p:sldId id="265" r:id="rId10"/>
    <p:sldId id="266" r:id="rId11"/>
    <p:sldId id="267" r:id="rId12"/>
    <p:sldId id="296" r:id="rId13"/>
    <p:sldId id="297" r:id="rId14"/>
    <p:sldId id="274" r:id="rId15"/>
    <p:sldId id="298"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5" r:id="rId35"/>
    <p:sldId id="30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72DC4-A4AB-4296-BFE9-C8C761165EB9}" type="datetimeFigureOut">
              <a:rPr lang="lv-LV" smtClean="0"/>
              <a:t>18.02.2021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F7041-F239-4776-A8B9-755BDC3B0308}" type="slidenum">
              <a:rPr lang="lv-LV" smtClean="0"/>
              <a:t>‹#›</a:t>
            </a:fld>
            <a:endParaRPr lang="lv-LV"/>
          </a:p>
        </p:txBody>
      </p:sp>
    </p:spTree>
    <p:extLst>
      <p:ext uri="{BB962C8B-B14F-4D97-AF65-F5344CB8AC3E}">
        <p14:creationId xmlns:p14="http://schemas.microsoft.com/office/powerpoint/2010/main" val="126584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lv-LV"/>
              <a:t>Rediģēt šablona virsraksta stilu</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EB422F7A-CFA0-4053-AADB-75ACDD0FBBB0}" type="datetime1">
              <a:rPr lang="lv-LV" smtClean="0"/>
              <a:t>18.02.2021</a:t>
            </a:fld>
            <a:endParaRPr lang="lv-LV"/>
          </a:p>
        </p:txBody>
      </p:sp>
      <p:sp>
        <p:nvSpPr>
          <p:cNvPr id="5" name="Footer Placeholder 4"/>
          <p:cNvSpPr>
            <a:spLocks noGrp="1"/>
          </p:cNvSpPr>
          <p:nvPr>
            <p:ph type="ftr" sz="quarter" idx="11"/>
          </p:nvPr>
        </p:nvSpPr>
        <p:spPr/>
        <p:txBody>
          <a:bodyPr/>
          <a:lstStyle/>
          <a:p>
            <a:endParaRPr lang="lv-LV"/>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0823E1A-8787-48FE-ADDC-31D78E049ADE}" type="slidenum">
              <a:rPr lang="lv-LV" smtClean="0"/>
              <a:t>‹#›</a:t>
            </a:fld>
            <a:endParaRPr lang="lv-LV"/>
          </a:p>
        </p:txBody>
      </p:sp>
    </p:spTree>
    <p:extLst>
      <p:ext uri="{BB962C8B-B14F-4D97-AF65-F5344CB8AC3E}">
        <p14:creationId xmlns:p14="http://schemas.microsoft.com/office/powerpoint/2010/main" val="282803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lv-LV"/>
              <a:t>Rediģēt šablona virsraksta stilu</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12FE7589-1E98-4CDA-B562-CE63B66A4DAB}" type="datetime1">
              <a:rPr lang="lv-LV" smtClean="0"/>
              <a:t>18.02.2021</a:t>
            </a:fld>
            <a:endParaRPr lang="lv-LV"/>
          </a:p>
        </p:txBody>
      </p:sp>
      <p:sp>
        <p:nvSpPr>
          <p:cNvPr id="5" name="Footer Placeholder 4"/>
          <p:cNvSpPr>
            <a:spLocks noGrp="1"/>
          </p:cNvSpPr>
          <p:nvPr>
            <p:ph type="ftr" sz="quarter" idx="11"/>
          </p:nvPr>
        </p:nvSpPr>
        <p:spPr/>
        <p:txBody>
          <a:bodyPr/>
          <a:lstStyle/>
          <a:p>
            <a:endParaRPr lang="lv-LV"/>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823E1A-8787-48FE-ADDC-31D78E049ADE}" type="slidenum">
              <a:rPr lang="lv-LV" smtClean="0"/>
              <a:t>‹#›</a:t>
            </a:fld>
            <a:endParaRPr lang="lv-LV"/>
          </a:p>
        </p:txBody>
      </p:sp>
    </p:spTree>
    <p:extLst>
      <p:ext uri="{BB962C8B-B14F-4D97-AF65-F5344CB8AC3E}">
        <p14:creationId xmlns:p14="http://schemas.microsoft.com/office/powerpoint/2010/main" val="379563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v-LV"/>
              <a:t>Rediģēt šablona virsraksta stilu</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Noklikšķiniet, lai rediģētu šablona teksta stilus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E7E01EAB-DD15-461A-A4C8-4B2A3F4E7325}" type="datetime1">
              <a:rPr lang="lv-LV" smtClean="0"/>
              <a:t>18.02.2021</a:t>
            </a:fld>
            <a:endParaRPr lang="lv-LV"/>
          </a:p>
        </p:txBody>
      </p:sp>
      <p:sp>
        <p:nvSpPr>
          <p:cNvPr id="5" name="Footer Placeholder 4"/>
          <p:cNvSpPr>
            <a:spLocks noGrp="1"/>
          </p:cNvSpPr>
          <p:nvPr>
            <p:ph type="ftr" sz="quarter" idx="11"/>
          </p:nvPr>
        </p:nvSpPr>
        <p:spPr/>
        <p:txBody>
          <a:bodyPr/>
          <a:lstStyle/>
          <a:p>
            <a:endParaRPr lang="lv-LV"/>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823E1A-8787-48FE-ADDC-31D78E049ADE}" type="slidenum">
              <a:rPr lang="lv-LV" smtClean="0"/>
              <a:t>‹#›</a:t>
            </a:fld>
            <a:endParaRPr lang="lv-LV"/>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46761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lv-LV"/>
              <a:t>Rediģēt šablona virsraksta stilu</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v-LV"/>
              <a:t>Noklikšķiniet, lai rediģētu šablona teksta stilus</a:t>
            </a:r>
          </a:p>
        </p:txBody>
      </p:sp>
      <p:sp>
        <p:nvSpPr>
          <p:cNvPr id="5" name="Date Placeholder 4"/>
          <p:cNvSpPr>
            <a:spLocks noGrp="1"/>
          </p:cNvSpPr>
          <p:nvPr>
            <p:ph type="dt" sz="half" idx="10"/>
          </p:nvPr>
        </p:nvSpPr>
        <p:spPr/>
        <p:txBody>
          <a:bodyPr/>
          <a:lstStyle/>
          <a:p>
            <a:fld id="{067BEA75-0AC5-4D4C-A1EE-9560C132C108}" type="datetime1">
              <a:rPr lang="lv-LV" smtClean="0"/>
              <a:t>18.02.2021</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823E1A-8787-48FE-ADDC-31D78E049ADE}" type="slidenum">
              <a:rPr lang="lv-LV" smtClean="0"/>
              <a:t>‹#›</a:t>
            </a:fld>
            <a:endParaRPr lang="lv-LV"/>
          </a:p>
        </p:txBody>
      </p:sp>
    </p:spTree>
    <p:extLst>
      <p:ext uri="{BB962C8B-B14F-4D97-AF65-F5344CB8AC3E}">
        <p14:creationId xmlns:p14="http://schemas.microsoft.com/office/powerpoint/2010/main" val="373668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ēt vizītkar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lv-LV"/>
              <a:t>Rediģēt šablona virsraksta stilu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Noklikšķiniet, lai rediģētu šablona teksta stilus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v-LV"/>
              <a:t>Noklikšķiniet, lai rediģētu šablona teksta stilus</a:t>
            </a:r>
          </a:p>
        </p:txBody>
      </p:sp>
      <p:sp>
        <p:nvSpPr>
          <p:cNvPr id="5" name="Date Placeholder 4"/>
          <p:cNvSpPr>
            <a:spLocks noGrp="1"/>
          </p:cNvSpPr>
          <p:nvPr>
            <p:ph type="dt" sz="half" idx="10"/>
          </p:nvPr>
        </p:nvSpPr>
        <p:spPr/>
        <p:txBody>
          <a:bodyPr/>
          <a:lstStyle/>
          <a:p>
            <a:fld id="{A6D1EE4D-2455-4079-A2F7-D5E64C3E5CE3}" type="datetime1">
              <a:rPr lang="lv-LV" smtClean="0"/>
              <a:t>18.02.2021</a:t>
            </a:fld>
            <a:endParaRPr lang="lv-LV"/>
          </a:p>
        </p:txBody>
      </p:sp>
      <p:sp>
        <p:nvSpPr>
          <p:cNvPr id="6" name="Footer Placeholder 5"/>
          <p:cNvSpPr>
            <a:spLocks noGrp="1"/>
          </p:cNvSpPr>
          <p:nvPr>
            <p:ph type="ftr" sz="quarter" idx="11"/>
          </p:nvPr>
        </p:nvSpPr>
        <p:spPr/>
        <p:txBody>
          <a:bodyPr/>
          <a:lstStyle/>
          <a:p>
            <a:endParaRPr lang="lv-LV"/>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823E1A-8787-48FE-ADDC-31D78E049ADE}" type="slidenum">
              <a:rPr lang="lv-LV" smtClean="0"/>
              <a:t>‹#›</a:t>
            </a:fld>
            <a:endParaRPr lang="lv-LV"/>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9615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tiess vai aplams">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lv-LV"/>
              <a:t>Rediģēt šablona virsraksta stilu</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a:t>Noklikšķiniet, lai rediģētu šablona teksta stilus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lv-LV"/>
              <a:t>Noklikšķiniet, lai rediģētu šablona teksta stilus</a:t>
            </a:r>
          </a:p>
        </p:txBody>
      </p:sp>
      <p:sp>
        <p:nvSpPr>
          <p:cNvPr id="5" name="Date Placeholder 4"/>
          <p:cNvSpPr>
            <a:spLocks noGrp="1"/>
          </p:cNvSpPr>
          <p:nvPr>
            <p:ph type="dt" sz="half" idx="10"/>
          </p:nvPr>
        </p:nvSpPr>
        <p:spPr/>
        <p:txBody>
          <a:bodyPr/>
          <a:lstStyle/>
          <a:p>
            <a:fld id="{248484E3-0E6C-4D01-B05A-295D1555ABEC}" type="datetime1">
              <a:rPr lang="lv-LV" smtClean="0"/>
              <a:t>18.02.2021</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823E1A-8787-48FE-ADDC-31D78E049ADE}" type="slidenum">
              <a:rPr lang="lv-LV" smtClean="0"/>
              <a:t>‹#›</a:t>
            </a:fld>
            <a:endParaRPr lang="lv-LV"/>
          </a:p>
        </p:txBody>
      </p:sp>
    </p:spTree>
    <p:extLst>
      <p:ext uri="{BB962C8B-B14F-4D97-AF65-F5344CB8AC3E}">
        <p14:creationId xmlns:p14="http://schemas.microsoft.com/office/powerpoint/2010/main" val="1266786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ancho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DC1A828B-AA24-4F6A-BCDA-7F2E13A7BE14}" type="datetime1">
              <a:rPr lang="lv-LV" smtClean="0"/>
              <a:t>18.02.2021</a:t>
            </a:fld>
            <a:endParaRPr lang="lv-LV"/>
          </a:p>
        </p:txBody>
      </p:sp>
      <p:sp>
        <p:nvSpPr>
          <p:cNvPr id="5" name="Footer Placeholder 4"/>
          <p:cNvSpPr>
            <a:spLocks noGrp="1"/>
          </p:cNvSpPr>
          <p:nvPr>
            <p:ph type="ftr" sz="quarter" idx="11"/>
          </p:nvPr>
        </p:nvSpPr>
        <p:spPr/>
        <p:txBody>
          <a:bodyPr/>
          <a:lstStyle/>
          <a:p>
            <a:endParaRPr lang="lv-LV"/>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823E1A-8787-48FE-ADDC-31D78E049ADE}" type="slidenum">
              <a:rPr lang="lv-LV" smtClean="0"/>
              <a:t>‹#›</a:t>
            </a:fld>
            <a:endParaRPr lang="lv-LV"/>
          </a:p>
        </p:txBody>
      </p:sp>
    </p:spTree>
    <p:extLst>
      <p:ext uri="{BB962C8B-B14F-4D97-AF65-F5344CB8AC3E}">
        <p14:creationId xmlns:p14="http://schemas.microsoft.com/office/powerpoint/2010/main" val="1200745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lv-LV"/>
              <a:t>Rediģēt šablona virsraksta stilu</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2189885A-5868-462A-842F-588924B9051A}" type="datetime1">
              <a:rPr lang="lv-LV" smtClean="0"/>
              <a:t>18.02.2021</a:t>
            </a:fld>
            <a:endParaRPr lang="lv-LV"/>
          </a:p>
        </p:txBody>
      </p:sp>
      <p:sp>
        <p:nvSpPr>
          <p:cNvPr id="5" name="Footer Placeholder 4"/>
          <p:cNvSpPr>
            <a:spLocks noGrp="1"/>
          </p:cNvSpPr>
          <p:nvPr>
            <p:ph type="ftr" sz="quarter" idx="11"/>
          </p:nvPr>
        </p:nvSpPr>
        <p:spPr/>
        <p:txBody>
          <a:bodyPr/>
          <a:lstStyle/>
          <a:p>
            <a:endParaRPr lang="lv-LV"/>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823E1A-8787-48FE-ADDC-31D78E049ADE}" type="slidenum">
              <a:rPr lang="lv-LV" smtClean="0"/>
              <a:t>‹#›</a:t>
            </a:fld>
            <a:endParaRPr lang="lv-LV"/>
          </a:p>
        </p:txBody>
      </p:sp>
    </p:spTree>
    <p:extLst>
      <p:ext uri="{BB962C8B-B14F-4D97-AF65-F5344CB8AC3E}">
        <p14:creationId xmlns:p14="http://schemas.microsoft.com/office/powerpoint/2010/main" val="1554884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olo e testo">
    <p:spTree>
      <p:nvGrpSpPr>
        <p:cNvPr id="1" name=""/>
        <p:cNvGrpSpPr/>
        <p:nvPr/>
      </p:nvGrpSpPr>
      <p:grpSpPr>
        <a:xfrm>
          <a:off x="0" y="0"/>
          <a:ext cx="0" cy="0"/>
          <a:chOff x="0" y="0"/>
          <a:chExt cx="0" cy="0"/>
        </a:xfrm>
      </p:grpSpPr>
      <p:sp>
        <p:nvSpPr>
          <p:cNvPr id="15" name="Segnaposto titolo 1">
            <a:extLst>
              <a:ext uri="{FF2B5EF4-FFF2-40B4-BE49-F238E27FC236}">
                <a16:creationId xmlns:a16="http://schemas.microsoft.com/office/drawing/2014/main" id="{4A68EDD3-8B24-5E4A-A507-BC4297B68394}"/>
              </a:ext>
            </a:extLst>
          </p:cNvPr>
          <p:cNvSpPr>
            <a:spLocks noGrp="1"/>
          </p:cNvSpPr>
          <p:nvPr>
            <p:ph type="title"/>
          </p:nvPr>
        </p:nvSpPr>
        <p:spPr>
          <a:xfrm>
            <a:off x="838200" y="365126"/>
            <a:ext cx="10515600" cy="988662"/>
          </a:xfrm>
          <a:prstGeom prst="rect">
            <a:avLst/>
          </a:prstGeom>
        </p:spPr>
        <p:txBody>
          <a:bodyPr vert="horz" lIns="91440" tIns="45720" rIns="91440" bIns="45720" rtlCol="0" anchor="t">
            <a:noAutofit/>
          </a:bodyPr>
          <a:lstStyle>
            <a:lvl1pPr>
              <a:defRPr sz="2800"/>
            </a:lvl1pPr>
          </a:lstStyle>
          <a:p>
            <a:r>
              <a:rPr lang="it-IT"/>
              <a:t>Fare clic per modificare lo stile del titolo</a:t>
            </a:r>
            <a:endParaRPr lang="it-IT" dirty="0"/>
          </a:p>
        </p:txBody>
      </p:sp>
      <p:sp>
        <p:nvSpPr>
          <p:cNvPr id="4" name="Segnaposto numero diapositiva 3">
            <a:extLst>
              <a:ext uri="{FF2B5EF4-FFF2-40B4-BE49-F238E27FC236}">
                <a16:creationId xmlns:a16="http://schemas.microsoft.com/office/drawing/2014/main" id="{97747EE5-0480-854D-A548-B2B40F2E638A}"/>
              </a:ext>
            </a:extLst>
          </p:cNvPr>
          <p:cNvSpPr>
            <a:spLocks noGrp="1"/>
          </p:cNvSpPr>
          <p:nvPr>
            <p:ph type="sldNum" sz="quarter" idx="11"/>
          </p:nvPr>
        </p:nvSpPr>
        <p:spPr/>
        <p:txBody>
          <a:bodyPr/>
          <a:lstStyle/>
          <a:p>
            <a:fld id="{FEC4A954-C260-E84D-8B85-4D54550A05DF}" type="slidenum">
              <a:rPr lang="it-IT" smtClean="0"/>
              <a:pPr/>
              <a:t>‹#›</a:t>
            </a:fld>
            <a:endParaRPr lang="it-IT"/>
          </a:p>
        </p:txBody>
      </p:sp>
      <p:sp>
        <p:nvSpPr>
          <p:cNvPr id="10" name="Segnaposto contenuto 2">
            <a:extLst>
              <a:ext uri="{FF2B5EF4-FFF2-40B4-BE49-F238E27FC236}">
                <a16:creationId xmlns:a16="http://schemas.microsoft.com/office/drawing/2014/main" id="{1AB9F965-5489-F944-AC9B-8A7ABDD5E406}"/>
              </a:ext>
            </a:extLst>
          </p:cNvPr>
          <p:cNvSpPr>
            <a:spLocks noGrp="1"/>
          </p:cNvSpPr>
          <p:nvPr>
            <p:ph idx="12"/>
          </p:nvPr>
        </p:nvSpPr>
        <p:spPr>
          <a:xfrm>
            <a:off x="838200" y="1531917"/>
            <a:ext cx="10515600" cy="4037029"/>
          </a:xfrm>
        </p:spPr>
        <p:txBody>
          <a:bodyPr anchor="ctr"/>
          <a:lstStyle>
            <a:lvl1pPr marL="0" indent="0">
              <a:lnSpc>
                <a:spcPct val="150000"/>
              </a:lnSpc>
              <a:buClr>
                <a:schemeClr val="tx1">
                  <a:lumMod val="85000"/>
                  <a:lumOff val="15000"/>
                </a:schemeClr>
              </a:buClr>
              <a:buFont typeface="Fira Sans" panose="020B0503050000020004" pitchFamily="34" charset="0"/>
              <a:buNone/>
              <a:defRPr sz="2000" b="0" i="0">
                <a:latin typeface="Fira Sans Medium" panose="020B0503050000020004" pitchFamily="34" charset="0"/>
              </a:defRPr>
            </a:lvl1pPr>
            <a:lvl2pPr marL="514325"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600"/>
            </a:lvl2pPr>
            <a:lvl3pPr marL="814348" marR="0" indent="-171442" algn="l" defTabSz="685766" rtl="0" eaLnBrk="1" fontAlgn="auto" latinLnBrk="0" hangingPunct="1">
              <a:lnSpc>
                <a:spcPct val="150000"/>
              </a:lnSpc>
              <a:spcBef>
                <a:spcPts val="375"/>
              </a:spcBef>
              <a:spcAft>
                <a:spcPts val="0"/>
              </a:spcAft>
              <a:buClrTx/>
              <a:buSzTx/>
              <a:buFont typeface="Arial" panose="020B0604020202020204" pitchFamily="34" charset="0"/>
              <a:buChar char="•"/>
              <a:tabLst/>
              <a:defRPr sz="1400"/>
            </a:lvl3pPr>
            <a:lvl4pPr>
              <a:defRPr sz="1200" b="0" i="0">
                <a:latin typeface="Fira Sans" panose="020B0503050000020004" pitchFamily="34" charset="0"/>
              </a:defRPr>
            </a:lvl4pPr>
          </a:lstStyle>
          <a:p>
            <a:pPr lvl="0"/>
            <a:r>
              <a:rPr lang="it-IT"/>
              <a:t>Fare clic per modificare stili del testo dello schema</a:t>
            </a:r>
          </a:p>
        </p:txBody>
      </p:sp>
      <p:sp>
        <p:nvSpPr>
          <p:cNvPr id="11" name="Segnaposto testo 3">
            <a:extLst>
              <a:ext uri="{FF2B5EF4-FFF2-40B4-BE49-F238E27FC236}">
                <a16:creationId xmlns:a16="http://schemas.microsoft.com/office/drawing/2014/main" id="{57B3B9C0-6AEB-E343-9620-C69E8840A95D}"/>
              </a:ext>
            </a:extLst>
          </p:cNvPr>
          <p:cNvSpPr>
            <a:spLocks noGrp="1"/>
          </p:cNvSpPr>
          <p:nvPr>
            <p:ph type="body" sz="quarter" idx="17" hasCustomPrompt="1"/>
          </p:nvPr>
        </p:nvSpPr>
        <p:spPr>
          <a:xfrm>
            <a:off x="838200" y="5747075"/>
            <a:ext cx="10515600" cy="429888"/>
          </a:xfrm>
        </p:spPr>
        <p:txBody>
          <a:bodyPr>
            <a:noAutofit/>
          </a:bodyPr>
          <a:lstStyle>
            <a:lvl1pPr marL="0" indent="0">
              <a:buNone/>
              <a:defRPr sz="1050" b="0" i="1">
                <a:latin typeface="Fira Sans Medium" panose="020B0503050000020004" pitchFamily="34" charset="0"/>
              </a:defRPr>
            </a:lvl1pPr>
          </a:lstStyle>
          <a:p>
            <a:r>
              <a:rPr lang="it-IT" dirty="0"/>
              <a:t>Fare clic per inserire note</a:t>
            </a:r>
          </a:p>
        </p:txBody>
      </p:sp>
      <p:pic>
        <p:nvPicPr>
          <p:cNvPr id="8" name="Immagine 7">
            <a:extLst>
              <a:ext uri="{FF2B5EF4-FFF2-40B4-BE49-F238E27FC236}">
                <a16:creationId xmlns:a16="http://schemas.microsoft.com/office/drawing/2014/main" id="{B24639DB-5D6F-2A4D-89CC-743BD635CADC}"/>
              </a:ext>
            </a:extLst>
          </p:cNvPr>
          <p:cNvPicPr>
            <a:picLocks noChangeAspect="1"/>
          </p:cNvPicPr>
          <p:nvPr userDrawn="1"/>
        </p:nvPicPr>
        <p:blipFill>
          <a:blip r:embed="rId2">
            <a:alphaModFix amt="50000"/>
          </a:blip>
          <a:stretch>
            <a:fillRect/>
          </a:stretch>
        </p:blipFill>
        <p:spPr>
          <a:xfrm>
            <a:off x="838200" y="6459554"/>
            <a:ext cx="1204669" cy="155555"/>
          </a:xfrm>
          <a:prstGeom prst="rect">
            <a:avLst/>
          </a:prstGeom>
        </p:spPr>
      </p:pic>
    </p:spTree>
    <p:extLst>
      <p:ext uri="{BB962C8B-B14F-4D97-AF65-F5344CB8AC3E}">
        <p14:creationId xmlns:p14="http://schemas.microsoft.com/office/powerpoint/2010/main" val="139659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lv-LV"/>
              <a:t>Rediģēt šablona virsraksta stilu</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C58E62B4-6B37-4259-BB9B-4488A182ED1F}" type="datetime1">
              <a:rPr lang="lv-LV" smtClean="0"/>
              <a:t>18.02.2021</a:t>
            </a:fld>
            <a:endParaRPr lang="lv-LV"/>
          </a:p>
        </p:txBody>
      </p:sp>
      <p:sp>
        <p:nvSpPr>
          <p:cNvPr id="5" name="Footer Placeholder 4"/>
          <p:cNvSpPr>
            <a:spLocks noGrp="1"/>
          </p:cNvSpPr>
          <p:nvPr>
            <p:ph type="ftr" sz="quarter" idx="11"/>
          </p:nvPr>
        </p:nvSpPr>
        <p:spPr/>
        <p:txBody>
          <a:bodyPr/>
          <a:lstStyle/>
          <a:p>
            <a:endParaRPr lang="lv-LV"/>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823E1A-8787-48FE-ADDC-31D78E049ADE}" type="slidenum">
              <a:rPr lang="lv-LV" smtClean="0"/>
              <a:t>‹#›</a:t>
            </a:fld>
            <a:endParaRPr lang="lv-LV"/>
          </a:p>
        </p:txBody>
      </p:sp>
    </p:spTree>
    <p:extLst>
      <p:ext uri="{BB962C8B-B14F-4D97-AF65-F5344CB8AC3E}">
        <p14:creationId xmlns:p14="http://schemas.microsoft.com/office/powerpoint/2010/main" val="123521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lv-LV"/>
              <a:t>Rediģēt šablona virsraksta stilu</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20D62D2E-D752-4730-BFB3-2E7106C354B0}" type="datetime1">
              <a:rPr lang="lv-LV" smtClean="0"/>
              <a:t>18.02.2021</a:t>
            </a:fld>
            <a:endParaRPr lang="lv-LV"/>
          </a:p>
        </p:txBody>
      </p:sp>
      <p:sp>
        <p:nvSpPr>
          <p:cNvPr id="5" name="Footer Placeholder 4"/>
          <p:cNvSpPr>
            <a:spLocks noGrp="1"/>
          </p:cNvSpPr>
          <p:nvPr>
            <p:ph type="ftr" sz="quarter" idx="11"/>
          </p:nvPr>
        </p:nvSpPr>
        <p:spPr/>
        <p:txBody>
          <a:bodyPr/>
          <a:lstStyle/>
          <a:p>
            <a:endParaRPr lang="lv-LV"/>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823E1A-8787-48FE-ADDC-31D78E049ADE}" type="slidenum">
              <a:rPr lang="lv-LV" smtClean="0"/>
              <a:t>‹#›</a:t>
            </a:fld>
            <a:endParaRPr lang="lv-LV"/>
          </a:p>
        </p:txBody>
      </p:sp>
    </p:spTree>
    <p:extLst>
      <p:ext uri="{BB962C8B-B14F-4D97-AF65-F5344CB8AC3E}">
        <p14:creationId xmlns:p14="http://schemas.microsoft.com/office/powerpoint/2010/main" val="356586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lv-LV"/>
              <a:t>Rediģēt šablona virsraksta stilu</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D323F48C-BD51-42CB-A615-865EB050D837}" type="datetime1">
              <a:rPr lang="lv-LV" smtClean="0"/>
              <a:t>18.02.2021</a:t>
            </a:fld>
            <a:endParaRPr lang="lv-LV"/>
          </a:p>
        </p:txBody>
      </p:sp>
      <p:sp>
        <p:nvSpPr>
          <p:cNvPr id="6" name="Footer Placeholder 5"/>
          <p:cNvSpPr>
            <a:spLocks noGrp="1"/>
          </p:cNvSpPr>
          <p:nvPr>
            <p:ph type="ftr" sz="quarter" idx="11"/>
          </p:nvPr>
        </p:nvSpPr>
        <p:spPr/>
        <p:txBody>
          <a:bodyPr/>
          <a:lstStyle/>
          <a:p>
            <a:endParaRPr lang="lv-LV"/>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0823E1A-8787-48FE-ADDC-31D78E049ADE}" type="slidenum">
              <a:rPr lang="lv-LV" smtClean="0"/>
              <a:t>‹#›</a:t>
            </a:fld>
            <a:endParaRPr lang="lv-LV"/>
          </a:p>
        </p:txBody>
      </p:sp>
    </p:spTree>
    <p:extLst>
      <p:ext uri="{BB962C8B-B14F-4D97-AF65-F5344CB8AC3E}">
        <p14:creationId xmlns:p14="http://schemas.microsoft.com/office/powerpoint/2010/main" val="139545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lv-LV"/>
              <a:t>Rediģēt šablona virsraksta stilu</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D957148E-AE70-4C5B-BC30-82E9F0B2CE69}" type="datetime1">
              <a:rPr lang="lv-LV" smtClean="0"/>
              <a:t>18.02.2021</a:t>
            </a:fld>
            <a:endParaRPr lang="lv-LV"/>
          </a:p>
        </p:txBody>
      </p:sp>
      <p:sp>
        <p:nvSpPr>
          <p:cNvPr id="8" name="Footer Placeholder 7"/>
          <p:cNvSpPr>
            <a:spLocks noGrp="1"/>
          </p:cNvSpPr>
          <p:nvPr>
            <p:ph type="ftr" sz="quarter" idx="11"/>
          </p:nvPr>
        </p:nvSpPr>
        <p:spPr/>
        <p:txBody>
          <a:bodyPr/>
          <a:lstStyle/>
          <a:p>
            <a:endParaRPr lang="lv-LV"/>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0823E1A-8787-48FE-ADDC-31D78E049ADE}" type="slidenum">
              <a:rPr lang="lv-LV" smtClean="0"/>
              <a:t>‹#›</a:t>
            </a:fld>
            <a:endParaRPr lang="lv-LV"/>
          </a:p>
        </p:txBody>
      </p:sp>
    </p:spTree>
    <p:extLst>
      <p:ext uri="{BB962C8B-B14F-4D97-AF65-F5344CB8AC3E}">
        <p14:creationId xmlns:p14="http://schemas.microsoft.com/office/powerpoint/2010/main" val="25137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107F912F-3EF7-4D16-A953-65D9F4F11331}" type="datetime1">
              <a:rPr lang="lv-LV" smtClean="0"/>
              <a:t>18.02.2021</a:t>
            </a:fld>
            <a:endParaRPr lang="lv-LV"/>
          </a:p>
        </p:txBody>
      </p:sp>
      <p:sp>
        <p:nvSpPr>
          <p:cNvPr id="4" name="Footer Placeholder 3"/>
          <p:cNvSpPr>
            <a:spLocks noGrp="1"/>
          </p:cNvSpPr>
          <p:nvPr>
            <p:ph type="ftr" sz="quarter" idx="11"/>
          </p:nvPr>
        </p:nvSpPr>
        <p:spPr/>
        <p:txBody>
          <a:bodyPr/>
          <a:lstStyle/>
          <a:p>
            <a:endParaRPr lang="lv-LV"/>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0823E1A-8787-48FE-ADDC-31D78E049ADE}" type="slidenum">
              <a:rPr lang="lv-LV" smtClean="0"/>
              <a:t>‹#›</a:t>
            </a:fld>
            <a:endParaRPr lang="lv-LV"/>
          </a:p>
        </p:txBody>
      </p:sp>
    </p:spTree>
    <p:extLst>
      <p:ext uri="{BB962C8B-B14F-4D97-AF65-F5344CB8AC3E}">
        <p14:creationId xmlns:p14="http://schemas.microsoft.com/office/powerpoint/2010/main" val="2037219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2CAF3-CBBF-472B-AF3F-6128E508BB39}" type="datetime1">
              <a:rPr lang="lv-LV" smtClean="0"/>
              <a:t>18.02.2021</a:t>
            </a:fld>
            <a:endParaRPr lang="lv-LV"/>
          </a:p>
        </p:txBody>
      </p:sp>
      <p:sp>
        <p:nvSpPr>
          <p:cNvPr id="3" name="Footer Placeholder 2"/>
          <p:cNvSpPr>
            <a:spLocks noGrp="1"/>
          </p:cNvSpPr>
          <p:nvPr>
            <p:ph type="ftr" sz="quarter" idx="11"/>
          </p:nvPr>
        </p:nvSpPr>
        <p:spPr/>
        <p:txBody>
          <a:bodyPr/>
          <a:lstStyle/>
          <a:p>
            <a:endParaRPr lang="lv-LV"/>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0823E1A-8787-48FE-ADDC-31D78E049ADE}" type="slidenum">
              <a:rPr lang="lv-LV" smtClean="0"/>
              <a:t>‹#›</a:t>
            </a:fld>
            <a:endParaRPr lang="lv-LV"/>
          </a:p>
        </p:txBody>
      </p:sp>
    </p:spTree>
    <p:extLst>
      <p:ext uri="{BB962C8B-B14F-4D97-AF65-F5344CB8AC3E}">
        <p14:creationId xmlns:p14="http://schemas.microsoft.com/office/powerpoint/2010/main" val="147964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lv-LV"/>
              <a:t>Rediģēt šablona virsraksta stilu</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936D25BA-A184-4B39-B60B-80F4507DD18E}" type="datetime1">
              <a:rPr lang="lv-LV" smtClean="0"/>
              <a:t>18.02.2021</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0823E1A-8787-48FE-ADDC-31D78E049ADE}" type="slidenum">
              <a:rPr lang="lv-LV" smtClean="0"/>
              <a:t>‹#›</a:t>
            </a:fld>
            <a:endParaRPr lang="lv-LV"/>
          </a:p>
        </p:txBody>
      </p:sp>
    </p:spTree>
    <p:extLst>
      <p:ext uri="{BB962C8B-B14F-4D97-AF65-F5344CB8AC3E}">
        <p14:creationId xmlns:p14="http://schemas.microsoft.com/office/powerpoint/2010/main" val="314438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2846B33D-7C26-4D39-8AA6-68571A7039BA}" type="datetime1">
              <a:rPr lang="lv-LV" smtClean="0"/>
              <a:t>18.02.2021</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823E1A-8787-48FE-ADDC-31D78E049ADE}" type="slidenum">
              <a:rPr lang="lv-LV" smtClean="0"/>
              <a:t>‹#›</a:t>
            </a:fld>
            <a:endParaRPr lang="lv-LV"/>
          </a:p>
        </p:txBody>
      </p:sp>
    </p:spTree>
    <p:extLst>
      <p:ext uri="{BB962C8B-B14F-4D97-AF65-F5344CB8AC3E}">
        <p14:creationId xmlns:p14="http://schemas.microsoft.com/office/powerpoint/2010/main" val="17815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lv-LV"/>
              <a:t>Rediģēt šablona virsraksta stilu</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46FB00E-CB78-4FBC-BAA9-8A5F19E437D1}" type="datetime1">
              <a:rPr lang="lv-LV" smtClean="0"/>
              <a:t>18.02.2021</a:t>
            </a:fld>
            <a:endParaRPr lang="lv-LV"/>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v-LV"/>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0823E1A-8787-48FE-ADDC-31D78E049ADE}" type="slidenum">
              <a:rPr lang="lv-LV" smtClean="0"/>
              <a:t>‹#›</a:t>
            </a:fld>
            <a:endParaRPr lang="lv-LV"/>
          </a:p>
        </p:txBody>
      </p:sp>
    </p:spTree>
    <p:extLst>
      <p:ext uri="{BB962C8B-B14F-4D97-AF65-F5344CB8AC3E}">
        <p14:creationId xmlns:p14="http://schemas.microsoft.com/office/powerpoint/2010/main" val="352422802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hf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0" y="3695700"/>
            <a:ext cx="12192000" cy="2054860"/>
          </a:xfrm>
          <a:solidFill>
            <a:schemeClr val="bg1">
              <a:lumMod val="50000"/>
            </a:schemeClr>
          </a:solidFill>
        </p:spPr>
        <p:txBody>
          <a:bodyPr>
            <a:normAutofit fontScale="77500" lnSpcReduction="20000"/>
          </a:bodyPr>
          <a:lstStyle/>
          <a:p>
            <a:pPr algn="ctr"/>
            <a:r>
              <a:rPr lang="lv-LV" sz="3800" b="1" dirty="0">
                <a:solidFill>
                  <a:schemeClr val="bg1"/>
                </a:solidFill>
              </a:rPr>
              <a:t>Mag. psych. Iveta Lielmane</a:t>
            </a:r>
          </a:p>
          <a:p>
            <a:pPr algn="ctr"/>
            <a:r>
              <a:rPr lang="lv-LV" b="1" dirty="0">
                <a:solidFill>
                  <a:schemeClr val="bg1"/>
                </a:solidFill>
              </a:rPr>
              <a:t>Rīgas bāriņtiesas Ģimenes domstarpību lietu nodaļas vadītāja</a:t>
            </a:r>
          </a:p>
          <a:p>
            <a:pPr algn="ctr"/>
            <a:r>
              <a:rPr lang="lv-LV" sz="4600" b="1" dirty="0">
                <a:solidFill>
                  <a:schemeClr val="bg1"/>
                </a:solidFill>
              </a:rPr>
              <a:t>Bērna viedokļa noskaidrošana civiltiesiskos strīdos. Bāriņtiesu pieredze</a:t>
            </a:r>
            <a:r>
              <a:rPr lang="en-US" sz="4600" b="1" dirty="0">
                <a:solidFill>
                  <a:schemeClr val="bg1"/>
                </a:solidFill>
              </a:rPr>
              <a:t>. </a:t>
            </a:r>
            <a:r>
              <a:rPr lang="en-US" sz="4600" b="1" dirty="0" err="1">
                <a:solidFill>
                  <a:schemeClr val="bg1"/>
                </a:solidFill>
              </a:rPr>
              <a:t>Juridiskie</a:t>
            </a:r>
            <a:r>
              <a:rPr lang="en-US" sz="4600" b="1" dirty="0">
                <a:solidFill>
                  <a:schemeClr val="bg1"/>
                </a:solidFill>
              </a:rPr>
              <a:t> un </a:t>
            </a:r>
            <a:r>
              <a:rPr lang="en-US" sz="4600" b="1" dirty="0" err="1">
                <a:solidFill>
                  <a:schemeClr val="bg1"/>
                </a:solidFill>
              </a:rPr>
              <a:t>psiholoģiskie</a:t>
            </a:r>
            <a:r>
              <a:rPr lang="en-US" sz="4600" b="1" dirty="0">
                <a:solidFill>
                  <a:schemeClr val="bg1"/>
                </a:solidFill>
              </a:rPr>
              <a:t> </a:t>
            </a:r>
            <a:r>
              <a:rPr lang="en-US" sz="4600" b="1" dirty="0" err="1">
                <a:solidFill>
                  <a:schemeClr val="bg1"/>
                </a:solidFill>
              </a:rPr>
              <a:t>aspekti</a:t>
            </a:r>
            <a:endParaRPr lang="lv-LV" sz="4600" b="1" dirty="0">
              <a:solidFill>
                <a:schemeClr val="bg1"/>
              </a:solidFill>
            </a:endParaRPr>
          </a:p>
          <a:p>
            <a:endParaRPr lang="lv-LV" b="1" dirty="0">
              <a:solidFill>
                <a:schemeClr val="bg1"/>
              </a:solidFill>
            </a:endParaRPr>
          </a:p>
        </p:txBody>
      </p:sp>
      <p:sp>
        <p:nvSpPr>
          <p:cNvPr id="2" name="Date Placeholder 1">
            <a:extLst>
              <a:ext uri="{FF2B5EF4-FFF2-40B4-BE49-F238E27FC236}">
                <a16:creationId xmlns:a16="http://schemas.microsoft.com/office/drawing/2014/main" id="{23FE2EEE-1635-4D01-ACE0-330B46F52B23}"/>
              </a:ext>
            </a:extLst>
          </p:cNvPr>
          <p:cNvSpPr>
            <a:spLocks noGrp="1"/>
          </p:cNvSpPr>
          <p:nvPr>
            <p:ph type="dt" sz="half" idx="10"/>
          </p:nvPr>
        </p:nvSpPr>
        <p:spPr/>
        <p:txBody>
          <a:bodyPr/>
          <a:lstStyle/>
          <a:p>
            <a:fld id="{7398D1BA-CD6F-41E5-9EC2-BE4DB6E38184}" type="datetime1">
              <a:rPr lang="lv-LV" smtClean="0"/>
              <a:t>18.02.2021</a:t>
            </a:fld>
            <a:endParaRPr lang="lv-LV"/>
          </a:p>
        </p:txBody>
      </p:sp>
      <p:sp>
        <p:nvSpPr>
          <p:cNvPr id="5" name="Slide Number Placeholder 4">
            <a:extLst>
              <a:ext uri="{FF2B5EF4-FFF2-40B4-BE49-F238E27FC236}">
                <a16:creationId xmlns:a16="http://schemas.microsoft.com/office/drawing/2014/main" id="{ED2FE418-DBAC-4975-8F25-144D9F20056B}"/>
              </a:ext>
            </a:extLst>
          </p:cNvPr>
          <p:cNvSpPr>
            <a:spLocks noGrp="1"/>
          </p:cNvSpPr>
          <p:nvPr>
            <p:ph type="sldNum" sz="quarter" idx="12"/>
          </p:nvPr>
        </p:nvSpPr>
        <p:spPr/>
        <p:txBody>
          <a:bodyPr/>
          <a:lstStyle/>
          <a:p>
            <a:fld id="{80823E1A-8787-48FE-ADDC-31D78E049ADE}" type="slidenum">
              <a:rPr lang="lv-LV" smtClean="0"/>
              <a:t>1</a:t>
            </a:fld>
            <a:endParaRPr lang="lv-LV"/>
          </a:p>
        </p:txBody>
      </p:sp>
    </p:spTree>
    <p:extLst>
      <p:ext uri="{BB962C8B-B14F-4D97-AF65-F5344CB8AC3E}">
        <p14:creationId xmlns:p14="http://schemas.microsoft.com/office/powerpoint/2010/main" val="623396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19FA22-7FCD-41FD-AB1A-71063E3293A4}"/>
              </a:ext>
            </a:extLst>
          </p:cNvPr>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Tiesības paust uzskatus brīvi</a:t>
            </a:r>
            <a:br>
              <a:rPr lang="lv-LV" b="1" dirty="0">
                <a:latin typeface="Times New Roman" panose="02020603050405020304" pitchFamily="18" charset="0"/>
                <a:cs typeface="Times New Roman" panose="02020603050405020304" pitchFamily="18" charset="0"/>
              </a:rPr>
            </a:br>
            <a:endParaRPr lang="lv-LV" dirty="0"/>
          </a:p>
        </p:txBody>
      </p:sp>
      <p:sp>
        <p:nvSpPr>
          <p:cNvPr id="3" name="Satura vietturis 2">
            <a:extLst>
              <a:ext uri="{FF2B5EF4-FFF2-40B4-BE49-F238E27FC236}">
                <a16:creationId xmlns:a16="http://schemas.microsoft.com/office/drawing/2014/main" id="{5B74F951-66EE-4185-B676-89957FF155C1}"/>
              </a:ext>
            </a:extLst>
          </p:cNvPr>
          <p:cNvSpPr>
            <a:spLocks noGrp="1"/>
          </p:cNvSpPr>
          <p:nvPr>
            <p:ph idx="1"/>
          </p:nvPr>
        </p:nvSpPr>
        <p:spPr/>
        <p:txBody>
          <a:bodyPr>
            <a:normAutofit fontScale="92500" lnSpcReduction="10000"/>
          </a:bodyPr>
          <a:lstStyle/>
          <a:p>
            <a:pPr marL="0" lvl="0" indent="0">
              <a:buNone/>
            </a:pPr>
            <a:r>
              <a:rPr lang="lv-LV" sz="2200" dirty="0">
                <a:latin typeface="Times New Roman" panose="02020603050405020304" pitchFamily="18" charset="0"/>
                <a:cs typeface="Times New Roman" panose="02020603050405020304" pitchFamily="18" charset="0"/>
              </a:rPr>
              <a:t>Lai bērns spētu brīvi paust uzskatus, tiek izdalīti atsevišķi apstākļi, kas viņam nepieciešami:</a:t>
            </a:r>
          </a:p>
          <a:p>
            <a:pPr lvl="1"/>
            <a:r>
              <a:rPr lang="lv-LV" sz="2200" dirty="0">
                <a:solidFill>
                  <a:srgbClr val="FF0000"/>
                </a:solidFill>
                <a:latin typeface="Times New Roman" panose="02020603050405020304" pitchFamily="18" charset="0"/>
                <a:cs typeface="Times New Roman" panose="02020603050405020304" pitchFamily="18" charset="0"/>
              </a:rPr>
              <a:t>informācija, kas ir attiecīga, piemērota un padarīta pieejama tādā līmenī un veidos, ko bērns spēj saprast. Tāpat bērniem ir jābūt informācijai no jebkuras personas, kura ir atbildīga par lēmumu</a:t>
            </a:r>
            <a:r>
              <a:rPr lang="lv-LV" sz="2200" dirty="0">
                <a:latin typeface="Times New Roman" panose="02020603050405020304" pitchFamily="18" charset="0"/>
                <a:cs typeface="Times New Roman" panose="02020603050405020304" pitchFamily="18" charset="0"/>
              </a:rPr>
              <a:t>, kas ietekmē bērnu, pieņemšanu, par bērniem pieejamām opcijām, par pieņemamo lēmumu dabu un to sekām;</a:t>
            </a:r>
          </a:p>
          <a:p>
            <a:pPr lvl="1"/>
            <a:r>
              <a:rPr lang="lv-LV" sz="2200" dirty="0">
                <a:solidFill>
                  <a:srgbClr val="FF0000"/>
                </a:solidFill>
                <a:latin typeface="Times New Roman" panose="02020603050405020304" pitchFamily="18" charset="0"/>
                <a:cs typeface="Times New Roman" panose="02020603050405020304" pitchFamily="18" charset="0"/>
              </a:rPr>
              <a:t>telpas, tajā skaitā laika telpa, kurās bērniem tiek veltīts laiks, atbalsts un iedrošinājums viņiem ļaut attīstīt un izrunāt savus uzskatus skaidri un konfidenciāli</a:t>
            </a:r>
            <a:r>
              <a:rPr lang="lv-LV" sz="2200" dirty="0">
                <a:latin typeface="Times New Roman" panose="02020603050405020304" pitchFamily="18" charset="0"/>
                <a:cs typeface="Times New Roman" panose="02020603050405020304" pitchFamily="18" charset="0"/>
              </a:rPr>
              <a:t>;</a:t>
            </a:r>
          </a:p>
          <a:p>
            <a:pPr lvl="1"/>
            <a:r>
              <a:rPr lang="lv-LV" sz="2200" dirty="0">
                <a:solidFill>
                  <a:srgbClr val="FF0000"/>
                </a:solidFill>
                <a:latin typeface="Times New Roman" panose="02020603050405020304" pitchFamily="18" charset="0"/>
                <a:cs typeface="Times New Roman" panose="02020603050405020304" pitchFamily="18" charset="0"/>
              </a:rPr>
              <a:t>drošība atklāt un paust uzskatus bez bailēm no kritikas un nosodījuma. Bērniem jābūt pārliecinātiem par to, ka viņi drīkst paust interesi un uzskatus, pat ja tie izaicina pieaugušo uzskatus. </a:t>
            </a:r>
          </a:p>
          <a:p>
            <a:pPr marL="0" lvl="0" indent="0">
              <a:buNone/>
            </a:pPr>
            <a:endParaRPr lang="lv-LV" sz="1000" dirty="0">
              <a:latin typeface="Times New Roman" panose="02020603050405020304" pitchFamily="18" charset="0"/>
              <a:cs typeface="Times New Roman" panose="02020603050405020304" pitchFamily="18" charset="0"/>
            </a:endParaRPr>
          </a:p>
          <a:p>
            <a:endParaRPr lang="lv-LV" dirty="0"/>
          </a:p>
        </p:txBody>
      </p:sp>
      <p:sp>
        <p:nvSpPr>
          <p:cNvPr id="4" name="Date Placeholder 3">
            <a:extLst>
              <a:ext uri="{FF2B5EF4-FFF2-40B4-BE49-F238E27FC236}">
                <a16:creationId xmlns:a16="http://schemas.microsoft.com/office/drawing/2014/main" id="{68EE4BC4-3DB1-466F-BDA8-24C35843AC98}"/>
              </a:ext>
            </a:extLst>
          </p:cNvPr>
          <p:cNvSpPr>
            <a:spLocks noGrp="1"/>
          </p:cNvSpPr>
          <p:nvPr>
            <p:ph type="dt" sz="half" idx="10"/>
          </p:nvPr>
        </p:nvSpPr>
        <p:spPr/>
        <p:txBody>
          <a:bodyPr/>
          <a:lstStyle/>
          <a:p>
            <a:fld id="{A05283D5-4000-40B8-8E7A-4D86480B3ACB}" type="datetime1">
              <a:rPr lang="lv-LV" smtClean="0"/>
              <a:t>18.02.2021</a:t>
            </a:fld>
            <a:endParaRPr lang="lv-LV"/>
          </a:p>
        </p:txBody>
      </p:sp>
      <p:sp>
        <p:nvSpPr>
          <p:cNvPr id="5" name="Slide Number Placeholder 4">
            <a:extLst>
              <a:ext uri="{FF2B5EF4-FFF2-40B4-BE49-F238E27FC236}">
                <a16:creationId xmlns:a16="http://schemas.microsoft.com/office/drawing/2014/main" id="{A1B79B7D-E800-4AB1-9216-3E83E2D73FB4}"/>
              </a:ext>
            </a:extLst>
          </p:cNvPr>
          <p:cNvSpPr>
            <a:spLocks noGrp="1"/>
          </p:cNvSpPr>
          <p:nvPr>
            <p:ph type="sldNum" sz="quarter" idx="12"/>
          </p:nvPr>
        </p:nvSpPr>
        <p:spPr/>
        <p:txBody>
          <a:bodyPr/>
          <a:lstStyle/>
          <a:p>
            <a:fld id="{80823E1A-8787-48FE-ADDC-31D78E049ADE}" type="slidenum">
              <a:rPr lang="lv-LV" smtClean="0"/>
              <a:t>10</a:t>
            </a:fld>
            <a:endParaRPr lang="lv-LV"/>
          </a:p>
        </p:txBody>
      </p:sp>
    </p:spTree>
    <p:extLst>
      <p:ext uri="{BB962C8B-B14F-4D97-AF65-F5344CB8AC3E}">
        <p14:creationId xmlns:p14="http://schemas.microsoft.com/office/powerpoint/2010/main" val="1722161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1C39A46-298E-434A-BD64-8A9B7F875B50}"/>
              </a:ext>
            </a:extLst>
          </p:cNvPr>
          <p:cNvSpPr>
            <a:spLocks noGrp="1"/>
          </p:cNvSpPr>
          <p:nvPr>
            <p:ph type="title"/>
          </p:nvPr>
        </p:nvSpPr>
        <p:spPr>
          <a:xfrm>
            <a:off x="1789112" y="403346"/>
            <a:ext cx="10515600" cy="1325563"/>
          </a:xfrm>
        </p:spPr>
        <p:txBody>
          <a:bodyPr>
            <a:normAutofit fontScale="90000"/>
          </a:bodyPr>
          <a:lstStyle/>
          <a:p>
            <a:r>
              <a:rPr lang="lv-LV" b="1">
                <a:latin typeface="Times New Roman" panose="02020603050405020304" pitchFamily="18" charset="0"/>
                <a:cs typeface="Times New Roman" panose="02020603050405020304" pitchFamily="18" charset="0"/>
              </a:rPr>
              <a:t>Pienākums pievērst pienācīgu uzmanību saskaņā ar vecumu un briedumu</a:t>
            </a:r>
            <a:br>
              <a:rPr lang="lv-LV" b="1">
                <a:latin typeface="Times New Roman" panose="02020603050405020304" pitchFamily="18" charset="0"/>
                <a:cs typeface="Times New Roman" panose="02020603050405020304" pitchFamily="18" charset="0"/>
              </a:rPr>
            </a:br>
            <a:endParaRPr lang="lv-LV" dirty="0"/>
          </a:p>
        </p:txBody>
      </p:sp>
      <p:sp>
        <p:nvSpPr>
          <p:cNvPr id="3" name="Satura vietturis 2">
            <a:extLst>
              <a:ext uri="{FF2B5EF4-FFF2-40B4-BE49-F238E27FC236}">
                <a16:creationId xmlns:a16="http://schemas.microsoft.com/office/drawing/2014/main" id="{3A563D5E-F160-48BF-8C3F-1CC7C5013CBE}"/>
              </a:ext>
            </a:extLst>
          </p:cNvPr>
          <p:cNvSpPr>
            <a:spLocks noGrp="1"/>
          </p:cNvSpPr>
          <p:nvPr>
            <p:ph idx="1"/>
          </p:nvPr>
        </p:nvSpPr>
        <p:spPr/>
        <p:txBody>
          <a:bodyPr>
            <a:normAutofit/>
          </a:bodyPr>
          <a:lstStyle/>
          <a:p>
            <a:r>
              <a:rPr lang="lv-LV" sz="2000">
                <a:solidFill>
                  <a:srgbClr val="FF0000"/>
                </a:solidFill>
                <a:latin typeface="Times New Roman" panose="02020603050405020304" pitchFamily="18" charset="0"/>
                <a:cs typeface="Times New Roman" panose="02020603050405020304" pitchFamily="18" charset="0"/>
              </a:rPr>
              <a:t>Uzklausīt bērnus nav pietiekami. Pieņemot lēmumus, ir nepieciešams arī nopietni apsvērt viņu uzskatus. </a:t>
            </a:r>
          </a:p>
          <a:p>
            <a:r>
              <a:rPr lang="lv-LV" sz="2000">
                <a:solidFill>
                  <a:srgbClr val="FF0000"/>
                </a:solidFill>
                <a:latin typeface="Times New Roman" panose="02020603050405020304" pitchFamily="18" charset="0"/>
                <a:cs typeface="Times New Roman" panose="02020603050405020304" pitchFamily="18" charset="0"/>
              </a:rPr>
              <a:t>Nozīmei, kādu piešķir bērnu uzskatiem, ir nepieciešama kvalifikācija – ir jāņem vērā bērna vecums un briedums vai, citiem vārdiem, bērna sapratnes līmenis par iesaistīšanos lietās. </a:t>
            </a:r>
          </a:p>
          <a:p>
            <a:r>
              <a:rPr lang="lv-LV" sz="2000">
                <a:solidFill>
                  <a:srgbClr val="FF0000"/>
                </a:solidFill>
                <a:latin typeface="Times New Roman" panose="02020603050405020304" pitchFamily="18" charset="0"/>
                <a:cs typeface="Times New Roman" panose="02020603050405020304" pitchFamily="18" charset="0"/>
              </a:rPr>
              <a:t>Jo lielākas ir bērna spējas, jo vairāk bērnam jādod autonomija un atbildība pašam pieņemt lēmumus par sevi. </a:t>
            </a:r>
          </a:p>
          <a:p>
            <a:r>
              <a:rPr lang="lv-LV" sz="2000">
                <a:solidFill>
                  <a:srgbClr val="FF0000"/>
                </a:solidFill>
                <a:latin typeface="Times New Roman" panose="02020603050405020304" pitchFamily="18" charset="0"/>
                <a:cs typeface="Times New Roman" panose="02020603050405020304" pitchFamily="18" charset="0"/>
              </a:rPr>
              <a:t>Jo lielāka ietekme lietai ir uz bērna dzīvi, jo svarīgāk ir nodrošināt, ka bērna vecums un briedums ir pienācīgi novērtēti. </a:t>
            </a:r>
          </a:p>
          <a:p>
            <a:pPr marL="0" lvl="0" indent="0">
              <a:buNone/>
            </a:pPr>
            <a:endParaRPr lang="lv-LV" dirty="0">
              <a:latin typeface="Times New Roman" panose="02020603050405020304" pitchFamily="18" charset="0"/>
              <a:cs typeface="Times New Roman" panose="02020603050405020304" pitchFamily="18" charset="0"/>
            </a:endParaRPr>
          </a:p>
          <a:p>
            <a:endParaRPr lang="lv-LV" dirty="0"/>
          </a:p>
        </p:txBody>
      </p:sp>
      <p:sp>
        <p:nvSpPr>
          <p:cNvPr id="4" name="Date Placeholder 3">
            <a:extLst>
              <a:ext uri="{FF2B5EF4-FFF2-40B4-BE49-F238E27FC236}">
                <a16:creationId xmlns:a16="http://schemas.microsoft.com/office/drawing/2014/main" id="{022D0B8F-D2E7-4E37-A3D1-773408525134}"/>
              </a:ext>
            </a:extLst>
          </p:cNvPr>
          <p:cNvSpPr>
            <a:spLocks noGrp="1"/>
          </p:cNvSpPr>
          <p:nvPr>
            <p:ph type="dt" sz="half" idx="10"/>
          </p:nvPr>
        </p:nvSpPr>
        <p:spPr/>
        <p:txBody>
          <a:bodyPr/>
          <a:lstStyle/>
          <a:p>
            <a:fld id="{1CDAE58C-A9B5-4D49-9882-DA9F6886DCB7}" type="datetime1">
              <a:rPr lang="lv-LV" smtClean="0"/>
              <a:t>18.02.2021</a:t>
            </a:fld>
            <a:endParaRPr lang="lv-LV"/>
          </a:p>
        </p:txBody>
      </p:sp>
      <p:sp>
        <p:nvSpPr>
          <p:cNvPr id="5" name="Slide Number Placeholder 4">
            <a:extLst>
              <a:ext uri="{FF2B5EF4-FFF2-40B4-BE49-F238E27FC236}">
                <a16:creationId xmlns:a16="http://schemas.microsoft.com/office/drawing/2014/main" id="{BF0E748C-B2D1-45AD-88DD-695A4FE166E2}"/>
              </a:ext>
            </a:extLst>
          </p:cNvPr>
          <p:cNvSpPr>
            <a:spLocks noGrp="1"/>
          </p:cNvSpPr>
          <p:nvPr>
            <p:ph type="sldNum" sz="quarter" idx="12"/>
          </p:nvPr>
        </p:nvSpPr>
        <p:spPr/>
        <p:txBody>
          <a:bodyPr/>
          <a:lstStyle/>
          <a:p>
            <a:fld id="{80823E1A-8787-48FE-ADDC-31D78E049ADE}" type="slidenum">
              <a:rPr lang="lv-LV" smtClean="0"/>
              <a:t>11</a:t>
            </a:fld>
            <a:endParaRPr lang="lv-LV"/>
          </a:p>
        </p:txBody>
      </p:sp>
    </p:spTree>
    <p:extLst>
      <p:ext uri="{BB962C8B-B14F-4D97-AF65-F5344CB8AC3E}">
        <p14:creationId xmlns:p14="http://schemas.microsoft.com/office/powerpoint/2010/main" val="3042365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6662C3F0-EF2B-4509-9880-A82284F61898}"/>
              </a:ext>
            </a:extLst>
          </p:cNvPr>
          <p:cNvSpPr/>
          <p:nvPr/>
        </p:nvSpPr>
        <p:spPr>
          <a:xfrm>
            <a:off x="1409700" y="1752002"/>
            <a:ext cx="10199077" cy="3353995"/>
          </a:xfrm>
          <a:prstGeom prst="rect">
            <a:avLst/>
          </a:prstGeom>
        </p:spPr>
        <p:txBody>
          <a:bodyPr wrap="square">
            <a:spAutoFit/>
          </a:bodyPr>
          <a:lstStyle/>
          <a:p>
            <a:pPr algn="just">
              <a:lnSpc>
                <a:spcPct val="107000"/>
              </a:lnSpc>
              <a:spcAft>
                <a:spcPts val="800"/>
              </a:spcAft>
            </a:pPr>
            <a:r>
              <a:rPr lang="lv-LV" sz="2400" dirty="0">
                <a:latin typeface="Calibri" panose="020F0502020204030204" pitchFamily="34" charset="0"/>
                <a:ea typeface="Calibri" panose="020F0502020204030204" pitchFamily="34" charset="0"/>
                <a:cs typeface="Times New Roman" panose="02020603050405020304" pitchFamily="18" charset="0"/>
              </a:rPr>
              <a:t>Ir būtiski kādu svaru un nozīmi piešķiram bērna teiktajam,</a:t>
            </a:r>
            <a:r>
              <a:rPr lang="lv-LV"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p>
          <a:p>
            <a:pPr marL="457200" indent="-457200" algn="just">
              <a:lnSpc>
                <a:spcPct val="107000"/>
              </a:lnSpc>
              <a:spcAft>
                <a:spcPts val="800"/>
              </a:spcAft>
              <a:buFont typeface="Arial" panose="020B0604020202020204" pitchFamily="34" charset="0"/>
              <a:buChar char="•"/>
            </a:pPr>
            <a:r>
              <a:rPr lang="lv-LV" sz="2400" dirty="0">
                <a:solidFill>
                  <a:srgbClr val="FF0000"/>
                </a:solidFill>
                <a:latin typeface="Calibri" panose="020F0502020204030204" pitchFamily="34" charset="0"/>
                <a:ea typeface="Calibri" panose="020F0502020204030204" pitchFamily="34" charset="0"/>
                <a:cs typeface="Times New Roman" panose="02020603050405020304" pitchFamily="18" charset="0"/>
              </a:rPr>
              <a:t>nav pieļaujams, ka bērnam tiek uzlikta atbildība pieņemt lēmumus,</a:t>
            </a:r>
            <a:endParaRPr lang="lv-LV" sz="240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Arial" panose="020B0604020202020204" pitchFamily="34" charset="0"/>
              <a:buChar char="•"/>
            </a:pPr>
            <a:r>
              <a:rPr lang="lv-LV" sz="2400" dirty="0">
                <a:latin typeface="Calibri" panose="020F0502020204030204" pitchFamily="34" charset="0"/>
                <a:ea typeface="Calibri" panose="020F0502020204030204" pitchFamily="34" charset="0"/>
                <a:cs typeface="Times New Roman" panose="02020603050405020304" pitchFamily="18" charset="0"/>
              </a:rPr>
              <a:t> kādā bērna dzīves posmā un situācijā saruna tiek veikta,</a:t>
            </a:r>
          </a:p>
          <a:p>
            <a:pPr marL="457200" indent="-457200" algn="just">
              <a:lnSpc>
                <a:spcPct val="107000"/>
              </a:lnSpc>
              <a:spcAft>
                <a:spcPts val="800"/>
              </a:spcAft>
              <a:buFont typeface="Arial" panose="020B0604020202020204" pitchFamily="34" charset="0"/>
              <a:buChar char="•"/>
            </a:pPr>
            <a:r>
              <a:rPr lang="lv-LV" sz="2400" dirty="0">
                <a:latin typeface="Calibri" panose="020F0502020204030204" pitchFamily="34" charset="0"/>
                <a:ea typeface="Calibri" panose="020F0502020204030204" pitchFamily="34" charset="0"/>
                <a:cs typeface="Times New Roman" panose="02020603050405020304" pitchFamily="18" charset="0"/>
              </a:rPr>
              <a:t> kāds ir sarunas emocionālais fons,</a:t>
            </a:r>
          </a:p>
          <a:p>
            <a:pPr marL="457200" indent="-457200" algn="just">
              <a:lnSpc>
                <a:spcPct val="107000"/>
              </a:lnSpc>
              <a:spcAft>
                <a:spcPts val="800"/>
              </a:spcAft>
              <a:buFont typeface="Arial" panose="020B0604020202020204" pitchFamily="34" charset="0"/>
              <a:buChar char="•"/>
            </a:pPr>
            <a:r>
              <a:rPr lang="lv-LV" sz="2400" dirty="0">
                <a:latin typeface="Calibri" panose="020F0502020204030204" pitchFamily="34" charset="0"/>
                <a:ea typeface="Calibri" panose="020F0502020204030204" pitchFamily="34" charset="0"/>
                <a:cs typeface="Times New Roman" panose="02020603050405020304" pitchFamily="18" charset="0"/>
              </a:rPr>
              <a:t> kāda ir bērna dzīves perspektīva vismaz tuvākajā nākotnē un vai bērns par to ir informēts, </a:t>
            </a:r>
          </a:p>
          <a:p>
            <a:pPr marL="457200" indent="-457200" algn="just">
              <a:lnSpc>
                <a:spcPct val="107000"/>
              </a:lnSpc>
              <a:spcAft>
                <a:spcPts val="800"/>
              </a:spcAft>
              <a:buFont typeface="Arial" panose="020B0604020202020204" pitchFamily="34" charset="0"/>
              <a:buChar char="•"/>
            </a:pPr>
            <a:r>
              <a:rPr lang="lv-LV" sz="2400" dirty="0">
                <a:latin typeface="Calibri" panose="020F0502020204030204" pitchFamily="34" charset="0"/>
                <a:ea typeface="Calibri" panose="020F0502020204030204" pitchFamily="34" charset="0"/>
                <a:cs typeface="Times New Roman" panose="02020603050405020304" pitchFamily="18" charset="0"/>
              </a:rPr>
              <a:t> vai bērns vispār ir informēts par notikumiem, kuros viņš ir iesaistīts, utt. </a:t>
            </a:r>
          </a:p>
        </p:txBody>
      </p:sp>
      <p:sp>
        <p:nvSpPr>
          <p:cNvPr id="3" name="Date Placeholder 2">
            <a:extLst>
              <a:ext uri="{FF2B5EF4-FFF2-40B4-BE49-F238E27FC236}">
                <a16:creationId xmlns:a16="http://schemas.microsoft.com/office/drawing/2014/main" id="{DB05FCE8-FF6F-4AC5-A74E-25A60945AAE5}"/>
              </a:ext>
            </a:extLst>
          </p:cNvPr>
          <p:cNvSpPr>
            <a:spLocks noGrp="1"/>
          </p:cNvSpPr>
          <p:nvPr>
            <p:ph type="dt" sz="half" idx="10"/>
          </p:nvPr>
        </p:nvSpPr>
        <p:spPr/>
        <p:txBody>
          <a:bodyPr/>
          <a:lstStyle/>
          <a:p>
            <a:fld id="{0506EDB5-980D-4EE5-AA1B-7B82574E4CEE}" type="datetime1">
              <a:rPr lang="lv-LV" smtClean="0"/>
              <a:t>18.02.2021</a:t>
            </a:fld>
            <a:endParaRPr lang="lv-LV"/>
          </a:p>
        </p:txBody>
      </p:sp>
      <p:sp>
        <p:nvSpPr>
          <p:cNvPr id="4" name="Slide Number Placeholder 3">
            <a:extLst>
              <a:ext uri="{FF2B5EF4-FFF2-40B4-BE49-F238E27FC236}">
                <a16:creationId xmlns:a16="http://schemas.microsoft.com/office/drawing/2014/main" id="{7F5F74C8-D9EB-4575-8193-4BA6D6A78E38}"/>
              </a:ext>
            </a:extLst>
          </p:cNvPr>
          <p:cNvSpPr>
            <a:spLocks noGrp="1"/>
          </p:cNvSpPr>
          <p:nvPr>
            <p:ph type="sldNum" sz="quarter" idx="12"/>
          </p:nvPr>
        </p:nvSpPr>
        <p:spPr/>
        <p:txBody>
          <a:bodyPr/>
          <a:lstStyle/>
          <a:p>
            <a:fld id="{80823E1A-8787-48FE-ADDC-31D78E049ADE}" type="slidenum">
              <a:rPr lang="lv-LV" smtClean="0"/>
              <a:t>12</a:t>
            </a:fld>
            <a:endParaRPr lang="lv-LV"/>
          </a:p>
        </p:txBody>
      </p:sp>
    </p:spTree>
    <p:extLst>
      <p:ext uri="{BB962C8B-B14F-4D97-AF65-F5344CB8AC3E}">
        <p14:creationId xmlns:p14="http://schemas.microsoft.com/office/powerpoint/2010/main" val="101168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3C183ECB-0D92-41E8-A803-3D72356C584B}"/>
              </a:ext>
            </a:extLst>
          </p:cNvPr>
          <p:cNvSpPr/>
          <p:nvPr/>
        </p:nvSpPr>
        <p:spPr>
          <a:xfrm>
            <a:off x="1220666" y="2059924"/>
            <a:ext cx="10067192" cy="3441391"/>
          </a:xfrm>
          <a:prstGeom prst="rect">
            <a:avLst/>
          </a:prstGeom>
        </p:spPr>
        <p:txBody>
          <a:bodyPr wrap="square">
            <a:spAutoFit/>
          </a:bodyPr>
          <a:lstStyle/>
          <a:p>
            <a:pPr marL="457200" indent="-457200" algn="just">
              <a:lnSpc>
                <a:spcPct val="107000"/>
              </a:lnSpc>
              <a:spcAft>
                <a:spcPts val="800"/>
              </a:spcAft>
              <a:buFont typeface="Arial" panose="020B0604020202020204" pitchFamily="34" charset="0"/>
              <a:buChar char="•"/>
            </a:pPr>
            <a:r>
              <a:rPr lang="lv-LV" sz="2400" dirty="0">
                <a:latin typeface="Calibri" panose="020F0502020204030204" pitchFamily="34" charset="0"/>
                <a:ea typeface="Calibri" panose="020F0502020204030204" pitchFamily="34" charset="0"/>
                <a:cs typeface="Times New Roman" panose="02020603050405020304" pitchFamily="18" charset="0"/>
              </a:rPr>
              <a:t>Šajā sakarā ir svarīgi atcerēties, ka dzīves situācija, kurā visbiežāk bērns tiek aptaujāts pati par sevi ir ļoti saspringta. </a:t>
            </a:r>
          </a:p>
          <a:p>
            <a:pPr marL="457200" indent="-457200" algn="just">
              <a:lnSpc>
                <a:spcPct val="107000"/>
              </a:lnSpc>
              <a:spcAft>
                <a:spcPts val="800"/>
              </a:spcAft>
              <a:buFont typeface="Arial" panose="020B0604020202020204" pitchFamily="34" charset="0"/>
              <a:buChar char="•"/>
            </a:pPr>
            <a:r>
              <a:rPr lang="lv-LV" sz="2400" dirty="0">
                <a:latin typeface="Calibri" panose="020F0502020204030204" pitchFamily="34" charset="0"/>
                <a:ea typeface="Calibri" panose="020F0502020204030204" pitchFamily="34" charset="0"/>
                <a:cs typeface="Times New Roman" panose="02020603050405020304" pitchFamily="18" charset="0"/>
              </a:rPr>
              <a:t>Vecāki piedzīvo savas dzīves /attiecību un laulību krīzi/ un arī bērns ir krīzes situācijā, kad nav skaidrības un līdz ar to arī drošības par nākotni. </a:t>
            </a:r>
          </a:p>
          <a:p>
            <a:pPr marL="457200" indent="-457200" algn="just">
              <a:lnSpc>
                <a:spcPct val="107000"/>
              </a:lnSpc>
              <a:spcAft>
                <a:spcPts val="800"/>
              </a:spcAft>
              <a:buFont typeface="Arial" panose="020B0604020202020204" pitchFamily="34" charset="0"/>
              <a:buChar char="•"/>
            </a:pPr>
            <a:r>
              <a:rPr lang="lv-LV" sz="2400" dirty="0">
                <a:latin typeface="Calibri" panose="020F0502020204030204" pitchFamily="34" charset="0"/>
                <a:ea typeface="Calibri" panose="020F0502020204030204" pitchFamily="34" charset="0"/>
                <a:cs typeface="Times New Roman" panose="02020603050405020304" pitchFamily="18" charset="0"/>
              </a:rPr>
              <a:t>Vecāki, kuri paši ir krīzē visbiežāk nespēj </a:t>
            </a:r>
            <a:r>
              <a:rPr lang="lv-LV" sz="2400" dirty="0" err="1">
                <a:latin typeface="Calibri" panose="020F0502020204030204" pitchFamily="34" charset="0"/>
                <a:ea typeface="Calibri" panose="020F0502020204030204" pitchFamily="34" charset="0"/>
                <a:cs typeface="Times New Roman" panose="02020603050405020304" pitchFamily="18" charset="0"/>
              </a:rPr>
              <a:t>distancēties</a:t>
            </a:r>
            <a:r>
              <a:rPr lang="lv-LV" sz="2400" dirty="0">
                <a:latin typeface="Calibri" panose="020F0502020204030204" pitchFamily="34" charset="0"/>
                <a:ea typeface="Calibri" panose="020F0502020204030204" pitchFamily="34" charset="0"/>
                <a:cs typeface="Times New Roman" panose="02020603050405020304" pitchFamily="18" charset="0"/>
              </a:rPr>
              <a:t> no savām sāpēm, aizvainojumiem, dusmām, naida, vilšanās un sērām ko piedzīvo, tādēļ nespēj būt emocionāli klātesoši un jūtīgi pret bērna neziņu, pārdzīvojumiem, bailēm un nedrošību. </a:t>
            </a:r>
          </a:p>
        </p:txBody>
      </p:sp>
      <p:sp>
        <p:nvSpPr>
          <p:cNvPr id="3" name="Date Placeholder 2">
            <a:extLst>
              <a:ext uri="{FF2B5EF4-FFF2-40B4-BE49-F238E27FC236}">
                <a16:creationId xmlns:a16="http://schemas.microsoft.com/office/drawing/2014/main" id="{CF2F61A9-3684-4019-ADB0-C2721C6422B0}"/>
              </a:ext>
            </a:extLst>
          </p:cNvPr>
          <p:cNvSpPr>
            <a:spLocks noGrp="1"/>
          </p:cNvSpPr>
          <p:nvPr>
            <p:ph type="dt" sz="half" idx="10"/>
          </p:nvPr>
        </p:nvSpPr>
        <p:spPr/>
        <p:txBody>
          <a:bodyPr/>
          <a:lstStyle/>
          <a:p>
            <a:fld id="{612EF02E-063D-4776-A4A6-584CE4F0CC6F}" type="datetime1">
              <a:rPr lang="lv-LV" smtClean="0"/>
              <a:t>18.02.2021</a:t>
            </a:fld>
            <a:endParaRPr lang="lv-LV"/>
          </a:p>
        </p:txBody>
      </p:sp>
      <p:sp>
        <p:nvSpPr>
          <p:cNvPr id="4" name="Slide Number Placeholder 3">
            <a:extLst>
              <a:ext uri="{FF2B5EF4-FFF2-40B4-BE49-F238E27FC236}">
                <a16:creationId xmlns:a16="http://schemas.microsoft.com/office/drawing/2014/main" id="{0F5CC2BC-F7D7-408F-ABAA-13A101B5A7F9}"/>
              </a:ext>
            </a:extLst>
          </p:cNvPr>
          <p:cNvSpPr>
            <a:spLocks noGrp="1"/>
          </p:cNvSpPr>
          <p:nvPr>
            <p:ph type="sldNum" sz="quarter" idx="12"/>
          </p:nvPr>
        </p:nvSpPr>
        <p:spPr/>
        <p:txBody>
          <a:bodyPr/>
          <a:lstStyle/>
          <a:p>
            <a:fld id="{80823E1A-8787-48FE-ADDC-31D78E049ADE}" type="slidenum">
              <a:rPr lang="lv-LV" smtClean="0"/>
              <a:t>13</a:t>
            </a:fld>
            <a:endParaRPr lang="lv-LV"/>
          </a:p>
        </p:txBody>
      </p:sp>
    </p:spTree>
    <p:extLst>
      <p:ext uri="{BB962C8B-B14F-4D97-AF65-F5344CB8AC3E}">
        <p14:creationId xmlns:p14="http://schemas.microsoft.com/office/powerpoint/2010/main" val="41525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3954950-B327-48C7-B446-61A28BE4F7CF}"/>
              </a:ext>
            </a:extLst>
          </p:cNvPr>
          <p:cNvSpPr>
            <a:spLocks noGrp="1"/>
          </p:cNvSpPr>
          <p:nvPr>
            <p:ph type="ctrTitle"/>
          </p:nvPr>
        </p:nvSpPr>
        <p:spPr>
          <a:xfrm>
            <a:off x="1524000" y="489317"/>
            <a:ext cx="9144000" cy="2387600"/>
          </a:xfrm>
        </p:spPr>
        <p:txBody>
          <a:bodyPr/>
          <a:lstStyle/>
          <a:p>
            <a:r>
              <a:rPr lang="lv-LV" dirty="0"/>
              <a:t>Krīzes cilvēka dzīvē</a:t>
            </a:r>
          </a:p>
        </p:txBody>
      </p:sp>
      <p:sp>
        <p:nvSpPr>
          <p:cNvPr id="3" name="Apakšvirsraksts 2">
            <a:extLst>
              <a:ext uri="{FF2B5EF4-FFF2-40B4-BE49-F238E27FC236}">
                <a16:creationId xmlns:a16="http://schemas.microsoft.com/office/drawing/2014/main" id="{9E6BF06F-DDCC-4C93-A1AB-C0454D214261}"/>
              </a:ext>
            </a:extLst>
          </p:cNvPr>
          <p:cNvSpPr>
            <a:spLocks noGrp="1"/>
          </p:cNvSpPr>
          <p:nvPr>
            <p:ph type="subTitle" idx="1"/>
          </p:nvPr>
        </p:nvSpPr>
        <p:spPr>
          <a:xfrm>
            <a:off x="1787769" y="3804261"/>
            <a:ext cx="9144000" cy="1655762"/>
          </a:xfrm>
        </p:spPr>
        <p:txBody>
          <a:bodyPr>
            <a:normAutofit/>
          </a:bodyPr>
          <a:lstStyle/>
          <a:p>
            <a:pPr marL="342900" indent="-342900" algn="l">
              <a:buFont typeface="Arial" panose="020B0604020202020204" pitchFamily="34" charset="0"/>
              <a:buChar char="•"/>
            </a:pPr>
            <a:r>
              <a:rPr lang="lv-LV" sz="2800" dirty="0"/>
              <a:t>Attīstības krīzes</a:t>
            </a:r>
          </a:p>
          <a:p>
            <a:pPr marL="342900" indent="-342900" algn="l">
              <a:buFont typeface="Arial" panose="020B0604020202020204" pitchFamily="34" charset="0"/>
              <a:buChar char="•"/>
            </a:pPr>
            <a:r>
              <a:rPr lang="lv-LV" sz="2800" dirty="0"/>
              <a:t>Traumatiskās krīzes</a:t>
            </a:r>
          </a:p>
        </p:txBody>
      </p:sp>
      <p:sp>
        <p:nvSpPr>
          <p:cNvPr id="4" name="Date Placeholder 3">
            <a:extLst>
              <a:ext uri="{FF2B5EF4-FFF2-40B4-BE49-F238E27FC236}">
                <a16:creationId xmlns:a16="http://schemas.microsoft.com/office/drawing/2014/main" id="{B827D756-3960-4864-9BEF-A66D183933C6}"/>
              </a:ext>
            </a:extLst>
          </p:cNvPr>
          <p:cNvSpPr>
            <a:spLocks noGrp="1"/>
          </p:cNvSpPr>
          <p:nvPr>
            <p:ph type="dt" sz="half" idx="10"/>
          </p:nvPr>
        </p:nvSpPr>
        <p:spPr/>
        <p:txBody>
          <a:bodyPr/>
          <a:lstStyle/>
          <a:p>
            <a:fld id="{975DA0CF-DE66-4B8D-99EC-202727908847}" type="datetime1">
              <a:rPr lang="lv-LV" smtClean="0"/>
              <a:t>18.02.2021</a:t>
            </a:fld>
            <a:endParaRPr lang="lv-LV"/>
          </a:p>
        </p:txBody>
      </p:sp>
      <p:sp>
        <p:nvSpPr>
          <p:cNvPr id="5" name="Slide Number Placeholder 4">
            <a:extLst>
              <a:ext uri="{FF2B5EF4-FFF2-40B4-BE49-F238E27FC236}">
                <a16:creationId xmlns:a16="http://schemas.microsoft.com/office/drawing/2014/main" id="{4F0155BE-E3A8-4059-8102-BE317A6F7B15}"/>
              </a:ext>
            </a:extLst>
          </p:cNvPr>
          <p:cNvSpPr>
            <a:spLocks noGrp="1"/>
          </p:cNvSpPr>
          <p:nvPr>
            <p:ph type="sldNum" sz="quarter" idx="12"/>
          </p:nvPr>
        </p:nvSpPr>
        <p:spPr/>
        <p:txBody>
          <a:bodyPr/>
          <a:lstStyle/>
          <a:p>
            <a:fld id="{80823E1A-8787-48FE-ADDC-31D78E049ADE}" type="slidenum">
              <a:rPr lang="lv-LV" smtClean="0"/>
              <a:t>14</a:t>
            </a:fld>
            <a:endParaRPr lang="lv-LV"/>
          </a:p>
        </p:txBody>
      </p:sp>
    </p:spTree>
    <p:extLst>
      <p:ext uri="{BB962C8B-B14F-4D97-AF65-F5344CB8AC3E}">
        <p14:creationId xmlns:p14="http://schemas.microsoft.com/office/powerpoint/2010/main" val="116938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285C2DA3-5884-4C34-B87E-CAB68B09B283}"/>
              </a:ext>
            </a:extLst>
          </p:cNvPr>
          <p:cNvSpPr/>
          <p:nvPr/>
        </p:nvSpPr>
        <p:spPr>
          <a:xfrm>
            <a:off x="1774581" y="1909834"/>
            <a:ext cx="10102362" cy="3416320"/>
          </a:xfrm>
          <a:prstGeom prst="rect">
            <a:avLst/>
          </a:prstGeom>
        </p:spPr>
        <p:txBody>
          <a:bodyPr wrap="square">
            <a:spAutoFit/>
          </a:bodyPr>
          <a:lstStyle/>
          <a:p>
            <a:pPr marL="457200" indent="-457200">
              <a:buFont typeface="Arial" panose="020B0604020202020204" pitchFamily="34" charset="0"/>
              <a:buChar char="•"/>
            </a:pPr>
            <a:r>
              <a:rPr lang="lv-LV" sz="2400" dirty="0">
                <a:solidFill>
                  <a:srgbClr val="3B3835"/>
                </a:solidFill>
                <a:latin typeface="Helvetica Neue"/>
              </a:rPr>
              <a:t>Krīze - (no grieķu val. “</a:t>
            </a:r>
            <a:r>
              <a:rPr lang="lv-LV" sz="2400" dirty="0" err="1">
                <a:solidFill>
                  <a:srgbClr val="3B3835"/>
                </a:solidFill>
                <a:latin typeface="Helvetica Neue"/>
              </a:rPr>
              <a:t>krisis</a:t>
            </a:r>
            <a:r>
              <a:rPr lang="lv-LV" sz="2400" dirty="0">
                <a:solidFill>
                  <a:srgbClr val="3B3835"/>
                </a:solidFill>
                <a:latin typeface="Helvetica Neue"/>
              </a:rPr>
              <a:t>”) izšķirošs pagrieziens, pēkšņas pārmaiņas, liktenīgs pārrāvums.</a:t>
            </a:r>
          </a:p>
          <a:p>
            <a:pPr marL="457200" indent="-457200">
              <a:buFont typeface="Arial" panose="020B0604020202020204" pitchFamily="34" charset="0"/>
              <a:buChar char="•"/>
            </a:pPr>
            <a:r>
              <a:rPr lang="lv-LV" sz="2400" dirty="0">
                <a:solidFill>
                  <a:srgbClr val="3B3835"/>
                </a:solidFill>
                <a:latin typeface="Helvetica Neue"/>
              </a:rPr>
              <a:t>Krīze - cilvēka stāvoklis, ko izraisījis ārējs notikums, kuru indivīds uztver kā sev fundamentāli svarīgu zaudējumu vai kā iespējami svarīgu zaudējumu. </a:t>
            </a:r>
          </a:p>
          <a:p>
            <a:pPr marL="457200" indent="-457200">
              <a:buFont typeface="Arial" panose="020B0604020202020204" pitchFamily="34" charset="0"/>
              <a:buChar char="•"/>
            </a:pPr>
            <a:r>
              <a:rPr lang="lv-LV" sz="2400" dirty="0">
                <a:solidFill>
                  <a:srgbClr val="3B3835"/>
                </a:solidFill>
                <a:latin typeface="Helvetica Neue"/>
              </a:rPr>
              <a:t>Jebkurā krīzē „vecais” sabrūk, atkrīt, vairs nav lietojams, turpretim „jaunais” vēl nav kļuvis skaidrs, identificējies, izveidojies, nostiprinājies.</a:t>
            </a:r>
          </a:p>
          <a:p>
            <a:pPr marL="457200" indent="-457200">
              <a:buFont typeface="Arial" panose="020B0604020202020204" pitchFamily="34" charset="0"/>
              <a:buChar char="•"/>
            </a:pPr>
            <a:r>
              <a:rPr lang="lv-LV" sz="2400" dirty="0">
                <a:solidFill>
                  <a:srgbClr val="3B3835"/>
                </a:solidFill>
                <a:latin typeface="Helvetica Neue"/>
              </a:rPr>
              <a:t> Stāvoklis „starp”.</a:t>
            </a:r>
            <a:endParaRPr lang="lv-LV" sz="2400" dirty="0"/>
          </a:p>
        </p:txBody>
      </p:sp>
      <p:sp>
        <p:nvSpPr>
          <p:cNvPr id="3" name="Date Placeholder 2">
            <a:extLst>
              <a:ext uri="{FF2B5EF4-FFF2-40B4-BE49-F238E27FC236}">
                <a16:creationId xmlns:a16="http://schemas.microsoft.com/office/drawing/2014/main" id="{ADF78305-A135-497C-B935-4C15CD420A7C}"/>
              </a:ext>
            </a:extLst>
          </p:cNvPr>
          <p:cNvSpPr>
            <a:spLocks noGrp="1"/>
          </p:cNvSpPr>
          <p:nvPr>
            <p:ph type="dt" sz="half" idx="10"/>
          </p:nvPr>
        </p:nvSpPr>
        <p:spPr/>
        <p:txBody>
          <a:bodyPr/>
          <a:lstStyle/>
          <a:p>
            <a:fld id="{948CDCED-B0A0-4FD4-BEDE-6D8A78A63736}" type="datetime1">
              <a:rPr lang="lv-LV" smtClean="0"/>
              <a:t>18.02.2021</a:t>
            </a:fld>
            <a:endParaRPr lang="lv-LV"/>
          </a:p>
        </p:txBody>
      </p:sp>
      <p:sp>
        <p:nvSpPr>
          <p:cNvPr id="4" name="Slide Number Placeholder 3">
            <a:extLst>
              <a:ext uri="{FF2B5EF4-FFF2-40B4-BE49-F238E27FC236}">
                <a16:creationId xmlns:a16="http://schemas.microsoft.com/office/drawing/2014/main" id="{B816D405-ABD2-45D9-9598-31111A063148}"/>
              </a:ext>
            </a:extLst>
          </p:cNvPr>
          <p:cNvSpPr>
            <a:spLocks noGrp="1"/>
          </p:cNvSpPr>
          <p:nvPr>
            <p:ph type="sldNum" sz="quarter" idx="12"/>
          </p:nvPr>
        </p:nvSpPr>
        <p:spPr/>
        <p:txBody>
          <a:bodyPr/>
          <a:lstStyle/>
          <a:p>
            <a:fld id="{80823E1A-8787-48FE-ADDC-31D78E049ADE}" type="slidenum">
              <a:rPr lang="lv-LV" smtClean="0"/>
              <a:t>15</a:t>
            </a:fld>
            <a:endParaRPr lang="lv-LV"/>
          </a:p>
        </p:txBody>
      </p:sp>
    </p:spTree>
    <p:extLst>
      <p:ext uri="{BB962C8B-B14F-4D97-AF65-F5344CB8AC3E}">
        <p14:creationId xmlns:p14="http://schemas.microsoft.com/office/powerpoint/2010/main" val="3547193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CA315826-1D3B-4E16-BC97-9C4C3E1507FC}"/>
              </a:ext>
            </a:extLst>
          </p:cNvPr>
          <p:cNvSpPr>
            <a:spLocks noGrp="1"/>
          </p:cNvSpPr>
          <p:nvPr>
            <p:ph type="title"/>
          </p:nvPr>
        </p:nvSpPr>
        <p:spPr>
          <a:xfrm>
            <a:off x="1640155" y="852710"/>
            <a:ext cx="8911687" cy="1280890"/>
          </a:xfrm>
        </p:spPr>
        <p:txBody>
          <a:bodyPr/>
          <a:lstStyle/>
          <a:p>
            <a:pPr algn="ctr"/>
            <a:r>
              <a:rPr lang="lv-LV" dirty="0"/>
              <a:t>Attīstības krīze </a:t>
            </a:r>
          </a:p>
        </p:txBody>
      </p:sp>
      <p:sp>
        <p:nvSpPr>
          <p:cNvPr id="2" name="Taisnstūris 1">
            <a:extLst>
              <a:ext uri="{FF2B5EF4-FFF2-40B4-BE49-F238E27FC236}">
                <a16:creationId xmlns:a16="http://schemas.microsoft.com/office/drawing/2014/main" id="{AD9FFC60-130B-465E-9D42-9A2920C7545B}"/>
              </a:ext>
            </a:extLst>
          </p:cNvPr>
          <p:cNvSpPr/>
          <p:nvPr/>
        </p:nvSpPr>
        <p:spPr>
          <a:xfrm>
            <a:off x="3047999" y="2274838"/>
            <a:ext cx="6096000" cy="3693319"/>
          </a:xfrm>
          <a:prstGeom prst="rect">
            <a:avLst/>
          </a:prstGeom>
        </p:spPr>
        <p:txBody>
          <a:bodyPr>
            <a:spAutoFit/>
          </a:bodyPr>
          <a:lstStyle/>
          <a:p>
            <a:pPr marL="342900" indent="-342900">
              <a:buFont typeface="Arial" panose="020B0604020202020204" pitchFamily="34" charset="0"/>
              <a:buChar char="•"/>
            </a:pPr>
            <a:r>
              <a:rPr lang="lv-LV" sz="2400" dirty="0"/>
              <a:t>Katrs cilvēks savā dzīvē piedzīvo attīstības krīzi, kas ir dabīga cilvēka ķermeņa un personības transformācijas atbilstoša vecumposmam.  </a:t>
            </a:r>
          </a:p>
          <a:p>
            <a:pPr marL="342900" indent="-342900">
              <a:buFont typeface="Arial" panose="020B0604020202020204" pitchFamily="34" charset="0"/>
              <a:buChar char="•"/>
            </a:pPr>
            <a:r>
              <a:rPr lang="lv-LV" sz="2400" dirty="0"/>
              <a:t>Izmaiņas skar gan cilvēka ķermeni, gan viņa personību.</a:t>
            </a:r>
          </a:p>
          <a:p>
            <a:pPr marL="342900" indent="-342900">
              <a:buFont typeface="Arial" panose="020B0604020202020204" pitchFamily="34" charset="0"/>
              <a:buChar char="•"/>
            </a:pPr>
            <a:r>
              <a:rPr lang="lv-LV" sz="2400" dirty="0"/>
              <a:t>Dzīves krīzes rada nosacījumus cilvēka attīstībai un briedumam.</a:t>
            </a:r>
          </a:p>
          <a:p>
            <a:endParaRPr lang="lv-LV" dirty="0"/>
          </a:p>
        </p:txBody>
      </p:sp>
      <p:sp>
        <p:nvSpPr>
          <p:cNvPr id="3" name="Date Placeholder 2">
            <a:extLst>
              <a:ext uri="{FF2B5EF4-FFF2-40B4-BE49-F238E27FC236}">
                <a16:creationId xmlns:a16="http://schemas.microsoft.com/office/drawing/2014/main" id="{C9D63B2A-3042-409B-9967-FE11D508C01B}"/>
              </a:ext>
            </a:extLst>
          </p:cNvPr>
          <p:cNvSpPr>
            <a:spLocks noGrp="1"/>
          </p:cNvSpPr>
          <p:nvPr>
            <p:ph type="dt" sz="half" idx="10"/>
          </p:nvPr>
        </p:nvSpPr>
        <p:spPr/>
        <p:txBody>
          <a:bodyPr/>
          <a:lstStyle/>
          <a:p>
            <a:fld id="{22FCDC1A-DF2F-44AC-8FAD-49BDFF6419C0}" type="datetime1">
              <a:rPr lang="lv-LV" smtClean="0"/>
              <a:t>18.02.2021</a:t>
            </a:fld>
            <a:endParaRPr lang="lv-LV"/>
          </a:p>
        </p:txBody>
      </p:sp>
      <p:sp>
        <p:nvSpPr>
          <p:cNvPr id="4" name="Slide Number Placeholder 3">
            <a:extLst>
              <a:ext uri="{FF2B5EF4-FFF2-40B4-BE49-F238E27FC236}">
                <a16:creationId xmlns:a16="http://schemas.microsoft.com/office/drawing/2014/main" id="{55976759-4BFC-4522-A6E4-FCB4CC627734}"/>
              </a:ext>
            </a:extLst>
          </p:cNvPr>
          <p:cNvSpPr>
            <a:spLocks noGrp="1"/>
          </p:cNvSpPr>
          <p:nvPr>
            <p:ph type="sldNum" sz="quarter" idx="12"/>
          </p:nvPr>
        </p:nvSpPr>
        <p:spPr/>
        <p:txBody>
          <a:bodyPr/>
          <a:lstStyle/>
          <a:p>
            <a:fld id="{80823E1A-8787-48FE-ADDC-31D78E049ADE}" type="slidenum">
              <a:rPr lang="lv-LV" smtClean="0"/>
              <a:t>16</a:t>
            </a:fld>
            <a:endParaRPr lang="lv-LV"/>
          </a:p>
        </p:txBody>
      </p:sp>
    </p:spTree>
    <p:extLst>
      <p:ext uri="{BB962C8B-B14F-4D97-AF65-F5344CB8AC3E}">
        <p14:creationId xmlns:p14="http://schemas.microsoft.com/office/powerpoint/2010/main" val="3515223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FDC0B10A-6BE1-4303-9A22-A9DD1335DDE8}"/>
              </a:ext>
            </a:extLst>
          </p:cNvPr>
          <p:cNvSpPr/>
          <p:nvPr/>
        </p:nvSpPr>
        <p:spPr>
          <a:xfrm>
            <a:off x="3698629" y="1776047"/>
            <a:ext cx="6509239" cy="4154984"/>
          </a:xfrm>
          <a:prstGeom prst="rect">
            <a:avLst/>
          </a:prstGeom>
        </p:spPr>
        <p:txBody>
          <a:bodyPr wrap="square">
            <a:spAutoFit/>
          </a:bodyPr>
          <a:lstStyle/>
          <a:p>
            <a:pPr marL="285750" indent="-285750">
              <a:buFont typeface="Arial" panose="020B0604020202020204" pitchFamily="34" charset="0"/>
              <a:buChar char="•"/>
            </a:pPr>
            <a:r>
              <a:rPr lang="lv-LV" sz="2400" dirty="0"/>
              <a:t>Jaundzimušā periods, </a:t>
            </a:r>
          </a:p>
          <a:p>
            <a:pPr marL="285750" indent="-285750">
              <a:buFont typeface="Arial" panose="020B0604020202020204" pitchFamily="34" charset="0"/>
              <a:buChar char="•"/>
            </a:pPr>
            <a:r>
              <a:rPr lang="lv-LV" sz="2400" dirty="0"/>
              <a:t>Zīdaiņa periods,</a:t>
            </a:r>
          </a:p>
          <a:p>
            <a:pPr marL="285750" indent="-285750">
              <a:buFont typeface="Arial" panose="020B0604020202020204" pitchFamily="34" charset="0"/>
              <a:buChar char="•"/>
            </a:pPr>
            <a:r>
              <a:rPr lang="lv-LV" sz="2400" dirty="0"/>
              <a:t>2-3,5 gadu vecums,</a:t>
            </a:r>
          </a:p>
          <a:p>
            <a:pPr marL="285750" indent="-285750">
              <a:buFont typeface="Arial" panose="020B0604020202020204" pitchFamily="34" charset="0"/>
              <a:buChar char="•"/>
            </a:pPr>
            <a:r>
              <a:rPr lang="lv-LV" sz="2400" dirty="0"/>
              <a:t>5-7 gadu vecums,</a:t>
            </a:r>
          </a:p>
          <a:p>
            <a:pPr marL="285750" indent="-285750">
              <a:buFont typeface="Arial" panose="020B0604020202020204" pitchFamily="34" charset="0"/>
              <a:buChar char="•"/>
            </a:pPr>
            <a:r>
              <a:rPr lang="lv-LV" sz="2400" dirty="0"/>
              <a:t>Pubertātes periods,</a:t>
            </a:r>
          </a:p>
          <a:p>
            <a:pPr marL="285750" indent="-285750">
              <a:buFont typeface="Arial" panose="020B0604020202020204" pitchFamily="34" charset="0"/>
              <a:buChar char="•"/>
            </a:pPr>
            <a:r>
              <a:rPr lang="lv-LV" sz="2400" dirty="0"/>
              <a:t>Jaunības periods (20-30), </a:t>
            </a:r>
          </a:p>
          <a:p>
            <a:pPr marL="285750" indent="-285750">
              <a:buFont typeface="Arial" panose="020B0604020202020204" pitchFamily="34" charset="0"/>
              <a:buChar char="•"/>
            </a:pPr>
            <a:r>
              <a:rPr lang="lv-LV" sz="2400" dirty="0"/>
              <a:t>Agrīnais briedums (30-40),</a:t>
            </a:r>
          </a:p>
          <a:p>
            <a:pPr marL="285750" indent="-285750">
              <a:buFont typeface="Arial" panose="020B0604020202020204" pitchFamily="34" charset="0"/>
              <a:buChar char="•"/>
            </a:pPr>
            <a:r>
              <a:rPr lang="lv-LV" sz="2400" dirty="0"/>
              <a:t>Pusmūžs,</a:t>
            </a:r>
          </a:p>
          <a:p>
            <a:pPr marL="285750" indent="-285750">
              <a:buFont typeface="Arial" panose="020B0604020202020204" pitchFamily="34" charset="0"/>
              <a:buChar char="•"/>
            </a:pPr>
            <a:r>
              <a:rPr lang="lv-LV" sz="2400" dirty="0"/>
              <a:t>Vēlīnais briedums (50-65),</a:t>
            </a:r>
          </a:p>
          <a:p>
            <a:pPr marL="285750" indent="-285750">
              <a:buFont typeface="Arial" panose="020B0604020202020204" pitchFamily="34" charset="0"/>
              <a:buChar char="•"/>
            </a:pPr>
            <a:r>
              <a:rPr lang="lv-LV" sz="2400" dirty="0"/>
              <a:t>Vecums (65... ),</a:t>
            </a:r>
          </a:p>
          <a:p>
            <a:pPr marL="285750" indent="-285750">
              <a:buFont typeface="Arial" panose="020B0604020202020204" pitchFamily="34" charset="0"/>
              <a:buChar char="•"/>
            </a:pPr>
            <a:r>
              <a:rPr lang="lv-LV" sz="2400" dirty="0"/>
              <a:t>Aiziešana no dzīves.</a:t>
            </a:r>
          </a:p>
        </p:txBody>
      </p:sp>
      <p:sp>
        <p:nvSpPr>
          <p:cNvPr id="3" name="Taisnstūris 2">
            <a:extLst>
              <a:ext uri="{FF2B5EF4-FFF2-40B4-BE49-F238E27FC236}">
                <a16:creationId xmlns:a16="http://schemas.microsoft.com/office/drawing/2014/main" id="{CAE47764-62AD-466B-8011-35D3EF04DB42}"/>
              </a:ext>
            </a:extLst>
          </p:cNvPr>
          <p:cNvSpPr/>
          <p:nvPr/>
        </p:nvSpPr>
        <p:spPr>
          <a:xfrm>
            <a:off x="3359956" y="603803"/>
            <a:ext cx="7186583" cy="646331"/>
          </a:xfrm>
          <a:prstGeom prst="rect">
            <a:avLst/>
          </a:prstGeom>
        </p:spPr>
        <p:txBody>
          <a:bodyPr wrap="none">
            <a:spAutoFit/>
          </a:bodyPr>
          <a:lstStyle/>
          <a:p>
            <a:r>
              <a:rPr lang="lv-LV" sz="3600" dirty="0"/>
              <a:t>Kritiskie periodi cilvēka attīstībā </a:t>
            </a:r>
          </a:p>
        </p:txBody>
      </p:sp>
      <p:sp>
        <p:nvSpPr>
          <p:cNvPr id="4" name="Date Placeholder 3">
            <a:extLst>
              <a:ext uri="{FF2B5EF4-FFF2-40B4-BE49-F238E27FC236}">
                <a16:creationId xmlns:a16="http://schemas.microsoft.com/office/drawing/2014/main" id="{66A1E8C7-A650-4D33-A6DE-E6BA26A87B26}"/>
              </a:ext>
            </a:extLst>
          </p:cNvPr>
          <p:cNvSpPr>
            <a:spLocks noGrp="1"/>
          </p:cNvSpPr>
          <p:nvPr>
            <p:ph type="dt" sz="half" idx="10"/>
          </p:nvPr>
        </p:nvSpPr>
        <p:spPr/>
        <p:txBody>
          <a:bodyPr/>
          <a:lstStyle/>
          <a:p>
            <a:fld id="{557B834F-B75B-4322-A6E7-D9B4777E08C1}" type="datetime1">
              <a:rPr lang="lv-LV" smtClean="0"/>
              <a:t>18.02.2021</a:t>
            </a:fld>
            <a:endParaRPr lang="lv-LV"/>
          </a:p>
        </p:txBody>
      </p:sp>
      <p:sp>
        <p:nvSpPr>
          <p:cNvPr id="5" name="Slide Number Placeholder 4">
            <a:extLst>
              <a:ext uri="{FF2B5EF4-FFF2-40B4-BE49-F238E27FC236}">
                <a16:creationId xmlns:a16="http://schemas.microsoft.com/office/drawing/2014/main" id="{E0683724-37C0-400F-AFF2-85A0DEA93A23}"/>
              </a:ext>
            </a:extLst>
          </p:cNvPr>
          <p:cNvSpPr>
            <a:spLocks noGrp="1"/>
          </p:cNvSpPr>
          <p:nvPr>
            <p:ph type="sldNum" sz="quarter" idx="12"/>
          </p:nvPr>
        </p:nvSpPr>
        <p:spPr/>
        <p:txBody>
          <a:bodyPr/>
          <a:lstStyle/>
          <a:p>
            <a:fld id="{80823E1A-8787-48FE-ADDC-31D78E049ADE}" type="slidenum">
              <a:rPr lang="lv-LV" smtClean="0"/>
              <a:t>17</a:t>
            </a:fld>
            <a:endParaRPr lang="lv-LV"/>
          </a:p>
        </p:txBody>
      </p:sp>
    </p:spTree>
    <p:extLst>
      <p:ext uri="{BB962C8B-B14F-4D97-AF65-F5344CB8AC3E}">
        <p14:creationId xmlns:p14="http://schemas.microsoft.com/office/powerpoint/2010/main" val="2739347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8169BFFE-2582-4D9D-B374-06868C8C39A3}"/>
              </a:ext>
            </a:extLst>
          </p:cNvPr>
          <p:cNvSpPr/>
          <p:nvPr/>
        </p:nvSpPr>
        <p:spPr>
          <a:xfrm>
            <a:off x="2609850" y="2637693"/>
            <a:ext cx="6972300" cy="1938992"/>
          </a:xfrm>
          <a:prstGeom prst="rect">
            <a:avLst/>
          </a:prstGeom>
        </p:spPr>
        <p:txBody>
          <a:bodyPr wrap="square">
            <a:spAutoFit/>
          </a:bodyPr>
          <a:lstStyle/>
          <a:p>
            <a:pPr algn="just"/>
            <a:r>
              <a:rPr lang="lv-LV" sz="2400" dirty="0"/>
              <a:t>	Cilvēka psihiskais stāvoklis, kuru rada tāda satura vai spēka ārējie notikumi, kas apdraud cilvēka dzīvību un drošību, sociālo identitāti vai arī iespēju gūt dzīves piepildījumu </a:t>
            </a:r>
          </a:p>
          <a:p>
            <a:pPr algn="r"/>
            <a:r>
              <a:rPr lang="lv-LV" sz="2400" dirty="0"/>
              <a:t>(J. Kulbergs)</a:t>
            </a:r>
          </a:p>
        </p:txBody>
      </p:sp>
      <p:sp>
        <p:nvSpPr>
          <p:cNvPr id="3" name="Taisnstūris 2">
            <a:extLst>
              <a:ext uri="{FF2B5EF4-FFF2-40B4-BE49-F238E27FC236}">
                <a16:creationId xmlns:a16="http://schemas.microsoft.com/office/drawing/2014/main" id="{7E31370F-7E66-4FFA-A144-AF9EBB3D654D}"/>
              </a:ext>
            </a:extLst>
          </p:cNvPr>
          <p:cNvSpPr/>
          <p:nvPr/>
        </p:nvSpPr>
        <p:spPr>
          <a:xfrm>
            <a:off x="4065636" y="604559"/>
            <a:ext cx="4060727" cy="646331"/>
          </a:xfrm>
          <a:prstGeom prst="rect">
            <a:avLst/>
          </a:prstGeom>
        </p:spPr>
        <p:txBody>
          <a:bodyPr wrap="none">
            <a:spAutoFit/>
          </a:bodyPr>
          <a:lstStyle/>
          <a:p>
            <a:r>
              <a:rPr lang="lv-LV" sz="3600" dirty="0"/>
              <a:t>Traumatiskā krīze </a:t>
            </a:r>
          </a:p>
        </p:txBody>
      </p:sp>
      <p:sp>
        <p:nvSpPr>
          <p:cNvPr id="4" name="Date Placeholder 3">
            <a:extLst>
              <a:ext uri="{FF2B5EF4-FFF2-40B4-BE49-F238E27FC236}">
                <a16:creationId xmlns:a16="http://schemas.microsoft.com/office/drawing/2014/main" id="{0082F74B-C6C9-4367-BDD6-F6214BE42874}"/>
              </a:ext>
            </a:extLst>
          </p:cNvPr>
          <p:cNvSpPr>
            <a:spLocks noGrp="1"/>
          </p:cNvSpPr>
          <p:nvPr>
            <p:ph type="dt" sz="half" idx="10"/>
          </p:nvPr>
        </p:nvSpPr>
        <p:spPr/>
        <p:txBody>
          <a:bodyPr/>
          <a:lstStyle/>
          <a:p>
            <a:fld id="{6EC5F7BA-DAA0-409C-AA1D-79F6DF2594BB}" type="datetime1">
              <a:rPr lang="lv-LV" smtClean="0"/>
              <a:t>18.02.2021</a:t>
            </a:fld>
            <a:endParaRPr lang="lv-LV"/>
          </a:p>
        </p:txBody>
      </p:sp>
      <p:sp>
        <p:nvSpPr>
          <p:cNvPr id="5" name="Slide Number Placeholder 4">
            <a:extLst>
              <a:ext uri="{FF2B5EF4-FFF2-40B4-BE49-F238E27FC236}">
                <a16:creationId xmlns:a16="http://schemas.microsoft.com/office/drawing/2014/main" id="{D436013F-94E1-478E-BD1B-594184C263BE}"/>
              </a:ext>
            </a:extLst>
          </p:cNvPr>
          <p:cNvSpPr>
            <a:spLocks noGrp="1"/>
          </p:cNvSpPr>
          <p:nvPr>
            <p:ph type="sldNum" sz="quarter" idx="12"/>
          </p:nvPr>
        </p:nvSpPr>
        <p:spPr/>
        <p:txBody>
          <a:bodyPr/>
          <a:lstStyle/>
          <a:p>
            <a:fld id="{80823E1A-8787-48FE-ADDC-31D78E049ADE}" type="slidenum">
              <a:rPr lang="lv-LV" smtClean="0"/>
              <a:t>18</a:t>
            </a:fld>
            <a:endParaRPr lang="lv-LV"/>
          </a:p>
        </p:txBody>
      </p:sp>
    </p:spTree>
    <p:extLst>
      <p:ext uri="{BB962C8B-B14F-4D97-AF65-F5344CB8AC3E}">
        <p14:creationId xmlns:p14="http://schemas.microsoft.com/office/powerpoint/2010/main" val="62821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21B9117C-71C3-490E-8340-33F12A2205C7}"/>
              </a:ext>
            </a:extLst>
          </p:cNvPr>
          <p:cNvSpPr/>
          <p:nvPr/>
        </p:nvSpPr>
        <p:spPr>
          <a:xfrm>
            <a:off x="3048000" y="1905506"/>
            <a:ext cx="6096000" cy="3046988"/>
          </a:xfrm>
          <a:prstGeom prst="rect">
            <a:avLst/>
          </a:prstGeom>
        </p:spPr>
        <p:txBody>
          <a:bodyPr>
            <a:spAutoFit/>
          </a:bodyPr>
          <a:lstStyle/>
          <a:p>
            <a:r>
              <a:rPr lang="lv-LV" sz="2400" b="1" dirty="0"/>
              <a:t>1.  Zaudējums</a:t>
            </a:r>
          </a:p>
          <a:p>
            <a:pPr marL="342900" indent="-342900">
              <a:buFont typeface="Arial" panose="020B0604020202020204" pitchFamily="34" charset="0"/>
              <a:buChar char="•"/>
            </a:pPr>
            <a:r>
              <a:rPr lang="lv-LV" sz="2400" dirty="0"/>
              <a:t>Tuvinieka, drauga nāve,</a:t>
            </a:r>
          </a:p>
          <a:p>
            <a:pPr marL="342900" indent="-342900">
              <a:buFont typeface="Arial" panose="020B0604020202020204" pitchFamily="34" charset="0"/>
              <a:buChar char="•"/>
            </a:pPr>
            <a:r>
              <a:rPr lang="lv-LV" sz="2400" dirty="0"/>
              <a:t>Šķiršanās,</a:t>
            </a:r>
          </a:p>
          <a:p>
            <a:pPr marL="342900" indent="-342900">
              <a:buFont typeface="Arial" panose="020B0604020202020204" pitchFamily="34" charset="0"/>
              <a:buChar char="•"/>
            </a:pPr>
            <a:r>
              <a:rPr lang="lv-LV" sz="2400" dirty="0"/>
              <a:t>Veselības zaudēšana,</a:t>
            </a:r>
          </a:p>
          <a:p>
            <a:pPr marL="342900" indent="-342900">
              <a:buFont typeface="Arial" panose="020B0604020202020204" pitchFamily="34" charset="0"/>
              <a:buChar char="•"/>
            </a:pPr>
            <a:r>
              <a:rPr lang="lv-LV" sz="2400" dirty="0"/>
              <a:t>Aborts, spontānais aborts,</a:t>
            </a:r>
          </a:p>
          <a:p>
            <a:pPr marL="342900" indent="-342900">
              <a:buFont typeface="Arial" panose="020B0604020202020204" pitchFamily="34" charset="0"/>
              <a:buChar char="•"/>
            </a:pPr>
            <a:r>
              <a:rPr lang="lv-LV" sz="2400" dirty="0"/>
              <a:t>Drauds kaut ko zaudēt.</a:t>
            </a:r>
          </a:p>
          <a:p>
            <a:pPr marL="342900" indent="-342900">
              <a:buFont typeface="Arial" panose="020B0604020202020204" pitchFamily="34" charset="0"/>
              <a:buChar char="•"/>
            </a:pPr>
            <a:endParaRPr lang="lv-LV" sz="2400" dirty="0"/>
          </a:p>
          <a:p>
            <a:r>
              <a:rPr lang="lv-LV" sz="2400" dirty="0"/>
              <a:t> </a:t>
            </a:r>
          </a:p>
        </p:txBody>
      </p:sp>
      <p:sp>
        <p:nvSpPr>
          <p:cNvPr id="3" name="Taisnstūris 2">
            <a:extLst>
              <a:ext uri="{FF2B5EF4-FFF2-40B4-BE49-F238E27FC236}">
                <a16:creationId xmlns:a16="http://schemas.microsoft.com/office/drawing/2014/main" id="{BA13A1B9-8BA8-40D5-B7ED-2EA136FC63BC}"/>
              </a:ext>
            </a:extLst>
          </p:cNvPr>
          <p:cNvSpPr/>
          <p:nvPr/>
        </p:nvSpPr>
        <p:spPr>
          <a:xfrm>
            <a:off x="2010581" y="612844"/>
            <a:ext cx="8441735" cy="646331"/>
          </a:xfrm>
          <a:prstGeom prst="rect">
            <a:avLst/>
          </a:prstGeom>
        </p:spPr>
        <p:txBody>
          <a:bodyPr wrap="none">
            <a:spAutoFit/>
          </a:bodyPr>
          <a:lstStyle/>
          <a:p>
            <a:r>
              <a:rPr lang="lv-LV" sz="3600" dirty="0"/>
              <a:t>Traumatiskās krīzes izraisošie notikumi </a:t>
            </a:r>
          </a:p>
        </p:txBody>
      </p:sp>
      <p:sp>
        <p:nvSpPr>
          <p:cNvPr id="4" name="Taisnstūris 3">
            <a:extLst>
              <a:ext uri="{FF2B5EF4-FFF2-40B4-BE49-F238E27FC236}">
                <a16:creationId xmlns:a16="http://schemas.microsoft.com/office/drawing/2014/main" id="{391E0476-BFAF-4F6D-81D2-A8E2CE83373B}"/>
              </a:ext>
            </a:extLst>
          </p:cNvPr>
          <p:cNvSpPr/>
          <p:nvPr/>
        </p:nvSpPr>
        <p:spPr>
          <a:xfrm>
            <a:off x="3183449" y="4952494"/>
            <a:ext cx="6096000" cy="1200329"/>
          </a:xfrm>
          <a:prstGeom prst="rect">
            <a:avLst/>
          </a:prstGeom>
        </p:spPr>
        <p:txBody>
          <a:bodyPr>
            <a:spAutoFit/>
          </a:bodyPr>
          <a:lstStyle/>
          <a:p>
            <a:r>
              <a:rPr lang="lv-LV" sz="2400" dirty="0"/>
              <a:t>Subjektīvais pārdzīvojums bieži nesaskan ar to vērtības izjūtu, ko zaudējumam piešķir citi cilvēki</a:t>
            </a:r>
          </a:p>
        </p:txBody>
      </p:sp>
      <p:sp>
        <p:nvSpPr>
          <p:cNvPr id="5" name="Date Placeholder 4">
            <a:extLst>
              <a:ext uri="{FF2B5EF4-FFF2-40B4-BE49-F238E27FC236}">
                <a16:creationId xmlns:a16="http://schemas.microsoft.com/office/drawing/2014/main" id="{915D2A73-70AE-4813-87E6-11AB64A18B06}"/>
              </a:ext>
            </a:extLst>
          </p:cNvPr>
          <p:cNvSpPr>
            <a:spLocks noGrp="1"/>
          </p:cNvSpPr>
          <p:nvPr>
            <p:ph type="dt" sz="half" idx="10"/>
          </p:nvPr>
        </p:nvSpPr>
        <p:spPr/>
        <p:txBody>
          <a:bodyPr/>
          <a:lstStyle/>
          <a:p>
            <a:fld id="{5E7BEF97-C682-4F14-949B-BB7104352AAE}" type="datetime1">
              <a:rPr lang="lv-LV" smtClean="0"/>
              <a:t>18.02.2021</a:t>
            </a:fld>
            <a:endParaRPr lang="lv-LV"/>
          </a:p>
        </p:txBody>
      </p:sp>
      <p:sp>
        <p:nvSpPr>
          <p:cNvPr id="6" name="Slide Number Placeholder 5">
            <a:extLst>
              <a:ext uri="{FF2B5EF4-FFF2-40B4-BE49-F238E27FC236}">
                <a16:creationId xmlns:a16="http://schemas.microsoft.com/office/drawing/2014/main" id="{B55A4631-1A21-418A-AA09-1E3BE589A9C2}"/>
              </a:ext>
            </a:extLst>
          </p:cNvPr>
          <p:cNvSpPr>
            <a:spLocks noGrp="1"/>
          </p:cNvSpPr>
          <p:nvPr>
            <p:ph type="sldNum" sz="quarter" idx="12"/>
          </p:nvPr>
        </p:nvSpPr>
        <p:spPr/>
        <p:txBody>
          <a:bodyPr/>
          <a:lstStyle/>
          <a:p>
            <a:fld id="{80823E1A-8787-48FE-ADDC-31D78E049ADE}" type="slidenum">
              <a:rPr lang="lv-LV" smtClean="0"/>
              <a:t>19</a:t>
            </a:fld>
            <a:endParaRPr lang="lv-LV"/>
          </a:p>
        </p:txBody>
      </p:sp>
    </p:spTree>
    <p:extLst>
      <p:ext uri="{BB962C8B-B14F-4D97-AF65-F5344CB8AC3E}">
        <p14:creationId xmlns:p14="http://schemas.microsoft.com/office/powerpoint/2010/main" val="3348572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3A4628FF-1CB7-48B7-BF6E-C699B7DDB073}"/>
              </a:ext>
            </a:extLst>
          </p:cNvPr>
          <p:cNvSpPr>
            <a:spLocks noGrp="1"/>
          </p:cNvSpPr>
          <p:nvPr>
            <p:ph idx="1"/>
          </p:nvPr>
        </p:nvSpPr>
        <p:spPr/>
        <p:txBody>
          <a:bodyPr/>
          <a:lstStyle/>
          <a:p>
            <a:pPr marL="0" indent="0" algn="ctr">
              <a:buNone/>
            </a:pPr>
            <a:r>
              <a:rPr lang="lv-LV" sz="3200" b="1" dirty="0">
                <a:latin typeface="Times New Roman" panose="02020603050405020304" pitchFamily="18" charset="0"/>
                <a:cs typeface="Times New Roman" panose="02020603050405020304" pitchFamily="18" charset="0"/>
              </a:rPr>
              <a:t>Bērna tiesības tikt uzklausītam ir bērna fundamentālas tiesības </a:t>
            </a:r>
            <a:br>
              <a:rPr lang="lv-LV" sz="3200" b="1" dirty="0">
                <a:latin typeface="Times New Roman" panose="02020603050405020304" pitchFamily="18" charset="0"/>
                <a:cs typeface="Times New Roman" panose="02020603050405020304" pitchFamily="18" charset="0"/>
              </a:rPr>
            </a:br>
            <a:r>
              <a:rPr lang="lv-LV" sz="3200" b="1" dirty="0">
                <a:latin typeface="Times New Roman" panose="02020603050405020304" pitchFamily="18" charset="0"/>
                <a:cs typeface="Times New Roman" panose="02020603050405020304" pitchFamily="18" charset="0"/>
              </a:rPr>
              <a:t>un ANO Bērnu tiesību konvencijas izvirzīts tiesību princips.</a:t>
            </a:r>
          </a:p>
          <a:p>
            <a:endParaRPr lang="lv-LV" dirty="0"/>
          </a:p>
        </p:txBody>
      </p:sp>
      <p:sp>
        <p:nvSpPr>
          <p:cNvPr id="2" name="Date Placeholder 1">
            <a:extLst>
              <a:ext uri="{FF2B5EF4-FFF2-40B4-BE49-F238E27FC236}">
                <a16:creationId xmlns:a16="http://schemas.microsoft.com/office/drawing/2014/main" id="{FFC5FF43-A813-4885-95BE-33C3ED06CD55}"/>
              </a:ext>
            </a:extLst>
          </p:cNvPr>
          <p:cNvSpPr>
            <a:spLocks noGrp="1"/>
          </p:cNvSpPr>
          <p:nvPr>
            <p:ph type="dt" sz="half" idx="10"/>
          </p:nvPr>
        </p:nvSpPr>
        <p:spPr/>
        <p:txBody>
          <a:bodyPr/>
          <a:lstStyle/>
          <a:p>
            <a:fld id="{83DC9541-C08E-4002-ACC4-31895F832AFE}" type="datetime1">
              <a:rPr lang="lv-LV" smtClean="0"/>
              <a:t>18.02.2021</a:t>
            </a:fld>
            <a:endParaRPr lang="lv-LV"/>
          </a:p>
        </p:txBody>
      </p:sp>
      <p:sp>
        <p:nvSpPr>
          <p:cNvPr id="4" name="Slide Number Placeholder 3">
            <a:extLst>
              <a:ext uri="{FF2B5EF4-FFF2-40B4-BE49-F238E27FC236}">
                <a16:creationId xmlns:a16="http://schemas.microsoft.com/office/drawing/2014/main" id="{1EB1D22B-C672-47BA-8BA2-BF3BD6B444F0}"/>
              </a:ext>
            </a:extLst>
          </p:cNvPr>
          <p:cNvSpPr>
            <a:spLocks noGrp="1"/>
          </p:cNvSpPr>
          <p:nvPr>
            <p:ph type="sldNum" sz="quarter" idx="12"/>
          </p:nvPr>
        </p:nvSpPr>
        <p:spPr/>
        <p:txBody>
          <a:bodyPr/>
          <a:lstStyle/>
          <a:p>
            <a:fld id="{80823E1A-8787-48FE-ADDC-31D78E049ADE}" type="slidenum">
              <a:rPr lang="lv-LV" smtClean="0"/>
              <a:t>2</a:t>
            </a:fld>
            <a:endParaRPr lang="lv-LV"/>
          </a:p>
        </p:txBody>
      </p:sp>
    </p:spTree>
    <p:extLst>
      <p:ext uri="{BB962C8B-B14F-4D97-AF65-F5344CB8AC3E}">
        <p14:creationId xmlns:p14="http://schemas.microsoft.com/office/powerpoint/2010/main" val="119031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EB6D1048-3181-4B4B-BCE3-0210767F8DAB}"/>
              </a:ext>
            </a:extLst>
          </p:cNvPr>
          <p:cNvSpPr/>
          <p:nvPr/>
        </p:nvSpPr>
        <p:spPr>
          <a:xfrm>
            <a:off x="4428393" y="1201948"/>
            <a:ext cx="6096000" cy="4454104"/>
          </a:xfrm>
          <a:prstGeom prst="rect">
            <a:avLst/>
          </a:prstGeom>
        </p:spPr>
        <p:txBody>
          <a:bodyPr>
            <a:spAutoFit/>
          </a:bodyPr>
          <a:lstStyle/>
          <a:p>
            <a:pPr>
              <a:lnSpc>
                <a:spcPct val="150000"/>
              </a:lnSpc>
            </a:pPr>
            <a:r>
              <a:rPr lang="lv-LV" sz="2400" b="1" dirty="0"/>
              <a:t>2. Aizvainojums</a:t>
            </a:r>
          </a:p>
          <a:p>
            <a:pPr marL="342900" indent="-342900">
              <a:lnSpc>
                <a:spcPct val="150000"/>
              </a:lnSpc>
              <a:buFont typeface="Arial" panose="020B0604020202020204" pitchFamily="34" charset="0"/>
              <a:buChar char="•"/>
            </a:pPr>
            <a:r>
              <a:rPr lang="lv-LV" sz="2400" dirty="0"/>
              <a:t> Darba zaudēšana,</a:t>
            </a:r>
          </a:p>
          <a:p>
            <a:pPr marL="342900" indent="-342900">
              <a:lnSpc>
                <a:spcPct val="150000"/>
              </a:lnSpc>
              <a:buFont typeface="Arial" panose="020B0604020202020204" pitchFamily="34" charset="0"/>
              <a:buChar char="•"/>
            </a:pPr>
            <a:r>
              <a:rPr lang="lv-LV" sz="2400" dirty="0"/>
              <a:t> Neuzticība,</a:t>
            </a:r>
          </a:p>
          <a:p>
            <a:pPr marL="342900" indent="-342900">
              <a:lnSpc>
                <a:spcPct val="150000"/>
              </a:lnSpc>
              <a:buFont typeface="Arial" panose="020B0604020202020204" pitchFamily="34" charset="0"/>
              <a:buChar char="•"/>
            </a:pPr>
            <a:r>
              <a:rPr lang="lv-LV" sz="2400" dirty="0"/>
              <a:t> Invaliditāte,</a:t>
            </a:r>
          </a:p>
          <a:p>
            <a:pPr marL="342900" indent="-342900">
              <a:lnSpc>
                <a:spcPct val="150000"/>
              </a:lnSpc>
              <a:buFont typeface="Arial" panose="020B0604020202020204" pitchFamily="34" charset="0"/>
              <a:buChar char="•"/>
            </a:pPr>
            <a:r>
              <a:rPr lang="lv-LV" sz="2400" dirty="0"/>
              <a:t> Ievietošana slimnīcā,</a:t>
            </a:r>
          </a:p>
          <a:p>
            <a:pPr marL="342900" indent="-342900">
              <a:lnSpc>
                <a:spcPct val="150000"/>
              </a:lnSpc>
              <a:buFont typeface="Arial" panose="020B0604020202020204" pitchFamily="34" charset="0"/>
              <a:buChar char="•"/>
            </a:pPr>
            <a:r>
              <a:rPr lang="lv-LV" sz="2400" dirty="0"/>
              <a:t> Bezbērnu laulība,</a:t>
            </a:r>
          </a:p>
          <a:p>
            <a:pPr marL="342900" indent="-342900">
              <a:lnSpc>
                <a:spcPct val="150000"/>
              </a:lnSpc>
              <a:buFont typeface="Arial" panose="020B0604020202020204" pitchFamily="34" charset="0"/>
              <a:buChar char="•"/>
            </a:pPr>
            <a:r>
              <a:rPr lang="lv-LV" sz="2400" dirty="0"/>
              <a:t> Draudošs aizvainojums. </a:t>
            </a:r>
          </a:p>
          <a:p>
            <a:pPr>
              <a:lnSpc>
                <a:spcPct val="150000"/>
              </a:lnSpc>
            </a:pPr>
            <a:r>
              <a:rPr lang="lv-LV" sz="2400" b="1" dirty="0"/>
              <a:t>3. Katastrofas</a:t>
            </a:r>
          </a:p>
        </p:txBody>
      </p:sp>
      <p:sp>
        <p:nvSpPr>
          <p:cNvPr id="3" name="Date Placeholder 2">
            <a:extLst>
              <a:ext uri="{FF2B5EF4-FFF2-40B4-BE49-F238E27FC236}">
                <a16:creationId xmlns:a16="http://schemas.microsoft.com/office/drawing/2014/main" id="{A5F9B3DA-01F3-4651-8E01-72D592A6DDE9}"/>
              </a:ext>
            </a:extLst>
          </p:cNvPr>
          <p:cNvSpPr>
            <a:spLocks noGrp="1"/>
          </p:cNvSpPr>
          <p:nvPr>
            <p:ph type="dt" sz="half" idx="10"/>
          </p:nvPr>
        </p:nvSpPr>
        <p:spPr/>
        <p:txBody>
          <a:bodyPr/>
          <a:lstStyle/>
          <a:p>
            <a:fld id="{BC95E624-B51D-44B3-87BE-2247DADAADEE}" type="datetime1">
              <a:rPr lang="lv-LV" smtClean="0"/>
              <a:t>18.02.2021</a:t>
            </a:fld>
            <a:endParaRPr lang="lv-LV"/>
          </a:p>
        </p:txBody>
      </p:sp>
      <p:sp>
        <p:nvSpPr>
          <p:cNvPr id="4" name="Slide Number Placeholder 3">
            <a:extLst>
              <a:ext uri="{FF2B5EF4-FFF2-40B4-BE49-F238E27FC236}">
                <a16:creationId xmlns:a16="http://schemas.microsoft.com/office/drawing/2014/main" id="{515B8F98-63E8-4B44-AB0F-756C1EDD6489}"/>
              </a:ext>
            </a:extLst>
          </p:cNvPr>
          <p:cNvSpPr>
            <a:spLocks noGrp="1"/>
          </p:cNvSpPr>
          <p:nvPr>
            <p:ph type="sldNum" sz="quarter" idx="12"/>
          </p:nvPr>
        </p:nvSpPr>
        <p:spPr/>
        <p:txBody>
          <a:bodyPr/>
          <a:lstStyle/>
          <a:p>
            <a:fld id="{80823E1A-8787-48FE-ADDC-31D78E049ADE}" type="slidenum">
              <a:rPr lang="lv-LV" smtClean="0"/>
              <a:t>20</a:t>
            </a:fld>
            <a:endParaRPr lang="lv-LV"/>
          </a:p>
        </p:txBody>
      </p:sp>
    </p:spTree>
    <p:extLst>
      <p:ext uri="{BB962C8B-B14F-4D97-AF65-F5344CB8AC3E}">
        <p14:creationId xmlns:p14="http://schemas.microsoft.com/office/powerpoint/2010/main" val="93132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A97D8C64-3D86-462C-A694-E48A0D748550}"/>
              </a:ext>
            </a:extLst>
          </p:cNvPr>
          <p:cNvSpPr/>
          <p:nvPr/>
        </p:nvSpPr>
        <p:spPr>
          <a:xfrm>
            <a:off x="3048000" y="2026477"/>
            <a:ext cx="6096000" cy="3785652"/>
          </a:xfrm>
          <a:prstGeom prst="rect">
            <a:avLst/>
          </a:prstGeom>
        </p:spPr>
        <p:txBody>
          <a:bodyPr>
            <a:spAutoFit/>
          </a:bodyPr>
          <a:lstStyle/>
          <a:p>
            <a:pPr marL="342900" indent="-342900">
              <a:buFont typeface="Arial" panose="020B0604020202020204" pitchFamily="34" charset="0"/>
              <a:buChar char="•"/>
            </a:pPr>
            <a:r>
              <a:rPr lang="lv-LV" sz="2400" dirty="0"/>
              <a:t>pavājināta abstraktā domāšana,</a:t>
            </a:r>
          </a:p>
          <a:p>
            <a:pPr marL="342900" indent="-342900">
              <a:buFont typeface="Arial" panose="020B0604020202020204" pitchFamily="34" charset="0"/>
              <a:buChar char="•"/>
            </a:pPr>
            <a:r>
              <a:rPr lang="lv-LV" sz="2400" dirty="0"/>
              <a:t>grūtības pieņemt lēmumus un risināt problēmas,</a:t>
            </a:r>
          </a:p>
          <a:p>
            <a:pPr marL="342900" indent="-342900">
              <a:buFont typeface="Arial" panose="020B0604020202020204" pitchFamily="34" charset="0"/>
              <a:buChar char="•"/>
            </a:pPr>
            <a:r>
              <a:rPr lang="lv-LV" sz="2400" dirty="0"/>
              <a:t>apjukums,</a:t>
            </a:r>
          </a:p>
          <a:p>
            <a:pPr marL="342900" indent="-342900">
              <a:buFont typeface="Arial" panose="020B0604020202020204" pitchFamily="34" charset="0"/>
              <a:buChar char="•"/>
            </a:pPr>
            <a:r>
              <a:rPr lang="lv-LV" sz="2400" dirty="0"/>
              <a:t>dezorientācija (sevišķi laikā un telpā), </a:t>
            </a:r>
          </a:p>
          <a:p>
            <a:pPr marL="342900" indent="-342900">
              <a:buFont typeface="Arial" panose="020B0604020202020204" pitchFamily="34" charset="0"/>
              <a:buChar char="•"/>
            </a:pPr>
            <a:r>
              <a:rPr lang="lv-LV" sz="2400" dirty="0"/>
              <a:t>grūtības rēķināt,</a:t>
            </a:r>
          </a:p>
          <a:p>
            <a:pPr marL="342900" indent="-342900">
              <a:buFont typeface="Arial" panose="020B0604020202020204" pitchFamily="34" charset="0"/>
              <a:buChar char="•"/>
            </a:pPr>
            <a:r>
              <a:rPr lang="lv-LV" sz="2400" dirty="0"/>
              <a:t>atmiņas traucējumi (īpaši īstermiņa),</a:t>
            </a:r>
          </a:p>
          <a:p>
            <a:pPr marL="342900" indent="-342900">
              <a:buFont typeface="Arial" panose="020B0604020202020204" pitchFamily="34" charset="0"/>
              <a:buChar char="•"/>
            </a:pPr>
            <a:r>
              <a:rPr lang="lv-LV" sz="2400" dirty="0"/>
              <a:t>grūtības vispārināt,</a:t>
            </a:r>
          </a:p>
          <a:p>
            <a:pPr marL="342900" indent="-342900">
              <a:buFont typeface="Arial" panose="020B0604020202020204" pitchFamily="34" charset="0"/>
              <a:buChar char="•"/>
            </a:pPr>
            <a:r>
              <a:rPr lang="lv-LV" sz="2400" dirty="0"/>
              <a:t>uzmanības nenoturība,</a:t>
            </a:r>
          </a:p>
          <a:p>
            <a:pPr marL="342900" indent="-342900">
              <a:buFont typeface="Arial" panose="020B0604020202020204" pitchFamily="34" charset="0"/>
              <a:buChar char="•"/>
            </a:pPr>
            <a:r>
              <a:rPr lang="lv-LV" sz="2400" dirty="0"/>
              <a:t>grūtības atpazīt cilvēkus un lietas.</a:t>
            </a:r>
          </a:p>
        </p:txBody>
      </p:sp>
      <p:sp>
        <p:nvSpPr>
          <p:cNvPr id="3" name="Taisnstūris 2">
            <a:extLst>
              <a:ext uri="{FF2B5EF4-FFF2-40B4-BE49-F238E27FC236}">
                <a16:creationId xmlns:a16="http://schemas.microsoft.com/office/drawing/2014/main" id="{2D01DBC6-6FF7-457E-BE52-24224E267FCE}"/>
              </a:ext>
            </a:extLst>
          </p:cNvPr>
          <p:cNvSpPr/>
          <p:nvPr/>
        </p:nvSpPr>
        <p:spPr>
          <a:xfrm>
            <a:off x="1958807" y="346122"/>
            <a:ext cx="8274386" cy="1200329"/>
          </a:xfrm>
          <a:prstGeom prst="rect">
            <a:avLst/>
          </a:prstGeom>
        </p:spPr>
        <p:txBody>
          <a:bodyPr wrap="square">
            <a:spAutoFit/>
          </a:bodyPr>
          <a:lstStyle/>
          <a:p>
            <a:pPr algn="ctr"/>
            <a:r>
              <a:rPr lang="lv-LV" sz="3600" dirty="0"/>
              <a:t>Krīzes radītās izpausmes domāšanas procesos </a:t>
            </a:r>
          </a:p>
        </p:txBody>
      </p:sp>
      <p:sp>
        <p:nvSpPr>
          <p:cNvPr id="4" name="Date Placeholder 3">
            <a:extLst>
              <a:ext uri="{FF2B5EF4-FFF2-40B4-BE49-F238E27FC236}">
                <a16:creationId xmlns:a16="http://schemas.microsoft.com/office/drawing/2014/main" id="{7F24AC91-73AC-4FDF-89FF-7837884300CE}"/>
              </a:ext>
            </a:extLst>
          </p:cNvPr>
          <p:cNvSpPr>
            <a:spLocks noGrp="1"/>
          </p:cNvSpPr>
          <p:nvPr>
            <p:ph type="dt" sz="half" idx="10"/>
          </p:nvPr>
        </p:nvSpPr>
        <p:spPr/>
        <p:txBody>
          <a:bodyPr/>
          <a:lstStyle/>
          <a:p>
            <a:fld id="{B1A11040-C94E-48DA-8905-CE45B8575C93}" type="datetime1">
              <a:rPr lang="lv-LV" smtClean="0"/>
              <a:t>18.02.2021</a:t>
            </a:fld>
            <a:endParaRPr lang="lv-LV"/>
          </a:p>
        </p:txBody>
      </p:sp>
      <p:sp>
        <p:nvSpPr>
          <p:cNvPr id="5" name="Slide Number Placeholder 4">
            <a:extLst>
              <a:ext uri="{FF2B5EF4-FFF2-40B4-BE49-F238E27FC236}">
                <a16:creationId xmlns:a16="http://schemas.microsoft.com/office/drawing/2014/main" id="{1B1C882E-A154-4997-AD15-D0FBB838CC5E}"/>
              </a:ext>
            </a:extLst>
          </p:cNvPr>
          <p:cNvSpPr>
            <a:spLocks noGrp="1"/>
          </p:cNvSpPr>
          <p:nvPr>
            <p:ph type="sldNum" sz="quarter" idx="12"/>
          </p:nvPr>
        </p:nvSpPr>
        <p:spPr/>
        <p:txBody>
          <a:bodyPr/>
          <a:lstStyle/>
          <a:p>
            <a:fld id="{80823E1A-8787-48FE-ADDC-31D78E049ADE}" type="slidenum">
              <a:rPr lang="lv-LV" smtClean="0"/>
              <a:t>21</a:t>
            </a:fld>
            <a:endParaRPr lang="lv-LV"/>
          </a:p>
        </p:txBody>
      </p:sp>
    </p:spTree>
    <p:extLst>
      <p:ext uri="{BB962C8B-B14F-4D97-AF65-F5344CB8AC3E}">
        <p14:creationId xmlns:p14="http://schemas.microsoft.com/office/powerpoint/2010/main" val="3023241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BF6135A2-7ABF-4704-99BB-6EAC2BE857D8}"/>
              </a:ext>
            </a:extLst>
          </p:cNvPr>
          <p:cNvSpPr/>
          <p:nvPr/>
        </p:nvSpPr>
        <p:spPr>
          <a:xfrm>
            <a:off x="3048000" y="2387288"/>
            <a:ext cx="6096000" cy="3693319"/>
          </a:xfrm>
          <a:prstGeom prst="rect">
            <a:avLst/>
          </a:prstGeom>
        </p:spPr>
        <p:txBody>
          <a:bodyPr>
            <a:spAutoFit/>
          </a:bodyPr>
          <a:lstStyle/>
          <a:p>
            <a:pPr marL="342900" indent="-342900">
              <a:lnSpc>
                <a:spcPct val="150000"/>
              </a:lnSpc>
              <a:buFont typeface="Arial" panose="020B0604020202020204" pitchFamily="34" charset="0"/>
              <a:buChar char="•"/>
            </a:pPr>
            <a:r>
              <a:rPr lang="lv-LV" sz="2400" dirty="0"/>
              <a:t>Bailes,</a:t>
            </a:r>
          </a:p>
          <a:p>
            <a:pPr marL="342900" indent="-342900">
              <a:lnSpc>
                <a:spcPct val="150000"/>
              </a:lnSpc>
              <a:buFont typeface="Arial" panose="020B0604020202020204" pitchFamily="34" charset="0"/>
              <a:buChar char="•"/>
            </a:pPr>
            <a:r>
              <a:rPr lang="lv-LV" sz="2400" dirty="0"/>
              <a:t>vainas sajūta,</a:t>
            </a:r>
          </a:p>
          <a:p>
            <a:pPr marL="342900" indent="-342900">
              <a:lnSpc>
                <a:spcPct val="150000"/>
              </a:lnSpc>
              <a:buFont typeface="Arial" panose="020B0604020202020204" pitchFamily="34" charset="0"/>
              <a:buChar char="•"/>
            </a:pPr>
            <a:r>
              <a:rPr lang="lv-LV" sz="2400" dirty="0"/>
              <a:t>noliegums,</a:t>
            </a:r>
          </a:p>
          <a:p>
            <a:pPr marL="342900" indent="-342900">
              <a:lnSpc>
                <a:spcPct val="150000"/>
              </a:lnSpc>
              <a:buFont typeface="Arial" panose="020B0604020202020204" pitchFamily="34" charset="0"/>
              <a:buChar char="•"/>
            </a:pPr>
            <a:r>
              <a:rPr lang="lv-LV" sz="2400" dirty="0"/>
              <a:t>skumjas,</a:t>
            </a:r>
          </a:p>
          <a:p>
            <a:pPr marL="342900" indent="-342900">
              <a:lnSpc>
                <a:spcPct val="150000"/>
              </a:lnSpc>
              <a:buFont typeface="Arial" panose="020B0604020202020204" pitchFamily="34" charset="0"/>
              <a:buChar char="•"/>
            </a:pPr>
            <a:r>
              <a:rPr lang="lv-LV" sz="2400" dirty="0"/>
              <a:t>nomāktība,</a:t>
            </a:r>
          </a:p>
          <a:p>
            <a:pPr marL="342900" indent="-342900">
              <a:lnSpc>
                <a:spcPct val="150000"/>
              </a:lnSpc>
              <a:buFont typeface="Arial" panose="020B0604020202020204" pitchFamily="34" charset="0"/>
              <a:buChar char="•"/>
            </a:pPr>
            <a:r>
              <a:rPr lang="lv-LV" sz="2400" dirty="0"/>
              <a:t>grūtsirdība,</a:t>
            </a:r>
          </a:p>
          <a:p>
            <a:endParaRPr lang="lv-LV" dirty="0"/>
          </a:p>
        </p:txBody>
      </p:sp>
      <p:sp>
        <p:nvSpPr>
          <p:cNvPr id="3" name="Taisnstūris 2">
            <a:extLst>
              <a:ext uri="{FF2B5EF4-FFF2-40B4-BE49-F238E27FC236}">
                <a16:creationId xmlns:a16="http://schemas.microsoft.com/office/drawing/2014/main" id="{1E3E1B8D-E31A-4F67-8BA5-7DB504D1CD88}"/>
              </a:ext>
            </a:extLst>
          </p:cNvPr>
          <p:cNvSpPr/>
          <p:nvPr/>
        </p:nvSpPr>
        <p:spPr>
          <a:xfrm>
            <a:off x="1737103" y="368516"/>
            <a:ext cx="8717794" cy="1200329"/>
          </a:xfrm>
          <a:prstGeom prst="rect">
            <a:avLst/>
          </a:prstGeom>
        </p:spPr>
        <p:txBody>
          <a:bodyPr wrap="square">
            <a:spAutoFit/>
          </a:bodyPr>
          <a:lstStyle/>
          <a:p>
            <a:pPr algn="ctr"/>
            <a:r>
              <a:rPr lang="lv-LV" sz="3600" dirty="0"/>
              <a:t>Krīzes radītās izpausmes emocionālajā sfērā </a:t>
            </a:r>
          </a:p>
        </p:txBody>
      </p:sp>
      <p:sp>
        <p:nvSpPr>
          <p:cNvPr id="4" name="Date Placeholder 3">
            <a:extLst>
              <a:ext uri="{FF2B5EF4-FFF2-40B4-BE49-F238E27FC236}">
                <a16:creationId xmlns:a16="http://schemas.microsoft.com/office/drawing/2014/main" id="{146BA9D7-9CB9-4352-9201-AC06B227D2CD}"/>
              </a:ext>
            </a:extLst>
          </p:cNvPr>
          <p:cNvSpPr>
            <a:spLocks noGrp="1"/>
          </p:cNvSpPr>
          <p:nvPr>
            <p:ph type="dt" sz="half" idx="10"/>
          </p:nvPr>
        </p:nvSpPr>
        <p:spPr/>
        <p:txBody>
          <a:bodyPr/>
          <a:lstStyle/>
          <a:p>
            <a:fld id="{33523AA3-5EFF-40C5-9124-516815BF37D3}" type="datetime1">
              <a:rPr lang="lv-LV" smtClean="0"/>
              <a:t>18.02.2021</a:t>
            </a:fld>
            <a:endParaRPr lang="lv-LV"/>
          </a:p>
        </p:txBody>
      </p:sp>
      <p:sp>
        <p:nvSpPr>
          <p:cNvPr id="5" name="Slide Number Placeholder 4">
            <a:extLst>
              <a:ext uri="{FF2B5EF4-FFF2-40B4-BE49-F238E27FC236}">
                <a16:creationId xmlns:a16="http://schemas.microsoft.com/office/drawing/2014/main" id="{6785F949-1222-4E7C-A49D-40CEE6C692F0}"/>
              </a:ext>
            </a:extLst>
          </p:cNvPr>
          <p:cNvSpPr>
            <a:spLocks noGrp="1"/>
          </p:cNvSpPr>
          <p:nvPr>
            <p:ph type="sldNum" sz="quarter" idx="12"/>
          </p:nvPr>
        </p:nvSpPr>
        <p:spPr/>
        <p:txBody>
          <a:bodyPr/>
          <a:lstStyle/>
          <a:p>
            <a:fld id="{80823E1A-8787-48FE-ADDC-31D78E049ADE}" type="slidenum">
              <a:rPr lang="lv-LV" smtClean="0"/>
              <a:t>22</a:t>
            </a:fld>
            <a:endParaRPr lang="lv-LV"/>
          </a:p>
        </p:txBody>
      </p:sp>
    </p:spTree>
    <p:extLst>
      <p:ext uri="{BB962C8B-B14F-4D97-AF65-F5344CB8AC3E}">
        <p14:creationId xmlns:p14="http://schemas.microsoft.com/office/powerpoint/2010/main" val="980937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FE417BC3-5AE3-48DB-9685-BB59AD06D65B}"/>
              </a:ext>
            </a:extLst>
          </p:cNvPr>
          <p:cNvSpPr/>
          <p:nvPr/>
        </p:nvSpPr>
        <p:spPr>
          <a:xfrm>
            <a:off x="3048000" y="1931711"/>
            <a:ext cx="6096000" cy="4454104"/>
          </a:xfrm>
          <a:prstGeom prst="rect">
            <a:avLst/>
          </a:prstGeom>
        </p:spPr>
        <p:txBody>
          <a:bodyPr>
            <a:spAutoFit/>
          </a:bodyPr>
          <a:lstStyle/>
          <a:p>
            <a:pPr marL="342900" indent="-342900">
              <a:lnSpc>
                <a:spcPct val="150000"/>
              </a:lnSpc>
              <a:buFont typeface="Arial" panose="020B0604020202020204" pitchFamily="34" charset="0"/>
              <a:buChar char="•"/>
            </a:pPr>
            <a:r>
              <a:rPr lang="lv-LV" sz="2400" dirty="0"/>
              <a:t>zaudējuma sajūta,</a:t>
            </a:r>
          </a:p>
          <a:p>
            <a:pPr marL="342900" indent="-342900">
              <a:lnSpc>
                <a:spcPct val="150000"/>
              </a:lnSpc>
              <a:buFont typeface="Arial" panose="020B0604020202020204" pitchFamily="34" charset="0"/>
              <a:buChar char="•"/>
            </a:pPr>
            <a:r>
              <a:rPr lang="lv-LV" sz="2400" dirty="0"/>
              <a:t>pamestības sajūta,</a:t>
            </a:r>
          </a:p>
          <a:p>
            <a:pPr marL="342900" indent="-342900">
              <a:lnSpc>
                <a:spcPct val="150000"/>
              </a:lnSpc>
              <a:buFont typeface="Arial" panose="020B0604020202020204" pitchFamily="34" charset="0"/>
              <a:buChar char="•"/>
            </a:pPr>
            <a:r>
              <a:rPr lang="lv-LV" sz="2400" dirty="0"/>
              <a:t>izolētības sajūta,</a:t>
            </a:r>
          </a:p>
          <a:p>
            <a:pPr marL="342900" indent="-342900">
              <a:lnSpc>
                <a:spcPct val="150000"/>
              </a:lnSpc>
              <a:buFont typeface="Arial" panose="020B0604020202020204" pitchFamily="34" charset="0"/>
              <a:buChar char="•"/>
            </a:pPr>
            <a:r>
              <a:rPr lang="lv-LV" sz="2400" dirty="0"/>
              <a:t>vēlme noslēpties,</a:t>
            </a:r>
          </a:p>
          <a:p>
            <a:pPr marL="342900" indent="-342900">
              <a:lnSpc>
                <a:spcPct val="150000"/>
              </a:lnSpc>
              <a:buFont typeface="Arial" panose="020B0604020202020204" pitchFamily="34" charset="0"/>
              <a:buChar char="•"/>
            </a:pPr>
            <a:r>
              <a:rPr lang="lv-LV" sz="2400" dirty="0"/>
              <a:t>ierobežo kontaktus ar citiem, </a:t>
            </a:r>
          </a:p>
          <a:p>
            <a:pPr marL="342900" indent="-342900">
              <a:lnSpc>
                <a:spcPct val="150000"/>
              </a:lnSpc>
              <a:buFont typeface="Arial" panose="020B0604020202020204" pitchFamily="34" charset="0"/>
              <a:buChar char="•"/>
            </a:pPr>
            <a:r>
              <a:rPr lang="lv-LV" sz="2400" dirty="0"/>
              <a:t>dusmas,</a:t>
            </a:r>
          </a:p>
          <a:p>
            <a:pPr marL="342900" indent="-342900">
              <a:lnSpc>
                <a:spcPct val="150000"/>
              </a:lnSpc>
              <a:buFont typeface="Arial" panose="020B0604020202020204" pitchFamily="34" charset="0"/>
              <a:buChar char="•"/>
            </a:pPr>
            <a:r>
              <a:rPr lang="lv-LV" sz="2400" dirty="0"/>
              <a:t>aizkaitināmība, </a:t>
            </a:r>
          </a:p>
          <a:p>
            <a:pPr marL="342900" indent="-342900">
              <a:lnSpc>
                <a:spcPct val="150000"/>
              </a:lnSpc>
              <a:buFont typeface="Arial" panose="020B0604020202020204" pitchFamily="34" charset="0"/>
              <a:buChar char="•"/>
            </a:pPr>
            <a:r>
              <a:rPr lang="lv-LV" sz="2400" dirty="0"/>
              <a:t>bezjūtība.</a:t>
            </a:r>
          </a:p>
        </p:txBody>
      </p:sp>
      <p:sp>
        <p:nvSpPr>
          <p:cNvPr id="3" name="Taisnstūris 2">
            <a:extLst>
              <a:ext uri="{FF2B5EF4-FFF2-40B4-BE49-F238E27FC236}">
                <a16:creationId xmlns:a16="http://schemas.microsoft.com/office/drawing/2014/main" id="{B6AF936D-E66E-4FF8-BAE6-1F46EB97CBE9}"/>
              </a:ext>
            </a:extLst>
          </p:cNvPr>
          <p:cNvSpPr/>
          <p:nvPr/>
        </p:nvSpPr>
        <p:spPr>
          <a:xfrm>
            <a:off x="1728422" y="415594"/>
            <a:ext cx="8735156" cy="1200329"/>
          </a:xfrm>
          <a:prstGeom prst="rect">
            <a:avLst/>
          </a:prstGeom>
        </p:spPr>
        <p:txBody>
          <a:bodyPr wrap="square">
            <a:spAutoFit/>
          </a:bodyPr>
          <a:lstStyle/>
          <a:p>
            <a:pPr algn="ctr"/>
            <a:r>
              <a:rPr lang="lv-LV" sz="3600" dirty="0"/>
              <a:t>Krīzes radītās izpausmes emocionālajā sfērā </a:t>
            </a:r>
          </a:p>
        </p:txBody>
      </p:sp>
      <p:sp>
        <p:nvSpPr>
          <p:cNvPr id="4" name="Date Placeholder 3">
            <a:extLst>
              <a:ext uri="{FF2B5EF4-FFF2-40B4-BE49-F238E27FC236}">
                <a16:creationId xmlns:a16="http://schemas.microsoft.com/office/drawing/2014/main" id="{C2D13BF5-E68C-46AA-8B08-B978E4D010B5}"/>
              </a:ext>
            </a:extLst>
          </p:cNvPr>
          <p:cNvSpPr>
            <a:spLocks noGrp="1"/>
          </p:cNvSpPr>
          <p:nvPr>
            <p:ph type="dt" sz="half" idx="10"/>
          </p:nvPr>
        </p:nvSpPr>
        <p:spPr/>
        <p:txBody>
          <a:bodyPr/>
          <a:lstStyle/>
          <a:p>
            <a:fld id="{84BB2E73-1FAA-4D86-874B-0A86E4682D62}" type="datetime1">
              <a:rPr lang="lv-LV" smtClean="0"/>
              <a:t>18.02.2021</a:t>
            </a:fld>
            <a:endParaRPr lang="lv-LV"/>
          </a:p>
        </p:txBody>
      </p:sp>
      <p:sp>
        <p:nvSpPr>
          <p:cNvPr id="5" name="Slide Number Placeholder 4">
            <a:extLst>
              <a:ext uri="{FF2B5EF4-FFF2-40B4-BE49-F238E27FC236}">
                <a16:creationId xmlns:a16="http://schemas.microsoft.com/office/drawing/2014/main" id="{D7C54300-91A5-43F0-B0F7-96C8216B6EF5}"/>
              </a:ext>
            </a:extLst>
          </p:cNvPr>
          <p:cNvSpPr>
            <a:spLocks noGrp="1"/>
          </p:cNvSpPr>
          <p:nvPr>
            <p:ph type="sldNum" sz="quarter" idx="12"/>
          </p:nvPr>
        </p:nvSpPr>
        <p:spPr/>
        <p:txBody>
          <a:bodyPr/>
          <a:lstStyle/>
          <a:p>
            <a:fld id="{80823E1A-8787-48FE-ADDC-31D78E049ADE}" type="slidenum">
              <a:rPr lang="lv-LV" smtClean="0"/>
              <a:t>23</a:t>
            </a:fld>
            <a:endParaRPr lang="lv-LV"/>
          </a:p>
        </p:txBody>
      </p:sp>
    </p:spTree>
    <p:extLst>
      <p:ext uri="{BB962C8B-B14F-4D97-AF65-F5344CB8AC3E}">
        <p14:creationId xmlns:p14="http://schemas.microsoft.com/office/powerpoint/2010/main" val="190133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50C9CBA7-39D7-402C-B0D3-EEAFEE0E9BD9}"/>
              </a:ext>
            </a:extLst>
          </p:cNvPr>
          <p:cNvSpPr/>
          <p:nvPr/>
        </p:nvSpPr>
        <p:spPr>
          <a:xfrm>
            <a:off x="3558827" y="1806244"/>
            <a:ext cx="6096000" cy="3785652"/>
          </a:xfrm>
          <a:prstGeom prst="rect">
            <a:avLst/>
          </a:prstGeom>
        </p:spPr>
        <p:txBody>
          <a:bodyPr>
            <a:spAutoFit/>
          </a:bodyPr>
          <a:lstStyle/>
          <a:p>
            <a:pPr marL="342900" indent="-342900">
              <a:buFont typeface="Arial" panose="020B0604020202020204" pitchFamily="34" charset="0"/>
              <a:buChar char="•"/>
            </a:pPr>
            <a:r>
              <a:rPr lang="lv-LV" sz="2400" dirty="0"/>
              <a:t>nogurums,</a:t>
            </a:r>
          </a:p>
          <a:p>
            <a:pPr marL="342900" indent="-342900">
              <a:buFont typeface="Arial" panose="020B0604020202020204" pitchFamily="34" charset="0"/>
              <a:buChar char="•"/>
            </a:pPr>
            <a:r>
              <a:rPr lang="lv-LV" sz="2400" dirty="0"/>
              <a:t>slikta dūša, </a:t>
            </a:r>
          </a:p>
          <a:p>
            <a:pPr marL="342900" indent="-342900">
              <a:buFont typeface="Arial" panose="020B0604020202020204" pitchFamily="34" charset="0"/>
              <a:buChar char="•"/>
            </a:pPr>
            <a:r>
              <a:rPr lang="lv-LV" sz="2400" dirty="0"/>
              <a:t>vemšana,</a:t>
            </a:r>
          </a:p>
          <a:p>
            <a:pPr marL="342900" indent="-342900">
              <a:buFont typeface="Arial" panose="020B0604020202020204" pitchFamily="34" charset="0"/>
              <a:buChar char="•"/>
            </a:pPr>
            <a:r>
              <a:rPr lang="lv-LV" sz="2400" dirty="0"/>
              <a:t>vēdera darbības traucējumi, </a:t>
            </a:r>
          </a:p>
          <a:p>
            <a:pPr marL="342900" indent="-342900">
              <a:buFont typeface="Arial" panose="020B0604020202020204" pitchFamily="34" charset="0"/>
              <a:buChar char="•"/>
            </a:pPr>
            <a:r>
              <a:rPr lang="lv-LV" sz="2400" dirty="0"/>
              <a:t>trīcēšana (lūpas, rokas),</a:t>
            </a:r>
          </a:p>
          <a:p>
            <a:pPr marL="342900" indent="-342900">
              <a:buFont typeface="Arial" panose="020B0604020202020204" pitchFamily="34" charset="0"/>
              <a:buChar char="•"/>
            </a:pPr>
            <a:r>
              <a:rPr lang="lv-LV" sz="2400" dirty="0"/>
              <a:t>muskuļu raustīšanās,</a:t>
            </a:r>
          </a:p>
          <a:p>
            <a:pPr marL="342900" indent="-342900">
              <a:buFont typeface="Arial" panose="020B0604020202020204" pitchFamily="34" charset="0"/>
              <a:buChar char="•"/>
            </a:pPr>
            <a:r>
              <a:rPr lang="lv-LV" sz="2400" dirty="0"/>
              <a:t>kustību koordinācijas traucējumi,</a:t>
            </a:r>
          </a:p>
          <a:p>
            <a:pPr marL="342900" indent="-342900">
              <a:buFont typeface="Arial" panose="020B0604020202020204" pitchFamily="34" charset="0"/>
              <a:buChar char="•"/>
            </a:pPr>
            <a:r>
              <a:rPr lang="lv-LV" sz="2400" dirty="0"/>
              <a:t>pastiprināta svīšana, </a:t>
            </a:r>
          </a:p>
          <a:p>
            <a:pPr marL="342900" indent="-342900">
              <a:buFont typeface="Arial" panose="020B0604020202020204" pitchFamily="34" charset="0"/>
              <a:buChar char="•"/>
            </a:pPr>
            <a:r>
              <a:rPr lang="lv-LV" sz="2400" dirty="0"/>
              <a:t>drebuļi,</a:t>
            </a:r>
          </a:p>
          <a:p>
            <a:pPr marL="342900" indent="-342900">
              <a:buFont typeface="Arial" panose="020B0604020202020204" pitchFamily="34" charset="0"/>
              <a:buChar char="•"/>
            </a:pPr>
            <a:r>
              <a:rPr lang="lv-LV" sz="2400" dirty="0"/>
              <a:t>apetītes palielināšanās vai zudums,</a:t>
            </a:r>
          </a:p>
        </p:txBody>
      </p:sp>
      <p:sp>
        <p:nvSpPr>
          <p:cNvPr id="3" name="Taisnstūris 2">
            <a:extLst>
              <a:ext uri="{FF2B5EF4-FFF2-40B4-BE49-F238E27FC236}">
                <a16:creationId xmlns:a16="http://schemas.microsoft.com/office/drawing/2014/main" id="{0288B7A9-CB9F-4E75-9DA7-523D3317E2E9}"/>
              </a:ext>
            </a:extLst>
          </p:cNvPr>
          <p:cNvSpPr/>
          <p:nvPr/>
        </p:nvSpPr>
        <p:spPr>
          <a:xfrm>
            <a:off x="2537173" y="640589"/>
            <a:ext cx="7117654" cy="646331"/>
          </a:xfrm>
          <a:prstGeom prst="rect">
            <a:avLst/>
          </a:prstGeom>
        </p:spPr>
        <p:txBody>
          <a:bodyPr wrap="none">
            <a:spAutoFit/>
          </a:bodyPr>
          <a:lstStyle/>
          <a:p>
            <a:r>
              <a:rPr lang="lv-LV" sz="3600" dirty="0"/>
              <a:t>Krīzes radītās fiziskās izpausmes </a:t>
            </a:r>
          </a:p>
        </p:txBody>
      </p:sp>
      <p:sp>
        <p:nvSpPr>
          <p:cNvPr id="4" name="Date Placeholder 3">
            <a:extLst>
              <a:ext uri="{FF2B5EF4-FFF2-40B4-BE49-F238E27FC236}">
                <a16:creationId xmlns:a16="http://schemas.microsoft.com/office/drawing/2014/main" id="{B22DBA12-BD87-4820-BBB4-3F5A14622045}"/>
              </a:ext>
            </a:extLst>
          </p:cNvPr>
          <p:cNvSpPr>
            <a:spLocks noGrp="1"/>
          </p:cNvSpPr>
          <p:nvPr>
            <p:ph type="dt" sz="half" idx="10"/>
          </p:nvPr>
        </p:nvSpPr>
        <p:spPr/>
        <p:txBody>
          <a:bodyPr/>
          <a:lstStyle/>
          <a:p>
            <a:fld id="{64241ECA-00DE-4AD5-933D-5A858889A013}" type="datetime1">
              <a:rPr lang="lv-LV" smtClean="0"/>
              <a:t>18.02.2021</a:t>
            </a:fld>
            <a:endParaRPr lang="lv-LV"/>
          </a:p>
        </p:txBody>
      </p:sp>
      <p:sp>
        <p:nvSpPr>
          <p:cNvPr id="5" name="Slide Number Placeholder 4">
            <a:extLst>
              <a:ext uri="{FF2B5EF4-FFF2-40B4-BE49-F238E27FC236}">
                <a16:creationId xmlns:a16="http://schemas.microsoft.com/office/drawing/2014/main" id="{6F9A14C4-061C-46DE-A5EE-FC1F27D18A4C}"/>
              </a:ext>
            </a:extLst>
          </p:cNvPr>
          <p:cNvSpPr>
            <a:spLocks noGrp="1"/>
          </p:cNvSpPr>
          <p:nvPr>
            <p:ph type="sldNum" sz="quarter" idx="12"/>
          </p:nvPr>
        </p:nvSpPr>
        <p:spPr/>
        <p:txBody>
          <a:bodyPr/>
          <a:lstStyle/>
          <a:p>
            <a:fld id="{80823E1A-8787-48FE-ADDC-31D78E049ADE}" type="slidenum">
              <a:rPr lang="lv-LV" smtClean="0"/>
              <a:t>24</a:t>
            </a:fld>
            <a:endParaRPr lang="lv-LV"/>
          </a:p>
        </p:txBody>
      </p:sp>
    </p:spTree>
    <p:extLst>
      <p:ext uri="{BB962C8B-B14F-4D97-AF65-F5344CB8AC3E}">
        <p14:creationId xmlns:p14="http://schemas.microsoft.com/office/powerpoint/2010/main" val="2135846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7F44972A-C9F5-4593-BE4C-A73D06C2DEB6}"/>
              </a:ext>
            </a:extLst>
          </p:cNvPr>
          <p:cNvSpPr/>
          <p:nvPr/>
        </p:nvSpPr>
        <p:spPr>
          <a:xfrm>
            <a:off x="3048000" y="1978033"/>
            <a:ext cx="6096000" cy="3416320"/>
          </a:xfrm>
          <a:prstGeom prst="rect">
            <a:avLst/>
          </a:prstGeom>
        </p:spPr>
        <p:txBody>
          <a:bodyPr>
            <a:spAutoFit/>
          </a:bodyPr>
          <a:lstStyle/>
          <a:p>
            <a:pPr marL="342900" indent="-342900">
              <a:buFont typeface="Arial" panose="020B0604020202020204" pitchFamily="34" charset="0"/>
              <a:buChar char="•"/>
            </a:pPr>
            <a:r>
              <a:rPr lang="lv-LV" sz="2400" dirty="0"/>
              <a:t>caureja,</a:t>
            </a:r>
          </a:p>
          <a:p>
            <a:pPr marL="342900" indent="-342900">
              <a:buFont typeface="Arial" panose="020B0604020202020204" pitchFamily="34" charset="0"/>
              <a:buChar char="•"/>
            </a:pPr>
            <a:r>
              <a:rPr lang="lv-LV" sz="2400" dirty="0"/>
              <a:t>sirdsklauves,</a:t>
            </a:r>
          </a:p>
          <a:p>
            <a:pPr marL="342900" indent="-342900">
              <a:buFont typeface="Arial" panose="020B0604020202020204" pitchFamily="34" charset="0"/>
              <a:buChar char="•"/>
            </a:pPr>
            <a:r>
              <a:rPr lang="lv-LV" sz="2400" dirty="0"/>
              <a:t>reiboņi,</a:t>
            </a:r>
          </a:p>
          <a:p>
            <a:pPr marL="342900" indent="-342900">
              <a:buFont typeface="Arial" panose="020B0604020202020204" pitchFamily="34" charset="0"/>
              <a:buChar char="•"/>
            </a:pPr>
            <a:r>
              <a:rPr lang="lv-LV" sz="2400" dirty="0"/>
              <a:t>ģībšana, </a:t>
            </a:r>
          </a:p>
          <a:p>
            <a:pPr marL="342900" indent="-342900">
              <a:buFont typeface="Arial" panose="020B0604020202020204" pitchFamily="34" charset="0"/>
              <a:buChar char="•"/>
            </a:pPr>
            <a:r>
              <a:rPr lang="lv-LV" sz="2400" dirty="0"/>
              <a:t>paaugstināts asinsspiediens,</a:t>
            </a:r>
          </a:p>
          <a:p>
            <a:pPr marL="342900" indent="-342900">
              <a:buFont typeface="Arial" panose="020B0604020202020204" pitchFamily="34" charset="0"/>
              <a:buChar char="•"/>
            </a:pPr>
            <a:r>
              <a:rPr lang="lv-LV" sz="2400" dirty="0"/>
              <a:t>galvassāpes, </a:t>
            </a:r>
          </a:p>
          <a:p>
            <a:pPr marL="342900" indent="-342900">
              <a:buFont typeface="Arial" panose="020B0604020202020204" pitchFamily="34" charset="0"/>
              <a:buChar char="•"/>
            </a:pPr>
            <a:r>
              <a:rPr lang="lv-LV" sz="2400" dirty="0"/>
              <a:t>muskuļu sāpes,</a:t>
            </a:r>
          </a:p>
          <a:p>
            <a:pPr marL="342900" indent="-342900">
              <a:buFont typeface="Arial" panose="020B0604020202020204" pitchFamily="34" charset="0"/>
              <a:buChar char="•"/>
            </a:pPr>
            <a:r>
              <a:rPr lang="lv-LV" sz="2400" dirty="0"/>
              <a:t>bezmiegs,</a:t>
            </a:r>
          </a:p>
          <a:p>
            <a:pPr marL="342900" indent="-342900">
              <a:buFont typeface="Arial" panose="020B0604020202020204" pitchFamily="34" charset="0"/>
              <a:buChar char="•"/>
            </a:pPr>
            <a:r>
              <a:rPr lang="lv-LV" sz="2400" dirty="0"/>
              <a:t>paātrināta elpošana.</a:t>
            </a:r>
          </a:p>
        </p:txBody>
      </p:sp>
      <p:sp>
        <p:nvSpPr>
          <p:cNvPr id="3" name="Taisnstūris 2">
            <a:extLst>
              <a:ext uri="{FF2B5EF4-FFF2-40B4-BE49-F238E27FC236}">
                <a16:creationId xmlns:a16="http://schemas.microsoft.com/office/drawing/2014/main" id="{87BCACA4-493A-452E-BAE2-F47707292DA3}"/>
              </a:ext>
            </a:extLst>
          </p:cNvPr>
          <p:cNvSpPr/>
          <p:nvPr/>
        </p:nvSpPr>
        <p:spPr>
          <a:xfrm>
            <a:off x="2537173" y="658663"/>
            <a:ext cx="7117654" cy="646331"/>
          </a:xfrm>
          <a:prstGeom prst="rect">
            <a:avLst/>
          </a:prstGeom>
        </p:spPr>
        <p:txBody>
          <a:bodyPr wrap="none">
            <a:spAutoFit/>
          </a:bodyPr>
          <a:lstStyle/>
          <a:p>
            <a:r>
              <a:rPr lang="lv-LV" sz="3600" dirty="0"/>
              <a:t>Krīzes radītās fiziskās izpausmes </a:t>
            </a:r>
          </a:p>
        </p:txBody>
      </p:sp>
      <p:sp>
        <p:nvSpPr>
          <p:cNvPr id="4" name="Date Placeholder 3">
            <a:extLst>
              <a:ext uri="{FF2B5EF4-FFF2-40B4-BE49-F238E27FC236}">
                <a16:creationId xmlns:a16="http://schemas.microsoft.com/office/drawing/2014/main" id="{443E6FB3-5B9F-4765-A64D-E1D7D95646D5}"/>
              </a:ext>
            </a:extLst>
          </p:cNvPr>
          <p:cNvSpPr>
            <a:spLocks noGrp="1"/>
          </p:cNvSpPr>
          <p:nvPr>
            <p:ph type="dt" sz="half" idx="10"/>
          </p:nvPr>
        </p:nvSpPr>
        <p:spPr/>
        <p:txBody>
          <a:bodyPr/>
          <a:lstStyle/>
          <a:p>
            <a:fld id="{BC84BCCD-E248-48C6-81A6-6607808E8480}" type="datetime1">
              <a:rPr lang="lv-LV" smtClean="0"/>
              <a:t>18.02.2021</a:t>
            </a:fld>
            <a:endParaRPr lang="lv-LV"/>
          </a:p>
        </p:txBody>
      </p:sp>
      <p:sp>
        <p:nvSpPr>
          <p:cNvPr id="5" name="Slide Number Placeholder 4">
            <a:extLst>
              <a:ext uri="{FF2B5EF4-FFF2-40B4-BE49-F238E27FC236}">
                <a16:creationId xmlns:a16="http://schemas.microsoft.com/office/drawing/2014/main" id="{4B848013-2AD6-4926-A734-FE6518CE9C2D}"/>
              </a:ext>
            </a:extLst>
          </p:cNvPr>
          <p:cNvSpPr>
            <a:spLocks noGrp="1"/>
          </p:cNvSpPr>
          <p:nvPr>
            <p:ph type="sldNum" sz="quarter" idx="12"/>
          </p:nvPr>
        </p:nvSpPr>
        <p:spPr/>
        <p:txBody>
          <a:bodyPr/>
          <a:lstStyle/>
          <a:p>
            <a:fld id="{80823E1A-8787-48FE-ADDC-31D78E049ADE}" type="slidenum">
              <a:rPr lang="lv-LV" smtClean="0"/>
              <a:t>25</a:t>
            </a:fld>
            <a:endParaRPr lang="lv-LV"/>
          </a:p>
        </p:txBody>
      </p:sp>
    </p:spTree>
    <p:extLst>
      <p:ext uri="{BB962C8B-B14F-4D97-AF65-F5344CB8AC3E}">
        <p14:creationId xmlns:p14="http://schemas.microsoft.com/office/powerpoint/2010/main" val="626335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39B13D62-9726-4CD9-9FDF-D7099DCD45DD}"/>
              </a:ext>
            </a:extLst>
          </p:cNvPr>
          <p:cNvSpPr/>
          <p:nvPr/>
        </p:nvSpPr>
        <p:spPr>
          <a:xfrm>
            <a:off x="2633087" y="2263621"/>
            <a:ext cx="6925824" cy="2677656"/>
          </a:xfrm>
          <a:prstGeom prst="rect">
            <a:avLst/>
          </a:prstGeom>
        </p:spPr>
        <p:txBody>
          <a:bodyPr wrap="square">
            <a:spAutoFit/>
          </a:bodyPr>
          <a:lstStyle/>
          <a:p>
            <a:pPr marL="342900" indent="-342900">
              <a:buFont typeface="Arial" panose="020B0604020202020204" pitchFamily="34" charset="0"/>
              <a:buChar char="•"/>
            </a:pPr>
            <a:r>
              <a:rPr lang="lv-LV" sz="2400" dirty="0"/>
              <a:t>izmaiņas ikdienas aktivitātēs, runas veidā, ierastajos komunikācijas veidos,</a:t>
            </a:r>
          </a:p>
          <a:p>
            <a:pPr marL="342900" indent="-342900">
              <a:buFont typeface="Arial" panose="020B0604020202020204" pitchFamily="34" charset="0"/>
              <a:buChar char="•"/>
            </a:pPr>
            <a:r>
              <a:rPr lang="lv-LV" sz="2400" dirty="0"/>
              <a:t>norobežošanās no citiem,</a:t>
            </a:r>
          </a:p>
          <a:p>
            <a:pPr marL="342900" indent="-342900">
              <a:buFont typeface="Arial" panose="020B0604020202020204" pitchFamily="34" charset="0"/>
              <a:buChar char="•"/>
            </a:pPr>
            <a:r>
              <a:rPr lang="lv-LV" sz="2400" dirty="0"/>
              <a:t>aizdomīgums, </a:t>
            </a:r>
          </a:p>
          <a:p>
            <a:pPr marL="342900" indent="-342900">
              <a:buFont typeface="Arial" panose="020B0604020202020204" pitchFamily="34" charset="0"/>
              <a:buChar char="•"/>
            </a:pPr>
            <a:r>
              <a:rPr lang="lv-LV" sz="2400" dirty="0"/>
              <a:t>pārmērīga ēšana vai neēšana,</a:t>
            </a:r>
          </a:p>
          <a:p>
            <a:pPr marL="342900" indent="-342900">
              <a:buFont typeface="Arial" panose="020B0604020202020204" pitchFamily="34" charset="0"/>
              <a:buChar char="•"/>
            </a:pPr>
            <a:r>
              <a:rPr lang="lv-LV" sz="2400" dirty="0"/>
              <a:t>nespēja nomierināties un atpūsties,</a:t>
            </a:r>
          </a:p>
          <a:p>
            <a:pPr marL="342900" indent="-342900">
              <a:buFont typeface="Arial" panose="020B0604020202020204" pitchFamily="34" charset="0"/>
              <a:buChar char="•"/>
            </a:pPr>
            <a:r>
              <a:rPr lang="lv-LV" sz="2400" dirty="0"/>
              <a:t>sabiedrībā nepieņemami izlēcieni.</a:t>
            </a:r>
          </a:p>
        </p:txBody>
      </p:sp>
      <p:sp>
        <p:nvSpPr>
          <p:cNvPr id="3" name="Taisnstūris 2">
            <a:extLst>
              <a:ext uri="{FF2B5EF4-FFF2-40B4-BE49-F238E27FC236}">
                <a16:creationId xmlns:a16="http://schemas.microsoft.com/office/drawing/2014/main" id="{9F40AF07-4B37-4FF7-8552-7BF0F6CA48A3}"/>
              </a:ext>
            </a:extLst>
          </p:cNvPr>
          <p:cNvSpPr/>
          <p:nvPr/>
        </p:nvSpPr>
        <p:spPr>
          <a:xfrm>
            <a:off x="2218175" y="622761"/>
            <a:ext cx="7755649" cy="646331"/>
          </a:xfrm>
          <a:prstGeom prst="rect">
            <a:avLst/>
          </a:prstGeom>
        </p:spPr>
        <p:txBody>
          <a:bodyPr wrap="none">
            <a:spAutoFit/>
          </a:bodyPr>
          <a:lstStyle/>
          <a:p>
            <a:r>
              <a:rPr lang="lv-LV" sz="3600" dirty="0"/>
              <a:t>Krīzes radītās izpausmes uzvedībā </a:t>
            </a:r>
          </a:p>
        </p:txBody>
      </p:sp>
      <p:sp>
        <p:nvSpPr>
          <p:cNvPr id="4" name="Date Placeholder 3">
            <a:extLst>
              <a:ext uri="{FF2B5EF4-FFF2-40B4-BE49-F238E27FC236}">
                <a16:creationId xmlns:a16="http://schemas.microsoft.com/office/drawing/2014/main" id="{57126A6C-2F5F-4CC8-8ED5-3BC1665768F1}"/>
              </a:ext>
            </a:extLst>
          </p:cNvPr>
          <p:cNvSpPr>
            <a:spLocks noGrp="1"/>
          </p:cNvSpPr>
          <p:nvPr>
            <p:ph type="dt" sz="half" idx="10"/>
          </p:nvPr>
        </p:nvSpPr>
        <p:spPr/>
        <p:txBody>
          <a:bodyPr/>
          <a:lstStyle/>
          <a:p>
            <a:fld id="{8119FBE9-1051-43F4-A4BF-4FAB434EF2DE}" type="datetime1">
              <a:rPr lang="lv-LV" smtClean="0"/>
              <a:t>18.02.2021</a:t>
            </a:fld>
            <a:endParaRPr lang="lv-LV"/>
          </a:p>
        </p:txBody>
      </p:sp>
      <p:sp>
        <p:nvSpPr>
          <p:cNvPr id="5" name="Slide Number Placeholder 4">
            <a:extLst>
              <a:ext uri="{FF2B5EF4-FFF2-40B4-BE49-F238E27FC236}">
                <a16:creationId xmlns:a16="http://schemas.microsoft.com/office/drawing/2014/main" id="{53D2E12A-218C-4597-9D85-D03EC2E7974D}"/>
              </a:ext>
            </a:extLst>
          </p:cNvPr>
          <p:cNvSpPr>
            <a:spLocks noGrp="1"/>
          </p:cNvSpPr>
          <p:nvPr>
            <p:ph type="sldNum" sz="quarter" idx="12"/>
          </p:nvPr>
        </p:nvSpPr>
        <p:spPr/>
        <p:txBody>
          <a:bodyPr/>
          <a:lstStyle/>
          <a:p>
            <a:fld id="{80823E1A-8787-48FE-ADDC-31D78E049ADE}" type="slidenum">
              <a:rPr lang="lv-LV" smtClean="0"/>
              <a:t>26</a:t>
            </a:fld>
            <a:endParaRPr lang="lv-LV"/>
          </a:p>
        </p:txBody>
      </p:sp>
    </p:spTree>
    <p:extLst>
      <p:ext uri="{BB962C8B-B14F-4D97-AF65-F5344CB8AC3E}">
        <p14:creationId xmlns:p14="http://schemas.microsoft.com/office/powerpoint/2010/main" val="2702211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92E046CC-3467-4633-BD40-A51902349505}"/>
              </a:ext>
            </a:extLst>
          </p:cNvPr>
          <p:cNvSpPr/>
          <p:nvPr/>
        </p:nvSpPr>
        <p:spPr>
          <a:xfrm>
            <a:off x="3065583" y="1891175"/>
            <a:ext cx="7151077" cy="4154984"/>
          </a:xfrm>
          <a:prstGeom prst="rect">
            <a:avLst/>
          </a:prstGeom>
        </p:spPr>
        <p:txBody>
          <a:bodyPr wrap="square">
            <a:spAutoFit/>
          </a:bodyPr>
          <a:lstStyle/>
          <a:p>
            <a:r>
              <a:rPr lang="lv-LV" sz="2400" b="1" dirty="0"/>
              <a:t>1.  Šoka fāze jeb akūtā</a:t>
            </a:r>
          </a:p>
          <a:p>
            <a:r>
              <a:rPr lang="lv-LV" sz="2400" dirty="0"/>
              <a:t>Indivīda psihiskā enerģija pilnīgi tiek patērēta, 	lai orientētos dzīvē. </a:t>
            </a:r>
          </a:p>
          <a:p>
            <a:r>
              <a:rPr lang="lv-LV" sz="2400" dirty="0"/>
              <a:t>Apmulsums, haoss. Cilvēks īsti nesaprot, kas 	noticis, un mēģina izvairīties no īstenības. (stundas - dienas)</a:t>
            </a:r>
          </a:p>
          <a:p>
            <a:r>
              <a:rPr lang="lv-LV" sz="2400" b="1" dirty="0"/>
              <a:t>2.  Reakcijas fāze </a:t>
            </a:r>
          </a:p>
          <a:p>
            <a:r>
              <a:rPr lang="lv-LV" sz="2400" dirty="0"/>
              <a:t>Bezmiegs, </a:t>
            </a:r>
            <a:r>
              <a:rPr lang="lv-LV" sz="2400" dirty="0" err="1"/>
              <a:t>somatiskas</a:t>
            </a:r>
            <a:r>
              <a:rPr lang="lv-LV" sz="2400" dirty="0"/>
              <a:t> reakcijas, alkohols, bailes, 	izmisums, bēdas, dusmas, vainas apziņa. 	"pagriezis muguru apkārtējai pasaulei'' (dažas nedēļas vairāki mēneši)</a:t>
            </a:r>
          </a:p>
        </p:txBody>
      </p:sp>
      <p:sp>
        <p:nvSpPr>
          <p:cNvPr id="3" name="Taisnstūris 2">
            <a:extLst>
              <a:ext uri="{FF2B5EF4-FFF2-40B4-BE49-F238E27FC236}">
                <a16:creationId xmlns:a16="http://schemas.microsoft.com/office/drawing/2014/main" id="{ABF04ECF-91F8-4AA2-A41A-53B3CFC965CB}"/>
              </a:ext>
            </a:extLst>
          </p:cNvPr>
          <p:cNvSpPr/>
          <p:nvPr/>
        </p:nvSpPr>
        <p:spPr>
          <a:xfrm>
            <a:off x="4547338" y="650359"/>
            <a:ext cx="3097323" cy="646331"/>
          </a:xfrm>
          <a:prstGeom prst="rect">
            <a:avLst/>
          </a:prstGeom>
        </p:spPr>
        <p:txBody>
          <a:bodyPr wrap="none">
            <a:spAutoFit/>
          </a:bodyPr>
          <a:lstStyle/>
          <a:p>
            <a:r>
              <a:rPr lang="lv-LV" sz="3600" dirty="0"/>
              <a:t>Krīzes norises </a:t>
            </a:r>
          </a:p>
        </p:txBody>
      </p:sp>
      <p:sp>
        <p:nvSpPr>
          <p:cNvPr id="4" name="Date Placeholder 3">
            <a:extLst>
              <a:ext uri="{FF2B5EF4-FFF2-40B4-BE49-F238E27FC236}">
                <a16:creationId xmlns:a16="http://schemas.microsoft.com/office/drawing/2014/main" id="{BBC73208-3944-4532-AF4B-7C8832EAE910}"/>
              </a:ext>
            </a:extLst>
          </p:cNvPr>
          <p:cNvSpPr>
            <a:spLocks noGrp="1"/>
          </p:cNvSpPr>
          <p:nvPr>
            <p:ph type="dt" sz="half" idx="10"/>
          </p:nvPr>
        </p:nvSpPr>
        <p:spPr/>
        <p:txBody>
          <a:bodyPr/>
          <a:lstStyle/>
          <a:p>
            <a:fld id="{CF503195-E3B0-4EB5-AA43-79F4A8C4705C}" type="datetime1">
              <a:rPr lang="lv-LV" smtClean="0"/>
              <a:t>18.02.2021</a:t>
            </a:fld>
            <a:endParaRPr lang="lv-LV"/>
          </a:p>
        </p:txBody>
      </p:sp>
      <p:sp>
        <p:nvSpPr>
          <p:cNvPr id="5" name="Slide Number Placeholder 4">
            <a:extLst>
              <a:ext uri="{FF2B5EF4-FFF2-40B4-BE49-F238E27FC236}">
                <a16:creationId xmlns:a16="http://schemas.microsoft.com/office/drawing/2014/main" id="{E2FBFD49-AF9E-4F73-AB4A-5821E465E530}"/>
              </a:ext>
            </a:extLst>
          </p:cNvPr>
          <p:cNvSpPr>
            <a:spLocks noGrp="1"/>
          </p:cNvSpPr>
          <p:nvPr>
            <p:ph type="sldNum" sz="quarter" idx="12"/>
          </p:nvPr>
        </p:nvSpPr>
        <p:spPr/>
        <p:txBody>
          <a:bodyPr/>
          <a:lstStyle/>
          <a:p>
            <a:fld id="{80823E1A-8787-48FE-ADDC-31D78E049ADE}" type="slidenum">
              <a:rPr lang="lv-LV" smtClean="0"/>
              <a:t>27</a:t>
            </a:fld>
            <a:endParaRPr lang="lv-LV"/>
          </a:p>
        </p:txBody>
      </p:sp>
    </p:spTree>
    <p:extLst>
      <p:ext uri="{BB962C8B-B14F-4D97-AF65-F5344CB8AC3E}">
        <p14:creationId xmlns:p14="http://schemas.microsoft.com/office/powerpoint/2010/main" val="847984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57015175-393B-4044-B642-753933F7021E}"/>
              </a:ext>
            </a:extLst>
          </p:cNvPr>
          <p:cNvSpPr/>
          <p:nvPr/>
        </p:nvSpPr>
        <p:spPr>
          <a:xfrm>
            <a:off x="3267807" y="2061694"/>
            <a:ext cx="6764216" cy="4154984"/>
          </a:xfrm>
          <a:prstGeom prst="rect">
            <a:avLst/>
          </a:prstGeom>
        </p:spPr>
        <p:txBody>
          <a:bodyPr wrap="square">
            <a:spAutoFit/>
          </a:bodyPr>
          <a:lstStyle/>
          <a:p>
            <a:r>
              <a:rPr lang="lv-LV" sz="2400" b="1" dirty="0"/>
              <a:t>3. Apstrādes jeb risināšanas fāze</a:t>
            </a:r>
          </a:p>
          <a:p>
            <a:r>
              <a:rPr lang="lv-LV" sz="2400" dirty="0"/>
              <a:t>Problēmu risināšana, rīcība</a:t>
            </a:r>
          </a:p>
          <a:p>
            <a:r>
              <a:rPr lang="lv-LV" sz="2400" dirty="0"/>
              <a:t>Cenšas saprast ne tikai notikušā psiholoģisko 	saturu, bet arī faktisko, mēģinot piemērot 	sevi jaunajām prasībām. </a:t>
            </a:r>
          </a:p>
          <a:p>
            <a:r>
              <a:rPr lang="lv-LV" sz="2400" dirty="0"/>
              <a:t>(…pusgads-gads) </a:t>
            </a:r>
          </a:p>
          <a:p>
            <a:r>
              <a:rPr lang="lv-LV" sz="2400" b="1" dirty="0"/>
              <a:t>4. Pieņemšanas fāze </a:t>
            </a:r>
          </a:p>
          <a:p>
            <a:r>
              <a:rPr lang="lv-LV" sz="2400" dirty="0"/>
              <a:t>Sāpes pēc zaudētā vai pēc aizvainojuma</a:t>
            </a:r>
          </a:p>
          <a:p>
            <a:r>
              <a:rPr lang="lv-LV" sz="2400" dirty="0"/>
              <a:t>	ir beigušās vai ir pilnā mērā pakļautas 	kontrolei. Tiek atrasts veids kā sadzīvot ar 	notikušo, iezīmējas nākotne.</a:t>
            </a:r>
          </a:p>
        </p:txBody>
      </p:sp>
      <p:sp>
        <p:nvSpPr>
          <p:cNvPr id="3" name="Taisnstūris 2">
            <a:extLst>
              <a:ext uri="{FF2B5EF4-FFF2-40B4-BE49-F238E27FC236}">
                <a16:creationId xmlns:a16="http://schemas.microsoft.com/office/drawing/2014/main" id="{D38A686E-0580-4933-9D48-D16FE92D15AC}"/>
              </a:ext>
            </a:extLst>
          </p:cNvPr>
          <p:cNvSpPr/>
          <p:nvPr/>
        </p:nvSpPr>
        <p:spPr>
          <a:xfrm>
            <a:off x="4547338" y="641322"/>
            <a:ext cx="3097323" cy="646331"/>
          </a:xfrm>
          <a:prstGeom prst="rect">
            <a:avLst/>
          </a:prstGeom>
        </p:spPr>
        <p:txBody>
          <a:bodyPr wrap="none">
            <a:spAutoFit/>
          </a:bodyPr>
          <a:lstStyle/>
          <a:p>
            <a:r>
              <a:rPr lang="lv-LV" sz="3600" dirty="0"/>
              <a:t>Krīzes norises </a:t>
            </a:r>
          </a:p>
        </p:txBody>
      </p:sp>
      <p:sp>
        <p:nvSpPr>
          <p:cNvPr id="4" name="Date Placeholder 3">
            <a:extLst>
              <a:ext uri="{FF2B5EF4-FFF2-40B4-BE49-F238E27FC236}">
                <a16:creationId xmlns:a16="http://schemas.microsoft.com/office/drawing/2014/main" id="{56D467E4-AC57-4A92-B5E7-EE1B6A4611E5}"/>
              </a:ext>
            </a:extLst>
          </p:cNvPr>
          <p:cNvSpPr>
            <a:spLocks noGrp="1"/>
          </p:cNvSpPr>
          <p:nvPr>
            <p:ph type="dt" sz="half" idx="10"/>
          </p:nvPr>
        </p:nvSpPr>
        <p:spPr/>
        <p:txBody>
          <a:bodyPr/>
          <a:lstStyle/>
          <a:p>
            <a:fld id="{2FB49D9F-6231-484F-B82B-7EEA0DE2A280}" type="datetime1">
              <a:rPr lang="lv-LV" smtClean="0"/>
              <a:t>18.02.2021</a:t>
            </a:fld>
            <a:endParaRPr lang="lv-LV"/>
          </a:p>
        </p:txBody>
      </p:sp>
      <p:sp>
        <p:nvSpPr>
          <p:cNvPr id="5" name="Slide Number Placeholder 4">
            <a:extLst>
              <a:ext uri="{FF2B5EF4-FFF2-40B4-BE49-F238E27FC236}">
                <a16:creationId xmlns:a16="http://schemas.microsoft.com/office/drawing/2014/main" id="{A1E705B2-4937-45C9-92DE-5BFCC1667B2F}"/>
              </a:ext>
            </a:extLst>
          </p:cNvPr>
          <p:cNvSpPr>
            <a:spLocks noGrp="1"/>
          </p:cNvSpPr>
          <p:nvPr>
            <p:ph type="sldNum" sz="quarter" idx="12"/>
          </p:nvPr>
        </p:nvSpPr>
        <p:spPr/>
        <p:txBody>
          <a:bodyPr/>
          <a:lstStyle/>
          <a:p>
            <a:fld id="{80823E1A-8787-48FE-ADDC-31D78E049ADE}" type="slidenum">
              <a:rPr lang="lv-LV" smtClean="0"/>
              <a:t>28</a:t>
            </a:fld>
            <a:endParaRPr lang="lv-LV"/>
          </a:p>
        </p:txBody>
      </p:sp>
    </p:spTree>
    <p:extLst>
      <p:ext uri="{BB962C8B-B14F-4D97-AF65-F5344CB8AC3E}">
        <p14:creationId xmlns:p14="http://schemas.microsoft.com/office/powerpoint/2010/main" val="896504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11AC0B37-4F5E-43A0-B039-35CE6708DD9B}"/>
              </a:ext>
            </a:extLst>
          </p:cNvPr>
          <p:cNvSpPr/>
          <p:nvPr/>
        </p:nvSpPr>
        <p:spPr>
          <a:xfrm>
            <a:off x="2608384" y="2413338"/>
            <a:ext cx="6975231" cy="2954655"/>
          </a:xfrm>
          <a:prstGeom prst="rect">
            <a:avLst/>
          </a:prstGeom>
        </p:spPr>
        <p:txBody>
          <a:bodyPr wrap="square">
            <a:spAutoFit/>
          </a:bodyPr>
          <a:lstStyle/>
          <a:p>
            <a:r>
              <a:rPr lang="lv-LV" sz="2400" b="1" dirty="0" err="1"/>
              <a:t>Kibleres</a:t>
            </a:r>
            <a:r>
              <a:rPr lang="lv-LV" sz="2400" b="1" dirty="0"/>
              <a:t>- Rosas modelis</a:t>
            </a:r>
          </a:p>
          <a:p>
            <a:r>
              <a:rPr lang="lv-LV" sz="2400" dirty="0"/>
              <a:t>Pirmā stadija: </a:t>
            </a:r>
            <a:r>
              <a:rPr lang="lv-LV" sz="2400" i="1" dirty="0"/>
              <a:t>Noliegums</a:t>
            </a:r>
            <a:r>
              <a:rPr lang="lv-LV" sz="2400" dirty="0"/>
              <a:t> ("Nē, tas nevar būt") Otrā stadija: </a:t>
            </a:r>
            <a:r>
              <a:rPr lang="lv-LV" sz="2400" i="1" dirty="0"/>
              <a:t>Dusmas</a:t>
            </a:r>
            <a:r>
              <a:rPr lang="lv-LV" sz="2400" dirty="0"/>
              <a:t> ("Kāpēc man?")</a:t>
            </a:r>
          </a:p>
          <a:p>
            <a:r>
              <a:rPr lang="lv-LV" sz="2400" dirty="0"/>
              <a:t>Trešā stadija: </a:t>
            </a:r>
            <a:r>
              <a:rPr lang="lv-LV" sz="2400" i="1" dirty="0"/>
              <a:t>Kaulēšanās</a:t>
            </a:r>
            <a:r>
              <a:rPr lang="lv-LV" sz="2400" dirty="0"/>
              <a:t> ("Jā, bet.")</a:t>
            </a:r>
          </a:p>
          <a:p>
            <a:r>
              <a:rPr lang="lv-LV" sz="2400" dirty="0"/>
              <a:t>Ceturtā stadija: </a:t>
            </a:r>
            <a:r>
              <a:rPr lang="lv-LV" sz="2400" i="1" dirty="0"/>
              <a:t>Depresija</a:t>
            </a:r>
            <a:r>
              <a:rPr lang="lv-LV" sz="2400" dirty="0"/>
              <a:t> ("Jā, man") </a:t>
            </a:r>
          </a:p>
          <a:p>
            <a:pPr algn="r"/>
            <a:r>
              <a:rPr lang="lv-LV" sz="2400" dirty="0"/>
              <a:t>Piektā stadija: </a:t>
            </a:r>
            <a:r>
              <a:rPr lang="lv-LV" sz="2400" i="1" dirty="0"/>
              <a:t>Pieņemšana</a:t>
            </a:r>
            <a:r>
              <a:rPr lang="lv-LV" sz="2400" dirty="0"/>
              <a:t> ("Man ir problēma, bet viss ir kārtībā")</a:t>
            </a:r>
          </a:p>
          <a:p>
            <a:endParaRPr lang="lv-LV" dirty="0"/>
          </a:p>
        </p:txBody>
      </p:sp>
      <p:sp>
        <p:nvSpPr>
          <p:cNvPr id="3" name="Taisnstūris 2">
            <a:extLst>
              <a:ext uri="{FF2B5EF4-FFF2-40B4-BE49-F238E27FC236}">
                <a16:creationId xmlns:a16="http://schemas.microsoft.com/office/drawing/2014/main" id="{D7C0C101-BFC8-4F0B-BB65-310F4F9C6148}"/>
              </a:ext>
            </a:extLst>
          </p:cNvPr>
          <p:cNvSpPr/>
          <p:nvPr/>
        </p:nvSpPr>
        <p:spPr>
          <a:xfrm>
            <a:off x="2489083" y="641445"/>
            <a:ext cx="7213834" cy="646331"/>
          </a:xfrm>
          <a:prstGeom prst="rect">
            <a:avLst/>
          </a:prstGeom>
        </p:spPr>
        <p:txBody>
          <a:bodyPr wrap="none">
            <a:spAutoFit/>
          </a:bodyPr>
          <a:lstStyle/>
          <a:p>
            <a:r>
              <a:rPr lang="lv-LV" sz="3600" dirty="0"/>
              <a:t>Krīzes pārvarēšanas mehānismi </a:t>
            </a:r>
          </a:p>
        </p:txBody>
      </p:sp>
      <p:sp>
        <p:nvSpPr>
          <p:cNvPr id="4" name="Date Placeholder 3">
            <a:extLst>
              <a:ext uri="{FF2B5EF4-FFF2-40B4-BE49-F238E27FC236}">
                <a16:creationId xmlns:a16="http://schemas.microsoft.com/office/drawing/2014/main" id="{0FE397E9-8E96-4C13-A492-86C6FACFFCF0}"/>
              </a:ext>
            </a:extLst>
          </p:cNvPr>
          <p:cNvSpPr>
            <a:spLocks noGrp="1"/>
          </p:cNvSpPr>
          <p:nvPr>
            <p:ph type="dt" sz="half" idx="10"/>
          </p:nvPr>
        </p:nvSpPr>
        <p:spPr/>
        <p:txBody>
          <a:bodyPr/>
          <a:lstStyle/>
          <a:p>
            <a:fld id="{CB8D7D28-76E8-4BD3-9964-53FB48D11607}" type="datetime1">
              <a:rPr lang="lv-LV" smtClean="0"/>
              <a:t>18.02.2021</a:t>
            </a:fld>
            <a:endParaRPr lang="lv-LV"/>
          </a:p>
        </p:txBody>
      </p:sp>
      <p:sp>
        <p:nvSpPr>
          <p:cNvPr id="5" name="Slide Number Placeholder 4">
            <a:extLst>
              <a:ext uri="{FF2B5EF4-FFF2-40B4-BE49-F238E27FC236}">
                <a16:creationId xmlns:a16="http://schemas.microsoft.com/office/drawing/2014/main" id="{67C95BFC-421D-46C6-9ABF-A81635B1D19A}"/>
              </a:ext>
            </a:extLst>
          </p:cNvPr>
          <p:cNvSpPr>
            <a:spLocks noGrp="1"/>
          </p:cNvSpPr>
          <p:nvPr>
            <p:ph type="sldNum" sz="quarter" idx="12"/>
          </p:nvPr>
        </p:nvSpPr>
        <p:spPr/>
        <p:txBody>
          <a:bodyPr/>
          <a:lstStyle/>
          <a:p>
            <a:fld id="{80823E1A-8787-48FE-ADDC-31D78E049ADE}" type="slidenum">
              <a:rPr lang="lv-LV" smtClean="0"/>
              <a:t>29</a:t>
            </a:fld>
            <a:endParaRPr lang="lv-LV"/>
          </a:p>
        </p:txBody>
      </p:sp>
    </p:spTree>
    <p:extLst>
      <p:ext uri="{BB962C8B-B14F-4D97-AF65-F5344CB8AC3E}">
        <p14:creationId xmlns:p14="http://schemas.microsoft.com/office/powerpoint/2010/main" val="409638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6CFB90F-1F0E-4073-B46E-3F9F6C1EA06D}"/>
              </a:ext>
            </a:extLst>
          </p:cNvPr>
          <p:cNvSpPr>
            <a:spLocks noGrp="1"/>
          </p:cNvSpPr>
          <p:nvPr>
            <p:ph type="title"/>
          </p:nvPr>
        </p:nvSpPr>
        <p:spPr/>
        <p:txBody>
          <a:bodyPr>
            <a:normAutofit/>
          </a:bodyPr>
          <a:lstStyle/>
          <a:p>
            <a:r>
              <a:rPr lang="lv-LV" dirty="0">
                <a:latin typeface="Times New Roman" panose="02020603050405020304" pitchFamily="18" charset="0"/>
                <a:cs typeface="Times New Roman" panose="02020603050405020304" pitchFamily="18" charset="0"/>
              </a:rPr>
              <a:t>Bērna tiesībās tikt uzklausītam ietvertās idejas </a:t>
            </a:r>
            <a:endParaRPr lang="lv-LV" dirty="0"/>
          </a:p>
        </p:txBody>
      </p:sp>
      <p:sp>
        <p:nvSpPr>
          <p:cNvPr id="3" name="Satura vietturis 2">
            <a:extLst>
              <a:ext uri="{FF2B5EF4-FFF2-40B4-BE49-F238E27FC236}">
                <a16:creationId xmlns:a16="http://schemas.microsoft.com/office/drawing/2014/main" id="{DF2DAF17-813F-44AF-B3E8-93559AB58630}"/>
              </a:ext>
            </a:extLst>
          </p:cNvPr>
          <p:cNvSpPr>
            <a:spLocks noGrp="1"/>
          </p:cNvSpPr>
          <p:nvPr>
            <p:ph idx="1"/>
          </p:nvPr>
        </p:nvSpPr>
        <p:spPr/>
        <p:txBody>
          <a:bodyPr>
            <a:normAutofit/>
          </a:bodyPr>
          <a:lstStyle/>
          <a:p>
            <a:pPr lvl="0">
              <a:spcBef>
                <a:spcPts val="600"/>
              </a:spcBef>
              <a:spcAft>
                <a:spcPts val="600"/>
              </a:spcAft>
            </a:pPr>
            <a:r>
              <a:rPr lang="lv-LV" sz="2000" dirty="0">
                <a:latin typeface="Times New Roman" panose="02020603050405020304" pitchFamily="18" charset="0"/>
                <a:cs typeface="Times New Roman" panose="02020603050405020304" pitchFamily="18" charset="0"/>
              </a:rPr>
              <a:t>Bērna uzklausīšana sekmē labāku lēmumu pieņemšanu un iznākumu kopumā. </a:t>
            </a:r>
          </a:p>
          <a:p>
            <a:pPr lvl="0">
              <a:spcBef>
                <a:spcPts val="600"/>
              </a:spcBef>
              <a:spcAft>
                <a:spcPts val="600"/>
              </a:spcAft>
            </a:pPr>
            <a:r>
              <a:rPr lang="lv-LV" sz="2000" dirty="0">
                <a:latin typeface="Times New Roman" panose="02020603050405020304" pitchFamily="18" charset="0"/>
                <a:cs typeface="Times New Roman" panose="02020603050405020304" pitchFamily="18" charset="0"/>
              </a:rPr>
              <a:t>Bērna uzklausīšana kalpo bērna aizsardzībai, jo īpaši gadījumos, kad pret viņu ir notikusi vardarbība, diskriminācija, izteikti draudi </a:t>
            </a:r>
            <a:r>
              <a:rPr lang="lv-LV" sz="2000" dirty="0" err="1">
                <a:latin typeface="Times New Roman" panose="02020603050405020304" pitchFamily="18" charset="0"/>
                <a:cs typeface="Times New Roman" panose="02020603050405020304" pitchFamily="18" charset="0"/>
              </a:rPr>
              <a:t>utml</a:t>
            </a:r>
            <a:r>
              <a:rPr lang="lv-LV" sz="2000" dirty="0">
                <a:latin typeface="Times New Roman" panose="02020603050405020304" pitchFamily="18" charset="0"/>
                <a:cs typeface="Times New Roman" panose="02020603050405020304" pitchFamily="18" charset="0"/>
              </a:rPr>
              <a:t>.</a:t>
            </a:r>
          </a:p>
          <a:p>
            <a:pPr>
              <a:spcBef>
                <a:spcPts val="600"/>
              </a:spcBef>
              <a:spcAft>
                <a:spcPts val="600"/>
              </a:spcAft>
            </a:pPr>
            <a:r>
              <a:rPr lang="lv-LV" sz="2000" dirty="0">
                <a:latin typeface="Times New Roman" panose="02020603050405020304" pitchFamily="18" charset="0"/>
                <a:cs typeface="Times New Roman" panose="02020603050405020304" pitchFamily="18" charset="0"/>
              </a:rPr>
              <a:t>Bērni, kuri ir apklusināti, nespēj sacensties ar vardarbību un ļaunprātīgu izmantošanu.</a:t>
            </a:r>
          </a:p>
          <a:p>
            <a:pPr>
              <a:spcBef>
                <a:spcPts val="600"/>
              </a:spcBef>
              <a:spcAft>
                <a:spcPts val="600"/>
              </a:spcAft>
            </a:pPr>
            <a:r>
              <a:rPr lang="lv-LV" sz="2000" dirty="0">
                <a:latin typeface="Times New Roman" panose="02020603050405020304" pitchFamily="18" charset="0"/>
                <a:cs typeface="Times New Roman" panose="02020603050405020304" pitchFamily="18" charset="0"/>
              </a:rPr>
              <a:t>Bērns ir jāuzskata kā aktīvs tiesību subjekts, uz kuru arī attiecas cilvēka tiesības.</a:t>
            </a:r>
          </a:p>
          <a:p>
            <a:pPr>
              <a:spcBef>
                <a:spcPts val="600"/>
              </a:spcBef>
              <a:spcAft>
                <a:spcPts val="600"/>
              </a:spcAft>
            </a:pPr>
            <a:r>
              <a:rPr lang="lv-LV" sz="2000" dirty="0">
                <a:latin typeface="Times New Roman" panose="02020603050405020304" pitchFamily="18" charset="0"/>
                <a:cs typeface="Times New Roman" panose="02020603050405020304" pitchFamily="18" charset="0"/>
              </a:rPr>
              <a:t>Bērnam ir jāmāca, ka viņš var ietekmēt lēmumu pieņemšanu un viņa viedoklim ir nozīme, lai bērns pierastu no bērnības aktīvi iesaistīties lēmumu pieņemšanā.</a:t>
            </a:r>
          </a:p>
          <a:p>
            <a:pPr>
              <a:spcBef>
                <a:spcPts val="600"/>
              </a:spcBef>
              <a:spcAft>
                <a:spcPts val="600"/>
              </a:spcAft>
            </a:pPr>
            <a:r>
              <a:rPr lang="lv-LV" sz="2000" dirty="0">
                <a:latin typeface="Times New Roman" panose="02020603050405020304" pitchFamily="18" charset="0"/>
                <a:cs typeface="Times New Roman" panose="02020603050405020304" pitchFamily="18" charset="0"/>
              </a:rPr>
              <a:t>Tas ir līdzeklis, caur kuru tiek īstenotas citas bērna tiesības. </a:t>
            </a:r>
          </a:p>
          <a:p>
            <a:endParaRPr lang="lv-LV" dirty="0"/>
          </a:p>
        </p:txBody>
      </p:sp>
      <p:sp>
        <p:nvSpPr>
          <p:cNvPr id="4" name="Date Placeholder 3">
            <a:extLst>
              <a:ext uri="{FF2B5EF4-FFF2-40B4-BE49-F238E27FC236}">
                <a16:creationId xmlns:a16="http://schemas.microsoft.com/office/drawing/2014/main" id="{B9E673E0-11AB-49C0-963D-3B93F75FD4D7}"/>
              </a:ext>
            </a:extLst>
          </p:cNvPr>
          <p:cNvSpPr>
            <a:spLocks noGrp="1"/>
          </p:cNvSpPr>
          <p:nvPr>
            <p:ph type="dt" sz="half" idx="10"/>
          </p:nvPr>
        </p:nvSpPr>
        <p:spPr/>
        <p:txBody>
          <a:bodyPr/>
          <a:lstStyle/>
          <a:p>
            <a:fld id="{90449525-6E86-4BF3-A5F4-9D6AE335ACC4}" type="datetime1">
              <a:rPr lang="lv-LV" smtClean="0"/>
              <a:t>18.02.2021</a:t>
            </a:fld>
            <a:endParaRPr lang="lv-LV"/>
          </a:p>
        </p:txBody>
      </p:sp>
      <p:sp>
        <p:nvSpPr>
          <p:cNvPr id="5" name="Slide Number Placeholder 4">
            <a:extLst>
              <a:ext uri="{FF2B5EF4-FFF2-40B4-BE49-F238E27FC236}">
                <a16:creationId xmlns:a16="http://schemas.microsoft.com/office/drawing/2014/main" id="{B1144043-71CF-4FD7-BA4F-7A356015FBF6}"/>
              </a:ext>
            </a:extLst>
          </p:cNvPr>
          <p:cNvSpPr>
            <a:spLocks noGrp="1"/>
          </p:cNvSpPr>
          <p:nvPr>
            <p:ph type="sldNum" sz="quarter" idx="12"/>
          </p:nvPr>
        </p:nvSpPr>
        <p:spPr/>
        <p:txBody>
          <a:bodyPr/>
          <a:lstStyle/>
          <a:p>
            <a:fld id="{80823E1A-8787-48FE-ADDC-31D78E049ADE}" type="slidenum">
              <a:rPr lang="lv-LV" smtClean="0"/>
              <a:t>3</a:t>
            </a:fld>
            <a:endParaRPr lang="lv-LV"/>
          </a:p>
        </p:txBody>
      </p:sp>
    </p:spTree>
    <p:extLst>
      <p:ext uri="{BB962C8B-B14F-4D97-AF65-F5344CB8AC3E}">
        <p14:creationId xmlns:p14="http://schemas.microsoft.com/office/powerpoint/2010/main" val="1139932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DAEB95CD-D01E-472C-9626-959994E14A38}"/>
              </a:ext>
            </a:extLst>
          </p:cNvPr>
          <p:cNvSpPr/>
          <p:nvPr/>
        </p:nvSpPr>
        <p:spPr>
          <a:xfrm>
            <a:off x="2652345" y="2274838"/>
            <a:ext cx="6887308" cy="2677656"/>
          </a:xfrm>
          <a:prstGeom prst="rect">
            <a:avLst/>
          </a:prstGeom>
        </p:spPr>
        <p:txBody>
          <a:bodyPr wrap="square">
            <a:spAutoFit/>
          </a:bodyPr>
          <a:lstStyle/>
          <a:p>
            <a:pPr marL="342900" indent="-342900">
              <a:buFont typeface="Arial" panose="020B0604020202020204" pitchFamily="34" charset="0"/>
              <a:buChar char="•"/>
            </a:pPr>
            <a:r>
              <a:rPr lang="lv-LV" sz="2400" dirty="0"/>
              <a:t>Krīzes stāvoklis ir ierobežots laikā, jo cilvēks nespēj ilgstoši izturēt šādu spriedzes līmeni</a:t>
            </a:r>
          </a:p>
          <a:p>
            <a:endParaRPr lang="lv-LV" sz="2400" dirty="0"/>
          </a:p>
          <a:p>
            <a:endParaRPr lang="lv-LV" sz="2400" dirty="0"/>
          </a:p>
          <a:p>
            <a:r>
              <a:rPr lang="lv-LV" sz="2400" dirty="0"/>
              <a:t>Cilvēks izdzīvo krīzi:</a:t>
            </a:r>
          </a:p>
          <a:p>
            <a:pPr marL="342900" indent="-342900">
              <a:buFont typeface="Arial" panose="020B0604020202020204" pitchFamily="34" charset="0"/>
              <a:buChar char="•"/>
            </a:pPr>
            <a:r>
              <a:rPr lang="lv-LV" sz="2400" dirty="0"/>
              <a:t>konstruktīvā (veselīgā) veidā </a:t>
            </a:r>
          </a:p>
          <a:p>
            <a:pPr marL="342900" indent="-342900">
              <a:buFont typeface="Arial" panose="020B0604020202020204" pitchFamily="34" charset="0"/>
              <a:buChar char="•"/>
            </a:pPr>
            <a:r>
              <a:rPr lang="lv-LV" sz="2400" dirty="0"/>
              <a:t>destruktīvā veidā</a:t>
            </a:r>
          </a:p>
        </p:txBody>
      </p:sp>
      <p:sp>
        <p:nvSpPr>
          <p:cNvPr id="3" name="Taisnstūris 2">
            <a:extLst>
              <a:ext uri="{FF2B5EF4-FFF2-40B4-BE49-F238E27FC236}">
                <a16:creationId xmlns:a16="http://schemas.microsoft.com/office/drawing/2014/main" id="{B20891C8-8BAE-44F1-BD49-5A5FBED67EF6}"/>
              </a:ext>
            </a:extLst>
          </p:cNvPr>
          <p:cNvSpPr/>
          <p:nvPr/>
        </p:nvSpPr>
        <p:spPr>
          <a:xfrm>
            <a:off x="3848429" y="623861"/>
            <a:ext cx="4495141" cy="646331"/>
          </a:xfrm>
          <a:prstGeom prst="rect">
            <a:avLst/>
          </a:prstGeom>
        </p:spPr>
        <p:txBody>
          <a:bodyPr wrap="none">
            <a:spAutoFit/>
          </a:bodyPr>
          <a:lstStyle/>
          <a:p>
            <a:r>
              <a:rPr lang="lv-LV" sz="3600" dirty="0"/>
              <a:t>Krīzes pārvarēšana </a:t>
            </a:r>
          </a:p>
        </p:txBody>
      </p:sp>
      <p:sp>
        <p:nvSpPr>
          <p:cNvPr id="4" name="Date Placeholder 3">
            <a:extLst>
              <a:ext uri="{FF2B5EF4-FFF2-40B4-BE49-F238E27FC236}">
                <a16:creationId xmlns:a16="http://schemas.microsoft.com/office/drawing/2014/main" id="{0146CDB2-9E20-497C-A180-5B75B45CD08F}"/>
              </a:ext>
            </a:extLst>
          </p:cNvPr>
          <p:cNvSpPr>
            <a:spLocks noGrp="1"/>
          </p:cNvSpPr>
          <p:nvPr>
            <p:ph type="dt" sz="half" idx="10"/>
          </p:nvPr>
        </p:nvSpPr>
        <p:spPr/>
        <p:txBody>
          <a:bodyPr/>
          <a:lstStyle/>
          <a:p>
            <a:fld id="{234F0C6B-12CD-47B9-8B02-9879846FD088}" type="datetime1">
              <a:rPr lang="lv-LV" smtClean="0"/>
              <a:t>18.02.2021</a:t>
            </a:fld>
            <a:endParaRPr lang="lv-LV"/>
          </a:p>
        </p:txBody>
      </p:sp>
      <p:sp>
        <p:nvSpPr>
          <p:cNvPr id="5" name="Slide Number Placeholder 4">
            <a:extLst>
              <a:ext uri="{FF2B5EF4-FFF2-40B4-BE49-F238E27FC236}">
                <a16:creationId xmlns:a16="http://schemas.microsoft.com/office/drawing/2014/main" id="{8301AE4E-AF6E-4DE3-AA85-ECDF3CF767D6}"/>
              </a:ext>
            </a:extLst>
          </p:cNvPr>
          <p:cNvSpPr>
            <a:spLocks noGrp="1"/>
          </p:cNvSpPr>
          <p:nvPr>
            <p:ph type="sldNum" sz="quarter" idx="12"/>
          </p:nvPr>
        </p:nvSpPr>
        <p:spPr/>
        <p:txBody>
          <a:bodyPr/>
          <a:lstStyle/>
          <a:p>
            <a:fld id="{80823E1A-8787-48FE-ADDC-31D78E049ADE}" type="slidenum">
              <a:rPr lang="lv-LV" smtClean="0"/>
              <a:t>30</a:t>
            </a:fld>
            <a:endParaRPr lang="lv-LV"/>
          </a:p>
        </p:txBody>
      </p:sp>
    </p:spTree>
    <p:extLst>
      <p:ext uri="{BB962C8B-B14F-4D97-AF65-F5344CB8AC3E}">
        <p14:creationId xmlns:p14="http://schemas.microsoft.com/office/powerpoint/2010/main" val="2097883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AF47CB19-493A-4A7C-9F3B-2009E478CD57}"/>
              </a:ext>
            </a:extLst>
          </p:cNvPr>
          <p:cNvSpPr/>
          <p:nvPr/>
        </p:nvSpPr>
        <p:spPr>
          <a:xfrm>
            <a:off x="2854568" y="2441838"/>
            <a:ext cx="7239001" cy="3046988"/>
          </a:xfrm>
          <a:prstGeom prst="rect">
            <a:avLst/>
          </a:prstGeom>
        </p:spPr>
        <p:txBody>
          <a:bodyPr wrap="square">
            <a:spAutoFit/>
          </a:bodyPr>
          <a:lstStyle/>
          <a:p>
            <a:pPr marL="342900" indent="-342900">
              <a:buFont typeface="Arial" panose="020B0604020202020204" pitchFamily="34" charset="0"/>
              <a:buChar char="•"/>
            </a:pPr>
            <a:r>
              <a:rPr lang="lv-LV" sz="2400" b="1" dirty="0"/>
              <a:t>Veselīgs krīzes atrisinājums:</a:t>
            </a:r>
          </a:p>
          <a:p>
            <a:r>
              <a:rPr lang="lv-LV" sz="2400" dirty="0"/>
              <a:t> -cilvēks spēj pieņemt traumatisko notikumu- 	runāt par to kā par savas pieredzes daļu 	un runāt par šīs pieredzes nozīmi savā 	dzīvē un saviem pārdzīvojumiem, bet 	pārdzīvotais netraucē dzīvot šodienā.</a:t>
            </a:r>
          </a:p>
          <a:p>
            <a:r>
              <a:rPr lang="lv-LV" sz="2400" dirty="0"/>
              <a:t> -katra veselīgi izdzīvota krīze dod spēku tikt</a:t>
            </a:r>
          </a:p>
          <a:p>
            <a:r>
              <a:rPr lang="lv-LV" sz="2400" dirty="0"/>
              <a:t>  	galā ar citām krīzes situācijām nākotnē.</a:t>
            </a:r>
          </a:p>
        </p:txBody>
      </p:sp>
      <p:sp>
        <p:nvSpPr>
          <p:cNvPr id="3" name="Taisnstūris 2">
            <a:extLst>
              <a:ext uri="{FF2B5EF4-FFF2-40B4-BE49-F238E27FC236}">
                <a16:creationId xmlns:a16="http://schemas.microsoft.com/office/drawing/2014/main" id="{F7E0B257-9212-4CF4-BF7A-20D9A53C5791}"/>
              </a:ext>
            </a:extLst>
          </p:cNvPr>
          <p:cNvSpPr/>
          <p:nvPr/>
        </p:nvSpPr>
        <p:spPr>
          <a:xfrm>
            <a:off x="3848429" y="705176"/>
            <a:ext cx="4495141" cy="646331"/>
          </a:xfrm>
          <a:prstGeom prst="rect">
            <a:avLst/>
          </a:prstGeom>
        </p:spPr>
        <p:txBody>
          <a:bodyPr wrap="none">
            <a:spAutoFit/>
          </a:bodyPr>
          <a:lstStyle/>
          <a:p>
            <a:r>
              <a:rPr lang="lv-LV" sz="3600" dirty="0"/>
              <a:t>Krīzes pārvarēšana </a:t>
            </a:r>
          </a:p>
        </p:txBody>
      </p:sp>
      <p:sp>
        <p:nvSpPr>
          <p:cNvPr id="4" name="Date Placeholder 3">
            <a:extLst>
              <a:ext uri="{FF2B5EF4-FFF2-40B4-BE49-F238E27FC236}">
                <a16:creationId xmlns:a16="http://schemas.microsoft.com/office/drawing/2014/main" id="{9A1E7A54-46E3-4B40-B198-E310E676AD53}"/>
              </a:ext>
            </a:extLst>
          </p:cNvPr>
          <p:cNvSpPr>
            <a:spLocks noGrp="1"/>
          </p:cNvSpPr>
          <p:nvPr>
            <p:ph type="dt" sz="half" idx="10"/>
          </p:nvPr>
        </p:nvSpPr>
        <p:spPr/>
        <p:txBody>
          <a:bodyPr/>
          <a:lstStyle/>
          <a:p>
            <a:fld id="{9241870D-9DD4-4F4B-A064-58060DF6BA42}" type="datetime1">
              <a:rPr lang="lv-LV" smtClean="0"/>
              <a:t>18.02.2021</a:t>
            </a:fld>
            <a:endParaRPr lang="lv-LV"/>
          </a:p>
        </p:txBody>
      </p:sp>
      <p:sp>
        <p:nvSpPr>
          <p:cNvPr id="5" name="Slide Number Placeholder 4">
            <a:extLst>
              <a:ext uri="{FF2B5EF4-FFF2-40B4-BE49-F238E27FC236}">
                <a16:creationId xmlns:a16="http://schemas.microsoft.com/office/drawing/2014/main" id="{76F1123B-9CC8-467A-B621-DB021C2B1D34}"/>
              </a:ext>
            </a:extLst>
          </p:cNvPr>
          <p:cNvSpPr>
            <a:spLocks noGrp="1"/>
          </p:cNvSpPr>
          <p:nvPr>
            <p:ph type="sldNum" sz="quarter" idx="12"/>
          </p:nvPr>
        </p:nvSpPr>
        <p:spPr/>
        <p:txBody>
          <a:bodyPr/>
          <a:lstStyle/>
          <a:p>
            <a:fld id="{80823E1A-8787-48FE-ADDC-31D78E049ADE}" type="slidenum">
              <a:rPr lang="lv-LV" smtClean="0"/>
              <a:t>31</a:t>
            </a:fld>
            <a:endParaRPr lang="lv-LV"/>
          </a:p>
        </p:txBody>
      </p:sp>
    </p:spTree>
    <p:extLst>
      <p:ext uri="{BB962C8B-B14F-4D97-AF65-F5344CB8AC3E}">
        <p14:creationId xmlns:p14="http://schemas.microsoft.com/office/powerpoint/2010/main" val="26854294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BDDCA868-6D43-40FB-ADE1-207781A0C275}"/>
              </a:ext>
            </a:extLst>
          </p:cNvPr>
          <p:cNvSpPr/>
          <p:nvPr/>
        </p:nvSpPr>
        <p:spPr>
          <a:xfrm>
            <a:off x="2872154" y="2485737"/>
            <a:ext cx="7195038" cy="2585323"/>
          </a:xfrm>
          <a:prstGeom prst="rect">
            <a:avLst/>
          </a:prstGeom>
        </p:spPr>
        <p:txBody>
          <a:bodyPr wrap="square">
            <a:spAutoFit/>
          </a:bodyPr>
          <a:lstStyle/>
          <a:p>
            <a:pPr marL="342900" indent="-342900">
              <a:buFont typeface="Arial" panose="020B0604020202020204" pitchFamily="34" charset="0"/>
              <a:buChar char="•"/>
            </a:pPr>
            <a:r>
              <a:rPr lang="lv-LV" sz="2400" dirty="0"/>
              <a:t>Neatrisināts krīzes risinājums:</a:t>
            </a:r>
          </a:p>
          <a:p>
            <a:r>
              <a:rPr lang="lv-LV" sz="2400" dirty="0"/>
              <a:t>-cilvēks noliedz traumatiskās pieredzes 	nozīmību, tomēr šī pieredze joprojām var 	izjaukt iekšējo līdzsvaru.</a:t>
            </a:r>
          </a:p>
          <a:p>
            <a:r>
              <a:rPr lang="lv-LV" sz="2400" dirty="0"/>
              <a:t>-atņem enerģiju un ir pamatā ilgtermiņa 	problēmām nākotnē.</a:t>
            </a:r>
          </a:p>
          <a:p>
            <a:endParaRPr lang="lv-LV" dirty="0"/>
          </a:p>
        </p:txBody>
      </p:sp>
      <p:sp>
        <p:nvSpPr>
          <p:cNvPr id="3" name="Taisnstūris 2">
            <a:extLst>
              <a:ext uri="{FF2B5EF4-FFF2-40B4-BE49-F238E27FC236}">
                <a16:creationId xmlns:a16="http://schemas.microsoft.com/office/drawing/2014/main" id="{4BBFE891-6C3E-489B-8F3E-01BD4F7BC671}"/>
              </a:ext>
            </a:extLst>
          </p:cNvPr>
          <p:cNvSpPr/>
          <p:nvPr/>
        </p:nvSpPr>
        <p:spPr>
          <a:xfrm>
            <a:off x="3848429" y="650238"/>
            <a:ext cx="4495141" cy="646331"/>
          </a:xfrm>
          <a:prstGeom prst="rect">
            <a:avLst/>
          </a:prstGeom>
        </p:spPr>
        <p:txBody>
          <a:bodyPr wrap="none">
            <a:spAutoFit/>
          </a:bodyPr>
          <a:lstStyle/>
          <a:p>
            <a:r>
              <a:rPr lang="lv-LV" sz="3600" dirty="0"/>
              <a:t>Krīzes pārvarēšana </a:t>
            </a:r>
          </a:p>
        </p:txBody>
      </p:sp>
      <p:sp>
        <p:nvSpPr>
          <p:cNvPr id="4" name="Date Placeholder 3">
            <a:extLst>
              <a:ext uri="{FF2B5EF4-FFF2-40B4-BE49-F238E27FC236}">
                <a16:creationId xmlns:a16="http://schemas.microsoft.com/office/drawing/2014/main" id="{AD8D9C83-CCC2-410E-85C3-B5660428FEF0}"/>
              </a:ext>
            </a:extLst>
          </p:cNvPr>
          <p:cNvSpPr>
            <a:spLocks noGrp="1"/>
          </p:cNvSpPr>
          <p:nvPr>
            <p:ph type="dt" sz="half" idx="10"/>
          </p:nvPr>
        </p:nvSpPr>
        <p:spPr/>
        <p:txBody>
          <a:bodyPr/>
          <a:lstStyle/>
          <a:p>
            <a:fld id="{9B0E5529-C354-493E-8FE0-9F2920293841}" type="datetime1">
              <a:rPr lang="lv-LV" smtClean="0"/>
              <a:t>18.02.2021</a:t>
            </a:fld>
            <a:endParaRPr lang="lv-LV"/>
          </a:p>
        </p:txBody>
      </p:sp>
      <p:sp>
        <p:nvSpPr>
          <p:cNvPr id="5" name="Slide Number Placeholder 4">
            <a:extLst>
              <a:ext uri="{FF2B5EF4-FFF2-40B4-BE49-F238E27FC236}">
                <a16:creationId xmlns:a16="http://schemas.microsoft.com/office/drawing/2014/main" id="{4BE855CD-F498-47DB-8270-A0B057346806}"/>
              </a:ext>
            </a:extLst>
          </p:cNvPr>
          <p:cNvSpPr>
            <a:spLocks noGrp="1"/>
          </p:cNvSpPr>
          <p:nvPr>
            <p:ph type="sldNum" sz="quarter" idx="12"/>
          </p:nvPr>
        </p:nvSpPr>
        <p:spPr/>
        <p:txBody>
          <a:bodyPr/>
          <a:lstStyle/>
          <a:p>
            <a:fld id="{80823E1A-8787-48FE-ADDC-31D78E049ADE}" type="slidenum">
              <a:rPr lang="lv-LV" smtClean="0"/>
              <a:t>32</a:t>
            </a:fld>
            <a:endParaRPr lang="lv-LV"/>
          </a:p>
        </p:txBody>
      </p:sp>
    </p:spTree>
    <p:extLst>
      <p:ext uri="{BB962C8B-B14F-4D97-AF65-F5344CB8AC3E}">
        <p14:creationId xmlns:p14="http://schemas.microsoft.com/office/powerpoint/2010/main" val="3939260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85312899-3C94-4FBE-A3A7-C718A17B76E9}"/>
              </a:ext>
            </a:extLst>
          </p:cNvPr>
          <p:cNvSpPr/>
          <p:nvPr/>
        </p:nvSpPr>
        <p:spPr>
          <a:xfrm>
            <a:off x="2463310" y="2272661"/>
            <a:ext cx="7265378" cy="3416320"/>
          </a:xfrm>
          <a:prstGeom prst="rect">
            <a:avLst/>
          </a:prstGeom>
        </p:spPr>
        <p:txBody>
          <a:bodyPr wrap="square">
            <a:spAutoFit/>
          </a:bodyPr>
          <a:lstStyle/>
          <a:p>
            <a:pPr marL="342900" indent="-342900">
              <a:buFont typeface="Arial" panose="020B0604020202020204" pitchFamily="34" charset="0"/>
              <a:buChar char="•"/>
            </a:pPr>
            <a:r>
              <a:rPr lang="lv-LV" sz="2400" dirty="0"/>
              <a:t>Emocionāli ir svarīgi nodrošināt iespēju izrunāties un tikt uzklausītam, pie kam izrunāšanās būtu nepieciešama pēc iespējas vairāk, lai cilvēkam mazinātos spriedze un pamestības sajūta.</a:t>
            </a:r>
          </a:p>
          <a:p>
            <a:pPr marL="342900" indent="-342900">
              <a:buFont typeface="Arial" panose="020B0604020202020204" pitchFamily="34" charset="0"/>
              <a:buChar char="•"/>
            </a:pPr>
            <a:r>
              <a:rPr lang="lv-LV" sz="2400" dirty="0"/>
              <a:t>Šim mērķim var palīdzēt atbalstoši un saprotoši draugi un radinieki.</a:t>
            </a:r>
          </a:p>
          <a:p>
            <a:pPr marL="342900" indent="-342900">
              <a:buFont typeface="Arial" panose="020B0604020202020204" pitchFamily="34" charset="0"/>
              <a:buChar char="•"/>
            </a:pPr>
            <a:r>
              <a:rPr lang="lv-LV" sz="2400" dirty="0"/>
              <a:t>Psiholoģisko palīdzību var sniegt psihologs vai psihoterapeits.</a:t>
            </a:r>
          </a:p>
        </p:txBody>
      </p:sp>
      <p:sp>
        <p:nvSpPr>
          <p:cNvPr id="3" name="Taisnstūris 2">
            <a:extLst>
              <a:ext uri="{FF2B5EF4-FFF2-40B4-BE49-F238E27FC236}">
                <a16:creationId xmlns:a16="http://schemas.microsoft.com/office/drawing/2014/main" id="{D6A5ACEC-7CB6-42E6-8365-0B909EF454E6}"/>
              </a:ext>
            </a:extLst>
          </p:cNvPr>
          <p:cNvSpPr/>
          <p:nvPr/>
        </p:nvSpPr>
        <p:spPr>
          <a:xfrm>
            <a:off x="3848429" y="705176"/>
            <a:ext cx="4495141" cy="646331"/>
          </a:xfrm>
          <a:prstGeom prst="rect">
            <a:avLst/>
          </a:prstGeom>
        </p:spPr>
        <p:txBody>
          <a:bodyPr wrap="none">
            <a:spAutoFit/>
          </a:bodyPr>
          <a:lstStyle/>
          <a:p>
            <a:r>
              <a:rPr lang="lv-LV" sz="3600" dirty="0"/>
              <a:t>Krīzes pārvarēšana </a:t>
            </a:r>
          </a:p>
        </p:txBody>
      </p:sp>
      <p:sp>
        <p:nvSpPr>
          <p:cNvPr id="4" name="Date Placeholder 3">
            <a:extLst>
              <a:ext uri="{FF2B5EF4-FFF2-40B4-BE49-F238E27FC236}">
                <a16:creationId xmlns:a16="http://schemas.microsoft.com/office/drawing/2014/main" id="{59AA9D41-9904-4144-91F3-C139C81596D8}"/>
              </a:ext>
            </a:extLst>
          </p:cNvPr>
          <p:cNvSpPr>
            <a:spLocks noGrp="1"/>
          </p:cNvSpPr>
          <p:nvPr>
            <p:ph type="dt" sz="half" idx="10"/>
          </p:nvPr>
        </p:nvSpPr>
        <p:spPr/>
        <p:txBody>
          <a:bodyPr/>
          <a:lstStyle/>
          <a:p>
            <a:fld id="{653EFA08-C2E8-4DF1-8BF2-D2630A72DCCE}" type="datetime1">
              <a:rPr lang="lv-LV" smtClean="0"/>
              <a:t>18.02.2021</a:t>
            </a:fld>
            <a:endParaRPr lang="lv-LV"/>
          </a:p>
        </p:txBody>
      </p:sp>
      <p:sp>
        <p:nvSpPr>
          <p:cNvPr id="5" name="Slide Number Placeholder 4">
            <a:extLst>
              <a:ext uri="{FF2B5EF4-FFF2-40B4-BE49-F238E27FC236}">
                <a16:creationId xmlns:a16="http://schemas.microsoft.com/office/drawing/2014/main" id="{BFABF91C-B98C-486A-8099-29E11F3B02D6}"/>
              </a:ext>
            </a:extLst>
          </p:cNvPr>
          <p:cNvSpPr>
            <a:spLocks noGrp="1"/>
          </p:cNvSpPr>
          <p:nvPr>
            <p:ph type="sldNum" sz="quarter" idx="12"/>
          </p:nvPr>
        </p:nvSpPr>
        <p:spPr/>
        <p:txBody>
          <a:bodyPr/>
          <a:lstStyle/>
          <a:p>
            <a:fld id="{80823E1A-8787-48FE-ADDC-31D78E049ADE}" type="slidenum">
              <a:rPr lang="lv-LV" smtClean="0"/>
              <a:t>33</a:t>
            </a:fld>
            <a:endParaRPr lang="lv-LV"/>
          </a:p>
        </p:txBody>
      </p:sp>
    </p:spTree>
    <p:extLst>
      <p:ext uri="{BB962C8B-B14F-4D97-AF65-F5344CB8AC3E}">
        <p14:creationId xmlns:p14="http://schemas.microsoft.com/office/powerpoint/2010/main" val="16821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isnstūris 1">
            <a:extLst>
              <a:ext uri="{FF2B5EF4-FFF2-40B4-BE49-F238E27FC236}">
                <a16:creationId xmlns:a16="http://schemas.microsoft.com/office/drawing/2014/main" id="{0192E64C-B3D0-48A2-BD0A-2589F3033E3C}"/>
              </a:ext>
            </a:extLst>
          </p:cNvPr>
          <p:cNvSpPr/>
          <p:nvPr/>
        </p:nvSpPr>
        <p:spPr>
          <a:xfrm>
            <a:off x="5501054" y="954059"/>
            <a:ext cx="6096000" cy="4949881"/>
          </a:xfrm>
          <a:prstGeom prst="rect">
            <a:avLst/>
          </a:prstGeom>
        </p:spPr>
        <p:txBody>
          <a:bodyPr>
            <a:spAutoFit/>
          </a:bodyPr>
          <a:lstStyle/>
          <a:p>
            <a:pPr algn="just">
              <a:lnSpc>
                <a:spcPct val="107000"/>
              </a:lnSpc>
              <a:spcAft>
                <a:spcPts val="800"/>
              </a:spcAft>
            </a:pPr>
            <a:r>
              <a:rPr lang="lv-LV" sz="2400" dirty="0">
                <a:latin typeface="Calibri" panose="020F0502020204030204" pitchFamily="34" charset="0"/>
                <a:ea typeface="Calibri" panose="020F0502020204030204" pitchFamily="34" charset="0"/>
                <a:cs typeface="Times New Roman" panose="02020603050405020304" pitchFamily="18" charset="0"/>
              </a:rPr>
              <a:t>Ja vēlies sakārtot valsti, </a:t>
            </a:r>
          </a:p>
          <a:p>
            <a:pPr algn="just">
              <a:lnSpc>
                <a:spcPct val="107000"/>
              </a:lnSpc>
              <a:spcAft>
                <a:spcPts val="800"/>
              </a:spcAft>
            </a:pPr>
            <a:r>
              <a:rPr lang="lv-LV" sz="2400" dirty="0">
                <a:latin typeface="Calibri" panose="020F0502020204030204" pitchFamily="34" charset="0"/>
                <a:ea typeface="Calibri" panose="020F0502020204030204" pitchFamily="34" charset="0"/>
                <a:cs typeface="Times New Roman" panose="02020603050405020304" pitchFamily="18" charset="0"/>
              </a:rPr>
              <a:t>tev jāsakārto provinces.</a:t>
            </a:r>
          </a:p>
          <a:p>
            <a:pPr algn="just">
              <a:lnSpc>
                <a:spcPct val="107000"/>
              </a:lnSpc>
              <a:spcAft>
                <a:spcPts val="800"/>
              </a:spcAft>
            </a:pPr>
            <a:r>
              <a:rPr lang="lv-LV" sz="2400" dirty="0">
                <a:latin typeface="Calibri" panose="020F0502020204030204" pitchFamily="34" charset="0"/>
                <a:ea typeface="Calibri" panose="020F0502020204030204" pitchFamily="34" charset="0"/>
                <a:cs typeface="Times New Roman" panose="02020603050405020304" pitchFamily="18" charset="0"/>
              </a:rPr>
              <a:t>Ja vēlies sakārtot provinces,</a:t>
            </a:r>
          </a:p>
          <a:p>
            <a:pPr algn="just">
              <a:lnSpc>
                <a:spcPct val="107000"/>
              </a:lnSpc>
              <a:spcAft>
                <a:spcPts val="800"/>
              </a:spcAft>
            </a:pPr>
            <a:r>
              <a:rPr lang="lv-LV" sz="2400" dirty="0">
                <a:latin typeface="Calibri" panose="020F0502020204030204" pitchFamily="34" charset="0"/>
                <a:ea typeface="Calibri" panose="020F0502020204030204" pitchFamily="34" charset="0"/>
                <a:cs typeface="Times New Roman" panose="02020603050405020304" pitchFamily="18" charset="0"/>
              </a:rPr>
              <a:t>tev jāsakārto pilsētas.</a:t>
            </a:r>
          </a:p>
          <a:p>
            <a:pPr algn="just">
              <a:lnSpc>
                <a:spcPct val="107000"/>
              </a:lnSpc>
              <a:spcAft>
                <a:spcPts val="800"/>
              </a:spcAft>
            </a:pPr>
            <a:r>
              <a:rPr lang="lv-LV" sz="2400" dirty="0">
                <a:latin typeface="Calibri" panose="020F0502020204030204" pitchFamily="34" charset="0"/>
                <a:ea typeface="Calibri" panose="020F0502020204030204" pitchFamily="34" charset="0"/>
                <a:cs typeface="Times New Roman" panose="02020603050405020304" pitchFamily="18" charset="0"/>
              </a:rPr>
              <a:t>Ja vēlies sakārtot pilsētas, </a:t>
            </a:r>
          </a:p>
          <a:p>
            <a:pPr algn="just">
              <a:lnSpc>
                <a:spcPct val="107000"/>
              </a:lnSpc>
              <a:spcAft>
                <a:spcPts val="800"/>
              </a:spcAft>
            </a:pPr>
            <a:r>
              <a:rPr lang="lv-LV" sz="2400" dirty="0">
                <a:latin typeface="Calibri" panose="020F0502020204030204" pitchFamily="34" charset="0"/>
                <a:ea typeface="Calibri" panose="020F0502020204030204" pitchFamily="34" charset="0"/>
                <a:cs typeface="Times New Roman" panose="02020603050405020304" pitchFamily="18" charset="0"/>
              </a:rPr>
              <a:t>tev jāsakārto ģimenes.</a:t>
            </a:r>
          </a:p>
          <a:p>
            <a:pPr algn="just">
              <a:lnSpc>
                <a:spcPct val="107000"/>
              </a:lnSpc>
              <a:spcAft>
                <a:spcPts val="800"/>
              </a:spcAft>
            </a:pPr>
            <a:r>
              <a:rPr lang="lv-LV" sz="2400" dirty="0">
                <a:latin typeface="Calibri" panose="020F0502020204030204" pitchFamily="34" charset="0"/>
                <a:ea typeface="Calibri" panose="020F0502020204030204" pitchFamily="34" charset="0"/>
                <a:cs typeface="Times New Roman" panose="02020603050405020304" pitchFamily="18" charset="0"/>
              </a:rPr>
              <a:t>Ja vēlies sakārtot ģimenes, </a:t>
            </a:r>
          </a:p>
          <a:p>
            <a:pPr algn="just">
              <a:lnSpc>
                <a:spcPct val="107000"/>
              </a:lnSpc>
              <a:spcAft>
                <a:spcPts val="800"/>
              </a:spcAft>
            </a:pPr>
            <a:r>
              <a:rPr lang="lv-LV" sz="2400" dirty="0">
                <a:latin typeface="Calibri" panose="020F0502020204030204" pitchFamily="34" charset="0"/>
                <a:ea typeface="Calibri" panose="020F0502020204030204" pitchFamily="34" charset="0"/>
                <a:cs typeface="Times New Roman" panose="02020603050405020304" pitchFamily="18" charset="0"/>
              </a:rPr>
              <a:t>tev jāsakārto sava ģimene.</a:t>
            </a:r>
          </a:p>
          <a:p>
            <a:pPr algn="just">
              <a:lnSpc>
                <a:spcPct val="107000"/>
              </a:lnSpc>
              <a:spcAft>
                <a:spcPts val="800"/>
              </a:spcAft>
            </a:pPr>
            <a:r>
              <a:rPr lang="lv-LV" sz="2400" dirty="0">
                <a:latin typeface="Calibri" panose="020F0502020204030204" pitchFamily="34" charset="0"/>
                <a:ea typeface="Calibri" panose="020F0502020204030204" pitchFamily="34" charset="0"/>
                <a:cs typeface="Times New Roman" panose="02020603050405020304" pitchFamily="18" charset="0"/>
              </a:rPr>
              <a:t>Ja vēlies sakārtot savu ģimeni,</a:t>
            </a:r>
          </a:p>
          <a:p>
            <a:pPr algn="just">
              <a:lnSpc>
                <a:spcPct val="107000"/>
              </a:lnSpc>
              <a:spcAft>
                <a:spcPts val="800"/>
              </a:spcAft>
            </a:pPr>
            <a:r>
              <a:rPr lang="lv-LV" sz="2400" dirty="0">
                <a:latin typeface="Calibri" panose="020F0502020204030204" pitchFamily="34" charset="0"/>
                <a:ea typeface="Calibri" panose="020F0502020204030204" pitchFamily="34" charset="0"/>
                <a:cs typeface="Times New Roman" panose="02020603050405020304" pitchFamily="18" charset="0"/>
              </a:rPr>
              <a:t>Tev jāsakārto pašam sevi. </a:t>
            </a:r>
            <a:endParaRPr lang="lv-LV"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Date Placeholder 2">
            <a:extLst>
              <a:ext uri="{FF2B5EF4-FFF2-40B4-BE49-F238E27FC236}">
                <a16:creationId xmlns:a16="http://schemas.microsoft.com/office/drawing/2014/main" id="{E46089C0-E037-4A6E-98B5-890F6EDBF49B}"/>
              </a:ext>
            </a:extLst>
          </p:cNvPr>
          <p:cNvSpPr>
            <a:spLocks noGrp="1"/>
          </p:cNvSpPr>
          <p:nvPr>
            <p:ph type="dt" sz="half" idx="10"/>
          </p:nvPr>
        </p:nvSpPr>
        <p:spPr/>
        <p:txBody>
          <a:bodyPr/>
          <a:lstStyle/>
          <a:p>
            <a:fld id="{694EC136-0E74-42D8-84E5-0D4E696B80D5}" type="datetime1">
              <a:rPr lang="lv-LV" smtClean="0"/>
              <a:t>18.02.2021</a:t>
            </a:fld>
            <a:endParaRPr lang="lv-LV"/>
          </a:p>
        </p:txBody>
      </p:sp>
      <p:sp>
        <p:nvSpPr>
          <p:cNvPr id="4" name="Slide Number Placeholder 3">
            <a:extLst>
              <a:ext uri="{FF2B5EF4-FFF2-40B4-BE49-F238E27FC236}">
                <a16:creationId xmlns:a16="http://schemas.microsoft.com/office/drawing/2014/main" id="{9A2AA833-6E26-4244-9627-FC8F25D1F3F6}"/>
              </a:ext>
            </a:extLst>
          </p:cNvPr>
          <p:cNvSpPr>
            <a:spLocks noGrp="1"/>
          </p:cNvSpPr>
          <p:nvPr>
            <p:ph type="sldNum" sz="quarter" idx="12"/>
          </p:nvPr>
        </p:nvSpPr>
        <p:spPr/>
        <p:txBody>
          <a:bodyPr/>
          <a:lstStyle/>
          <a:p>
            <a:fld id="{80823E1A-8787-48FE-ADDC-31D78E049ADE}" type="slidenum">
              <a:rPr lang="lv-LV" smtClean="0"/>
              <a:t>34</a:t>
            </a:fld>
            <a:endParaRPr lang="lv-LV"/>
          </a:p>
        </p:txBody>
      </p:sp>
    </p:spTree>
    <p:extLst>
      <p:ext uri="{BB962C8B-B14F-4D97-AF65-F5344CB8AC3E}">
        <p14:creationId xmlns:p14="http://schemas.microsoft.com/office/powerpoint/2010/main" val="33107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47F3D1F5-AD70-BE43-9175-A167253EB74C}"/>
              </a:ext>
            </a:extLst>
          </p:cNvPr>
          <p:cNvSpPr>
            <a:spLocks noGrp="1"/>
          </p:cNvSpPr>
          <p:nvPr>
            <p:ph type="sldNum" sz="quarter" idx="11"/>
          </p:nvPr>
        </p:nvSpPr>
        <p:spPr/>
        <p:txBody>
          <a:bodyPr/>
          <a:lstStyle/>
          <a:p>
            <a:fld id="{FEC4A954-C260-E84D-8B85-4D54550A05DF}" type="slidenum">
              <a:rPr lang="it-IT" smtClean="0"/>
              <a:pPr/>
              <a:t>35</a:t>
            </a:fld>
            <a:endParaRPr lang="it-IT"/>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201" y="1243857"/>
            <a:ext cx="1886178" cy="1131707"/>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975" y="2375564"/>
            <a:ext cx="4732630" cy="1108620"/>
          </a:xfrm>
          <a:prstGeom prst="rect">
            <a:avLst/>
          </a:prstGeom>
        </p:spPr>
      </p:pic>
      <p:sp>
        <p:nvSpPr>
          <p:cNvPr id="8" name="CasellaDiTesto 7"/>
          <p:cNvSpPr txBox="1"/>
          <p:nvPr/>
        </p:nvSpPr>
        <p:spPr>
          <a:xfrm>
            <a:off x="1282243" y="4450030"/>
            <a:ext cx="9486161" cy="1186977"/>
          </a:xfrm>
          <a:prstGeom prst="rect">
            <a:avLst/>
          </a:prstGeom>
        </p:spPr>
        <p:txBody>
          <a:bodyPr vert="horz" wrap="square" lIns="91440" tIns="45720" rIns="91440" bIns="45720" rtlCol="0" anchor="ctr">
            <a:noAutofit/>
          </a:bodyPr>
          <a:lstStyle/>
          <a:p>
            <a:r>
              <a:rPr lang="en-US" sz="1600" b="1" i="1" dirty="0"/>
              <a:t>Disclaimer excluding Commission responsibility -  This local exchange conference was funded by the European Union’s Justice </a:t>
            </a:r>
            <a:r>
              <a:rPr lang="en-US" sz="1600" b="1" i="1" dirty="0" err="1"/>
              <a:t>Programme</a:t>
            </a:r>
            <a:r>
              <a:rPr lang="en-US" sz="1600" b="1" i="1" dirty="0"/>
              <a:t> 2014-2020. The content of the </a:t>
            </a:r>
            <a:r>
              <a:rPr lang="en-US" sz="1600" b="1" i="1" dirty="0" err="1"/>
              <a:t>MiRI</a:t>
            </a:r>
            <a:r>
              <a:rPr lang="en-US" sz="1600" b="1" i="1" dirty="0"/>
              <a:t> project (JUST-JCOO-AG-2018-831608) and its deliverables, amongst which this presentation, represents the views of the author only and is his/her sole responsibility. The European Commission does not accept any responsibility for use that may be made of the information it contains.</a:t>
            </a:r>
            <a:endParaRPr lang="it-IT" sz="1600" b="1" dirty="0"/>
          </a:p>
        </p:txBody>
      </p:sp>
    </p:spTree>
    <p:extLst>
      <p:ext uri="{BB962C8B-B14F-4D97-AF65-F5344CB8AC3E}">
        <p14:creationId xmlns:p14="http://schemas.microsoft.com/office/powerpoint/2010/main" val="264867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82AE873-33CA-4ABF-B7E4-4C3894C771D8}"/>
              </a:ext>
            </a:extLst>
          </p:cNvPr>
          <p:cNvSpPr>
            <a:spLocks noGrp="1"/>
          </p:cNvSpPr>
          <p:nvPr>
            <p:ph type="title"/>
          </p:nvPr>
        </p:nvSpPr>
        <p:spPr/>
        <p:txBody>
          <a:bodyPr>
            <a:normAutofit/>
          </a:bodyPr>
          <a:lstStyle/>
          <a:p>
            <a:r>
              <a:rPr lang="lv-LV" dirty="0">
                <a:latin typeface="Times New Roman" panose="02020603050405020304" pitchFamily="18" charset="0"/>
                <a:cs typeface="Times New Roman" panose="02020603050405020304" pitchFamily="18" charset="0"/>
              </a:rPr>
              <a:t>Bērna tiesībās tikt uzklausītam ietvertie mērķi</a:t>
            </a:r>
            <a:endParaRPr lang="lv-LV" dirty="0"/>
          </a:p>
        </p:txBody>
      </p:sp>
      <p:sp>
        <p:nvSpPr>
          <p:cNvPr id="3" name="Satura vietturis 2">
            <a:extLst>
              <a:ext uri="{FF2B5EF4-FFF2-40B4-BE49-F238E27FC236}">
                <a16:creationId xmlns:a16="http://schemas.microsoft.com/office/drawing/2014/main" id="{13D0893C-77EB-4FA5-81C0-195865514EC8}"/>
              </a:ext>
            </a:extLst>
          </p:cNvPr>
          <p:cNvSpPr>
            <a:spLocks noGrp="1"/>
          </p:cNvSpPr>
          <p:nvPr>
            <p:ph idx="1"/>
          </p:nvPr>
        </p:nvSpPr>
        <p:spPr/>
        <p:txBody>
          <a:bodyPr/>
          <a:lstStyle/>
          <a:p>
            <a:pPr>
              <a:spcBef>
                <a:spcPts val="600"/>
              </a:spcBef>
              <a:spcAft>
                <a:spcPts val="600"/>
              </a:spcAft>
            </a:pPr>
            <a:r>
              <a:rPr lang="lv-LV" sz="2000" dirty="0">
                <a:latin typeface="Times New Roman" panose="02020603050405020304" pitchFamily="18" charset="0"/>
                <a:cs typeface="Times New Roman" panose="02020603050405020304" pitchFamily="18" charset="0"/>
              </a:rPr>
              <a:t>Uzsvērt un parādīt, ka bērns ir cilvēks un viņu nepieciešams cienīt tāpat kā ikvienu citu personu, neraugoties uz to, ka viņam augšanai un attīstībai ir nepieciešama pieaugušo palīdzība. </a:t>
            </a:r>
          </a:p>
          <a:p>
            <a:pPr lvl="0">
              <a:spcBef>
                <a:spcPts val="600"/>
              </a:spcBef>
              <a:spcAft>
                <a:spcPts val="600"/>
              </a:spcAft>
            </a:pPr>
            <a:r>
              <a:rPr lang="lv-LV" sz="2000" dirty="0">
                <a:latin typeface="Times New Roman" panose="02020603050405020304" pitchFamily="18" charset="0"/>
                <a:cs typeface="Times New Roman" panose="02020603050405020304" pitchFamily="18" charset="0"/>
              </a:rPr>
              <a:t>Caur uzskatu paušanu sekmēt bērna spēju un personības attīstību, nostiprināt bērna atbildību un sekmēt bērna sagatavošanu civilizētas sabiedrības attīstībai, tolerancei un cieņai pret citiem.</a:t>
            </a:r>
          </a:p>
          <a:p>
            <a:pPr>
              <a:spcBef>
                <a:spcPts val="600"/>
              </a:spcBef>
              <a:spcAft>
                <a:spcPts val="600"/>
              </a:spcAft>
            </a:pPr>
            <a:r>
              <a:rPr lang="lv-LV" sz="2000" dirty="0">
                <a:latin typeface="Times New Roman" panose="02020603050405020304" pitchFamily="18" charset="0"/>
                <a:cs typeface="Times New Roman" panose="02020603050405020304" pitchFamily="18" charset="0"/>
              </a:rPr>
              <a:t>Konvencijas dalībvalstīm, to sabiedrībām pārskatīt līdzšinējo, arhaisko kārtību un iesaistīt bērnus visu viņu dzīves skarošo lēmumu pieņemšanā, mācīt bērnu līdzdarboties un apzināties savu uzskatu svaru. </a:t>
            </a:r>
          </a:p>
          <a:p>
            <a:endParaRPr lang="lv-LV" dirty="0"/>
          </a:p>
        </p:txBody>
      </p:sp>
      <p:sp>
        <p:nvSpPr>
          <p:cNvPr id="4" name="Date Placeholder 3">
            <a:extLst>
              <a:ext uri="{FF2B5EF4-FFF2-40B4-BE49-F238E27FC236}">
                <a16:creationId xmlns:a16="http://schemas.microsoft.com/office/drawing/2014/main" id="{F6C3BAF9-CDEE-4A44-A507-7EB79B15679B}"/>
              </a:ext>
            </a:extLst>
          </p:cNvPr>
          <p:cNvSpPr>
            <a:spLocks noGrp="1"/>
          </p:cNvSpPr>
          <p:nvPr>
            <p:ph type="dt" sz="half" idx="10"/>
          </p:nvPr>
        </p:nvSpPr>
        <p:spPr/>
        <p:txBody>
          <a:bodyPr/>
          <a:lstStyle/>
          <a:p>
            <a:fld id="{C94BC28A-135A-4DB8-87E3-282F3652B5F0}" type="datetime1">
              <a:rPr lang="lv-LV" smtClean="0"/>
              <a:t>18.02.2021</a:t>
            </a:fld>
            <a:endParaRPr lang="lv-LV"/>
          </a:p>
        </p:txBody>
      </p:sp>
      <p:sp>
        <p:nvSpPr>
          <p:cNvPr id="5" name="Slide Number Placeholder 4">
            <a:extLst>
              <a:ext uri="{FF2B5EF4-FFF2-40B4-BE49-F238E27FC236}">
                <a16:creationId xmlns:a16="http://schemas.microsoft.com/office/drawing/2014/main" id="{502A0BFD-4406-4117-8D4F-B94FBC936AE2}"/>
              </a:ext>
            </a:extLst>
          </p:cNvPr>
          <p:cNvSpPr>
            <a:spLocks noGrp="1"/>
          </p:cNvSpPr>
          <p:nvPr>
            <p:ph type="sldNum" sz="quarter" idx="12"/>
          </p:nvPr>
        </p:nvSpPr>
        <p:spPr/>
        <p:txBody>
          <a:bodyPr/>
          <a:lstStyle/>
          <a:p>
            <a:fld id="{80823E1A-8787-48FE-ADDC-31D78E049ADE}" type="slidenum">
              <a:rPr lang="lv-LV" smtClean="0"/>
              <a:t>4</a:t>
            </a:fld>
            <a:endParaRPr lang="lv-LV"/>
          </a:p>
        </p:txBody>
      </p:sp>
    </p:spTree>
    <p:extLst>
      <p:ext uri="{BB962C8B-B14F-4D97-AF65-F5344CB8AC3E}">
        <p14:creationId xmlns:p14="http://schemas.microsoft.com/office/powerpoint/2010/main" val="259152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CE91F84-4F27-420A-AD7D-C062F515413A}"/>
              </a:ext>
            </a:extLst>
          </p:cNvPr>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Konvencijas 12.pants</a:t>
            </a:r>
            <a:br>
              <a:rPr lang="lv-LV" b="1" dirty="0">
                <a:latin typeface="Times New Roman" panose="02020603050405020304" pitchFamily="18" charset="0"/>
                <a:cs typeface="Times New Roman" panose="02020603050405020304" pitchFamily="18" charset="0"/>
              </a:rPr>
            </a:br>
            <a:endParaRPr lang="lv-LV" dirty="0"/>
          </a:p>
        </p:txBody>
      </p:sp>
      <p:sp>
        <p:nvSpPr>
          <p:cNvPr id="3" name="Satura vietturis 2">
            <a:extLst>
              <a:ext uri="{FF2B5EF4-FFF2-40B4-BE49-F238E27FC236}">
                <a16:creationId xmlns:a16="http://schemas.microsoft.com/office/drawing/2014/main" id="{5636478A-822D-4ACE-BA4F-7DA200CEA06B}"/>
              </a:ext>
            </a:extLst>
          </p:cNvPr>
          <p:cNvSpPr>
            <a:spLocks noGrp="1"/>
          </p:cNvSpPr>
          <p:nvPr>
            <p:ph idx="1"/>
          </p:nvPr>
        </p:nvSpPr>
        <p:spPr/>
        <p:txBody>
          <a:bodyPr/>
          <a:lstStyle/>
          <a:p>
            <a:r>
              <a:rPr lang="lv-LV" sz="2000" dirty="0">
                <a:latin typeface="Times New Roman" panose="02020603050405020304" pitchFamily="18" charset="0"/>
                <a:cs typeface="Times New Roman" panose="02020603050405020304" pitchFamily="18" charset="0"/>
              </a:rPr>
              <a:t>Dalībvalstis nodrošina, lai ikvienam bērnam, kas ir spējīgs formulēt savu viedokli, būtu tiesības brīvi to paust visos jautājumos, kas viņu skar, turklāt bērna viedoklim jāpievērš pienācīga uzmanība atbilstoši bērna vecumam un brieduma pakāpei.</a:t>
            </a:r>
          </a:p>
          <a:p>
            <a:r>
              <a:rPr lang="lv-LV" sz="2000" dirty="0">
                <a:latin typeface="Times New Roman" panose="02020603050405020304" pitchFamily="18" charset="0"/>
                <a:cs typeface="Times New Roman" panose="02020603050405020304" pitchFamily="18" charset="0"/>
              </a:rPr>
              <a:t>Šajā nolūkā bērnam tiek dota iespēja tikt uzklausītam jebkādā ar viņu saistītā tiesvedībā un administratīvā procesā vai nu tieši, vai ar pārstāvja vai attiecīgas iestādes starpniecību, ievērojot attiecīgās valsts tiesību aktu procesuālās normas.</a:t>
            </a:r>
          </a:p>
          <a:p>
            <a:pPr marL="0" indent="0">
              <a:spcBef>
                <a:spcPts val="600"/>
              </a:spcBef>
              <a:spcAft>
                <a:spcPts val="600"/>
              </a:spcAft>
              <a:buNone/>
            </a:pPr>
            <a:endParaRPr lang="lv-LV" sz="2000" b="1" dirty="0">
              <a:latin typeface="Times New Roman" panose="02020603050405020304" pitchFamily="18" charset="0"/>
              <a:cs typeface="Times New Roman" panose="02020603050405020304" pitchFamily="18" charset="0"/>
            </a:endParaRPr>
          </a:p>
          <a:p>
            <a:endParaRPr lang="lv-LV" dirty="0"/>
          </a:p>
        </p:txBody>
      </p:sp>
      <p:sp>
        <p:nvSpPr>
          <p:cNvPr id="4" name="Date Placeholder 3">
            <a:extLst>
              <a:ext uri="{FF2B5EF4-FFF2-40B4-BE49-F238E27FC236}">
                <a16:creationId xmlns:a16="http://schemas.microsoft.com/office/drawing/2014/main" id="{63C20161-43CE-4362-A745-1BD7A5CB3F41}"/>
              </a:ext>
            </a:extLst>
          </p:cNvPr>
          <p:cNvSpPr>
            <a:spLocks noGrp="1"/>
          </p:cNvSpPr>
          <p:nvPr>
            <p:ph type="dt" sz="half" idx="10"/>
          </p:nvPr>
        </p:nvSpPr>
        <p:spPr/>
        <p:txBody>
          <a:bodyPr/>
          <a:lstStyle/>
          <a:p>
            <a:fld id="{2364EAC3-5A4F-45A6-B2F6-7F2B80915BA4}" type="datetime1">
              <a:rPr lang="lv-LV" smtClean="0"/>
              <a:t>18.02.2021</a:t>
            </a:fld>
            <a:endParaRPr lang="lv-LV"/>
          </a:p>
        </p:txBody>
      </p:sp>
      <p:sp>
        <p:nvSpPr>
          <p:cNvPr id="5" name="Slide Number Placeholder 4">
            <a:extLst>
              <a:ext uri="{FF2B5EF4-FFF2-40B4-BE49-F238E27FC236}">
                <a16:creationId xmlns:a16="http://schemas.microsoft.com/office/drawing/2014/main" id="{EC246D49-B065-4DE6-9501-D033BE9FFF2C}"/>
              </a:ext>
            </a:extLst>
          </p:cNvPr>
          <p:cNvSpPr>
            <a:spLocks noGrp="1"/>
          </p:cNvSpPr>
          <p:nvPr>
            <p:ph type="sldNum" sz="quarter" idx="12"/>
          </p:nvPr>
        </p:nvSpPr>
        <p:spPr/>
        <p:txBody>
          <a:bodyPr/>
          <a:lstStyle/>
          <a:p>
            <a:fld id="{80823E1A-8787-48FE-ADDC-31D78E049ADE}" type="slidenum">
              <a:rPr lang="lv-LV" smtClean="0"/>
              <a:t>5</a:t>
            </a:fld>
            <a:endParaRPr lang="lv-LV"/>
          </a:p>
        </p:txBody>
      </p:sp>
    </p:spTree>
    <p:extLst>
      <p:ext uri="{BB962C8B-B14F-4D97-AF65-F5344CB8AC3E}">
        <p14:creationId xmlns:p14="http://schemas.microsoft.com/office/powerpoint/2010/main" val="2288817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82A5F76-A08B-4830-9EB4-23090F76CAC4}"/>
              </a:ext>
            </a:extLst>
          </p:cNvPr>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Nodrošināt tiesības paust viedokli</a:t>
            </a:r>
            <a:br>
              <a:rPr lang="lv-LV" b="1" dirty="0">
                <a:latin typeface="Times New Roman" panose="02020603050405020304" pitchFamily="18" charset="0"/>
                <a:cs typeface="Times New Roman" panose="02020603050405020304" pitchFamily="18" charset="0"/>
              </a:rPr>
            </a:br>
            <a:endParaRPr lang="lv-LV" dirty="0"/>
          </a:p>
        </p:txBody>
      </p:sp>
      <p:sp>
        <p:nvSpPr>
          <p:cNvPr id="3" name="Satura vietturis 2">
            <a:extLst>
              <a:ext uri="{FF2B5EF4-FFF2-40B4-BE49-F238E27FC236}">
                <a16:creationId xmlns:a16="http://schemas.microsoft.com/office/drawing/2014/main" id="{AD5A264B-CC0C-42DF-9578-DE696A86D2A2}"/>
              </a:ext>
            </a:extLst>
          </p:cNvPr>
          <p:cNvSpPr>
            <a:spLocks noGrp="1"/>
          </p:cNvSpPr>
          <p:nvPr>
            <p:ph idx="1"/>
          </p:nvPr>
        </p:nvSpPr>
        <p:spPr/>
        <p:txBody>
          <a:bodyPr/>
          <a:lstStyle/>
          <a:p>
            <a:pPr marL="0" indent="0">
              <a:spcBef>
                <a:spcPts val="600"/>
              </a:spcBef>
              <a:buNone/>
            </a:pPr>
            <a:r>
              <a:rPr lang="lv-LV" sz="2400" dirty="0">
                <a:latin typeface="Times New Roman" panose="02020603050405020304" pitchFamily="18" charset="0"/>
                <a:cs typeface="Times New Roman" panose="02020603050405020304" pitchFamily="18" charset="0"/>
              </a:rPr>
              <a:t>Nozīmē pienākumu veikt visas pienācīgās darbības, lai nodrošinātu ikvienam bērnam tiesības paust viedokli, tajā skaitā bērniem ar attīstības traucējumiem, garīgu atpalicību, bērniem, kuri runā citā valodā, un nodrošināt, ka visiem bērniem ir ļauts praktizēt šīs tiesības. </a:t>
            </a:r>
          </a:p>
          <a:p>
            <a:pPr lvl="0"/>
            <a:endParaRPr lang="lv-LV" sz="2400" dirty="0">
              <a:latin typeface="Times New Roman" panose="02020603050405020304" pitchFamily="18" charset="0"/>
              <a:cs typeface="Times New Roman" panose="02020603050405020304" pitchFamily="18" charset="0"/>
            </a:endParaRPr>
          </a:p>
          <a:p>
            <a:endParaRPr lang="lv-LV" dirty="0"/>
          </a:p>
        </p:txBody>
      </p:sp>
      <p:sp>
        <p:nvSpPr>
          <p:cNvPr id="4" name="Date Placeholder 3">
            <a:extLst>
              <a:ext uri="{FF2B5EF4-FFF2-40B4-BE49-F238E27FC236}">
                <a16:creationId xmlns:a16="http://schemas.microsoft.com/office/drawing/2014/main" id="{563FF7E6-0C68-434C-ACA6-9AC87E57904C}"/>
              </a:ext>
            </a:extLst>
          </p:cNvPr>
          <p:cNvSpPr>
            <a:spLocks noGrp="1"/>
          </p:cNvSpPr>
          <p:nvPr>
            <p:ph type="dt" sz="half" idx="10"/>
          </p:nvPr>
        </p:nvSpPr>
        <p:spPr/>
        <p:txBody>
          <a:bodyPr/>
          <a:lstStyle/>
          <a:p>
            <a:fld id="{F46FA10F-C69E-415B-8D43-213620E6AA23}" type="datetime1">
              <a:rPr lang="lv-LV" smtClean="0"/>
              <a:t>18.02.2021</a:t>
            </a:fld>
            <a:endParaRPr lang="lv-LV"/>
          </a:p>
        </p:txBody>
      </p:sp>
      <p:sp>
        <p:nvSpPr>
          <p:cNvPr id="5" name="Slide Number Placeholder 4">
            <a:extLst>
              <a:ext uri="{FF2B5EF4-FFF2-40B4-BE49-F238E27FC236}">
                <a16:creationId xmlns:a16="http://schemas.microsoft.com/office/drawing/2014/main" id="{BC607114-54CC-4EBE-9CF7-0C784A5DC775}"/>
              </a:ext>
            </a:extLst>
          </p:cNvPr>
          <p:cNvSpPr>
            <a:spLocks noGrp="1"/>
          </p:cNvSpPr>
          <p:nvPr>
            <p:ph type="sldNum" sz="quarter" idx="12"/>
          </p:nvPr>
        </p:nvSpPr>
        <p:spPr/>
        <p:txBody>
          <a:bodyPr/>
          <a:lstStyle/>
          <a:p>
            <a:fld id="{80823E1A-8787-48FE-ADDC-31D78E049ADE}" type="slidenum">
              <a:rPr lang="lv-LV" smtClean="0"/>
              <a:t>6</a:t>
            </a:fld>
            <a:endParaRPr lang="lv-LV"/>
          </a:p>
        </p:txBody>
      </p:sp>
    </p:spTree>
    <p:extLst>
      <p:ext uri="{BB962C8B-B14F-4D97-AF65-F5344CB8AC3E}">
        <p14:creationId xmlns:p14="http://schemas.microsoft.com/office/powerpoint/2010/main" val="3176958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BEF2166-41AD-4B0E-BF40-BDB00ECA8880}"/>
              </a:ext>
            </a:extLst>
          </p:cNvPr>
          <p:cNvSpPr>
            <a:spLocks noGrp="1"/>
          </p:cNvSpPr>
          <p:nvPr>
            <p:ph type="title"/>
          </p:nvPr>
        </p:nvSpPr>
        <p:spPr/>
        <p:txBody>
          <a:bodyPr>
            <a:normAutofit fontScale="90000"/>
          </a:bodyPr>
          <a:lstStyle/>
          <a:p>
            <a:r>
              <a:rPr lang="lv-LV" b="1" dirty="0">
                <a:latin typeface="Times New Roman" panose="02020603050405020304" pitchFamily="18" charset="0"/>
                <a:cs typeface="Times New Roman" panose="02020603050405020304" pitchFamily="18" charset="0"/>
              </a:rPr>
              <a:t>Katram bērnam, kurš spēj paust savu viedokli</a:t>
            </a:r>
            <a:br>
              <a:rPr lang="lv-LV" b="1" dirty="0">
                <a:latin typeface="Times New Roman" panose="02020603050405020304" pitchFamily="18" charset="0"/>
                <a:cs typeface="Times New Roman" panose="02020603050405020304" pitchFamily="18" charset="0"/>
              </a:rPr>
            </a:br>
            <a:endParaRPr lang="lv-LV" dirty="0"/>
          </a:p>
        </p:txBody>
      </p:sp>
      <p:sp>
        <p:nvSpPr>
          <p:cNvPr id="3" name="Satura vietturis 2">
            <a:extLst>
              <a:ext uri="{FF2B5EF4-FFF2-40B4-BE49-F238E27FC236}">
                <a16:creationId xmlns:a16="http://schemas.microsoft.com/office/drawing/2014/main" id="{622DF85F-0FEA-4963-A5B4-74B3704F2B03}"/>
              </a:ext>
            </a:extLst>
          </p:cNvPr>
          <p:cNvSpPr>
            <a:spLocks noGrp="1"/>
          </p:cNvSpPr>
          <p:nvPr>
            <p:ph idx="1"/>
          </p:nvPr>
        </p:nvSpPr>
        <p:spPr/>
        <p:txBody>
          <a:bodyPr/>
          <a:lstStyle/>
          <a:p>
            <a:pPr lvl="0">
              <a:spcBef>
                <a:spcPts val="600"/>
              </a:spcBef>
            </a:pPr>
            <a:r>
              <a:rPr lang="lv-LV" sz="2000" dirty="0">
                <a:latin typeface="Times New Roman" panose="02020603050405020304" pitchFamily="18" charset="0"/>
                <a:cs typeface="Times New Roman" panose="02020603050405020304" pitchFamily="18" charset="0"/>
              </a:rPr>
              <a:t>Ir jāsāk ar prezumpciju, ka bērnam ir viedoklis / viņš  spēj to veidot. </a:t>
            </a:r>
          </a:p>
          <a:p>
            <a:pPr lvl="0">
              <a:spcBef>
                <a:spcPts val="600"/>
              </a:spcBef>
            </a:pPr>
            <a:r>
              <a:rPr lang="lv-LV" sz="2000" dirty="0">
                <a:latin typeface="Times New Roman" panose="02020603050405020304" pitchFamily="18" charset="0"/>
                <a:cs typeface="Times New Roman" panose="02020603050405020304" pitchFamily="18" charset="0"/>
              </a:rPr>
              <a:t>Bērnam nav pienākums pierādīt savas spējas veidot viedokli. </a:t>
            </a:r>
          </a:p>
          <a:p>
            <a:pPr lvl="0">
              <a:spcBef>
                <a:spcPts val="600"/>
              </a:spcBef>
            </a:pPr>
            <a:r>
              <a:rPr lang="lv-LV" sz="2000" dirty="0">
                <a:latin typeface="Times New Roman" panose="02020603050405020304" pitchFamily="18" charset="0"/>
                <a:cs typeface="Times New Roman" panose="02020603050405020304" pitchFamily="18" charset="0"/>
              </a:rPr>
              <a:t>Tāpat nav nepieciešams, lai bērnam būtu vispusīga izpratne par attiecīgo problēmu, vien svarīgi, lai bērns spēj paust viedokli par konkrēto lietu. </a:t>
            </a:r>
          </a:p>
          <a:p>
            <a:pPr lvl="0">
              <a:spcBef>
                <a:spcPts val="600"/>
              </a:spcBef>
            </a:pPr>
            <a:r>
              <a:rPr lang="lv-LV" sz="2000" dirty="0">
                <a:latin typeface="Times New Roman" panose="02020603050405020304" pitchFamily="18" charset="0"/>
                <a:cs typeface="Times New Roman" panose="02020603050405020304" pitchFamily="18" charset="0"/>
              </a:rPr>
              <a:t>„Uzskatus” jāinterpretē dziļāk par attīstītiem uzskatiem, ietverot arī sajūtas, idejas, izpratni, interpretācijas. </a:t>
            </a:r>
          </a:p>
          <a:p>
            <a:endParaRPr lang="lv-LV" dirty="0"/>
          </a:p>
        </p:txBody>
      </p:sp>
      <p:sp>
        <p:nvSpPr>
          <p:cNvPr id="4" name="Date Placeholder 3">
            <a:extLst>
              <a:ext uri="{FF2B5EF4-FFF2-40B4-BE49-F238E27FC236}">
                <a16:creationId xmlns:a16="http://schemas.microsoft.com/office/drawing/2014/main" id="{2F3E5584-5F49-4D1B-97C2-F58BD9D369CD}"/>
              </a:ext>
            </a:extLst>
          </p:cNvPr>
          <p:cNvSpPr>
            <a:spLocks noGrp="1"/>
          </p:cNvSpPr>
          <p:nvPr>
            <p:ph type="dt" sz="half" idx="10"/>
          </p:nvPr>
        </p:nvSpPr>
        <p:spPr/>
        <p:txBody>
          <a:bodyPr/>
          <a:lstStyle/>
          <a:p>
            <a:fld id="{6BC88D39-8676-4277-9C28-8CBC1363EBD8}" type="datetime1">
              <a:rPr lang="lv-LV" smtClean="0"/>
              <a:t>18.02.2021</a:t>
            </a:fld>
            <a:endParaRPr lang="lv-LV"/>
          </a:p>
        </p:txBody>
      </p:sp>
      <p:sp>
        <p:nvSpPr>
          <p:cNvPr id="5" name="Slide Number Placeholder 4">
            <a:extLst>
              <a:ext uri="{FF2B5EF4-FFF2-40B4-BE49-F238E27FC236}">
                <a16:creationId xmlns:a16="http://schemas.microsoft.com/office/drawing/2014/main" id="{BA918AB2-F11E-47C1-B856-37A1AD29B69B}"/>
              </a:ext>
            </a:extLst>
          </p:cNvPr>
          <p:cNvSpPr>
            <a:spLocks noGrp="1"/>
          </p:cNvSpPr>
          <p:nvPr>
            <p:ph type="sldNum" sz="quarter" idx="12"/>
          </p:nvPr>
        </p:nvSpPr>
        <p:spPr/>
        <p:txBody>
          <a:bodyPr/>
          <a:lstStyle/>
          <a:p>
            <a:fld id="{80823E1A-8787-48FE-ADDC-31D78E049ADE}" type="slidenum">
              <a:rPr lang="lv-LV" smtClean="0"/>
              <a:t>7</a:t>
            </a:fld>
            <a:endParaRPr lang="lv-LV"/>
          </a:p>
        </p:txBody>
      </p:sp>
    </p:spTree>
    <p:extLst>
      <p:ext uri="{BB962C8B-B14F-4D97-AF65-F5344CB8AC3E}">
        <p14:creationId xmlns:p14="http://schemas.microsoft.com/office/powerpoint/2010/main" val="565106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86DD408-1C3F-48D9-9CD6-C240F67EFBAD}"/>
              </a:ext>
            </a:extLst>
          </p:cNvPr>
          <p:cNvSpPr>
            <a:spLocks noGrp="1"/>
          </p:cNvSpPr>
          <p:nvPr>
            <p:ph type="title"/>
          </p:nvPr>
        </p:nvSpPr>
        <p:spPr/>
        <p:txBody>
          <a:bodyPr>
            <a:normAutofit fontScale="90000"/>
          </a:bodyPr>
          <a:lstStyle/>
          <a:p>
            <a:r>
              <a:rPr lang="lv-LV" b="1" dirty="0">
                <a:latin typeface="Times New Roman" panose="02020603050405020304" pitchFamily="18" charset="0"/>
                <a:cs typeface="Times New Roman" panose="02020603050405020304" pitchFamily="18" charset="0"/>
              </a:rPr>
              <a:t>Katram bērnam, kurš spēj paust savu viedokli</a:t>
            </a:r>
            <a:br>
              <a:rPr lang="lv-LV" b="1" dirty="0">
                <a:latin typeface="Times New Roman" panose="02020603050405020304" pitchFamily="18" charset="0"/>
                <a:cs typeface="Times New Roman" panose="02020603050405020304" pitchFamily="18" charset="0"/>
              </a:rPr>
            </a:br>
            <a:endParaRPr lang="lv-LV" dirty="0"/>
          </a:p>
        </p:txBody>
      </p:sp>
      <p:sp>
        <p:nvSpPr>
          <p:cNvPr id="3" name="Satura vietturis 2">
            <a:extLst>
              <a:ext uri="{FF2B5EF4-FFF2-40B4-BE49-F238E27FC236}">
                <a16:creationId xmlns:a16="http://schemas.microsoft.com/office/drawing/2014/main" id="{02F36499-9C3C-40B6-8B08-C8EBA5091366}"/>
              </a:ext>
            </a:extLst>
          </p:cNvPr>
          <p:cNvSpPr>
            <a:spLocks noGrp="1"/>
          </p:cNvSpPr>
          <p:nvPr>
            <p:ph idx="1"/>
          </p:nvPr>
        </p:nvSpPr>
        <p:spPr/>
        <p:txBody>
          <a:bodyPr/>
          <a:lstStyle/>
          <a:p>
            <a:pPr lvl="0">
              <a:spcBef>
                <a:spcPts val="600"/>
              </a:spcBef>
            </a:pPr>
            <a:r>
              <a:rPr lang="lv-LV" sz="2000" dirty="0">
                <a:latin typeface="Times New Roman" panose="02020603050405020304" pitchFamily="18" charset="0"/>
                <a:cs typeface="Times New Roman" panose="02020603050405020304" pitchFamily="18" charset="0"/>
              </a:rPr>
              <a:t>Konvencijas 12.panta implementācija prasa atzīt un cienīt arī neverbālās komunikācijas formas, piemēram spēli, ķermeņa valodu, sejas izteiksmes, zīmējumus, caur kuriem ļoti mazi bērni veic izvēles, dod priekšroku, demonstrē viņu vides izpratni. </a:t>
            </a:r>
          </a:p>
          <a:p>
            <a:pPr lvl="0">
              <a:spcBef>
                <a:spcPts val="600"/>
              </a:spcBef>
            </a:pPr>
            <a:r>
              <a:rPr lang="lv-LV" sz="2000" dirty="0">
                <a:latin typeface="Times New Roman" panose="02020603050405020304" pitchFamily="18" charset="0"/>
                <a:cs typeface="Times New Roman" panose="02020603050405020304" pitchFamily="18" charset="0"/>
              </a:rPr>
              <a:t>Attiecīgi Komiteja nenosaka zemāko vecumu līdzdalības tiesībām un aicina atturēties no vecuma ierobežojumiem gan likumos, gan praksē, kas liedz bērniem līdzdalību lēmumu veidošanā.</a:t>
            </a:r>
          </a:p>
          <a:p>
            <a:endParaRPr lang="lv-LV" dirty="0"/>
          </a:p>
        </p:txBody>
      </p:sp>
      <p:sp>
        <p:nvSpPr>
          <p:cNvPr id="4" name="Date Placeholder 3">
            <a:extLst>
              <a:ext uri="{FF2B5EF4-FFF2-40B4-BE49-F238E27FC236}">
                <a16:creationId xmlns:a16="http://schemas.microsoft.com/office/drawing/2014/main" id="{3A389028-E386-46F1-A09B-EE3901D50F95}"/>
              </a:ext>
            </a:extLst>
          </p:cNvPr>
          <p:cNvSpPr>
            <a:spLocks noGrp="1"/>
          </p:cNvSpPr>
          <p:nvPr>
            <p:ph type="dt" sz="half" idx="10"/>
          </p:nvPr>
        </p:nvSpPr>
        <p:spPr/>
        <p:txBody>
          <a:bodyPr/>
          <a:lstStyle/>
          <a:p>
            <a:fld id="{E6AD21FA-5C71-48F4-BEB6-B61A39EFC4D7}" type="datetime1">
              <a:rPr lang="lv-LV" smtClean="0"/>
              <a:t>18.02.2021</a:t>
            </a:fld>
            <a:endParaRPr lang="lv-LV"/>
          </a:p>
        </p:txBody>
      </p:sp>
      <p:sp>
        <p:nvSpPr>
          <p:cNvPr id="5" name="Slide Number Placeholder 4">
            <a:extLst>
              <a:ext uri="{FF2B5EF4-FFF2-40B4-BE49-F238E27FC236}">
                <a16:creationId xmlns:a16="http://schemas.microsoft.com/office/drawing/2014/main" id="{AF121723-C71D-40EE-A103-9B19A819F5F8}"/>
              </a:ext>
            </a:extLst>
          </p:cNvPr>
          <p:cNvSpPr>
            <a:spLocks noGrp="1"/>
          </p:cNvSpPr>
          <p:nvPr>
            <p:ph type="sldNum" sz="quarter" idx="12"/>
          </p:nvPr>
        </p:nvSpPr>
        <p:spPr/>
        <p:txBody>
          <a:bodyPr/>
          <a:lstStyle/>
          <a:p>
            <a:fld id="{80823E1A-8787-48FE-ADDC-31D78E049ADE}" type="slidenum">
              <a:rPr lang="lv-LV" smtClean="0"/>
              <a:t>8</a:t>
            </a:fld>
            <a:endParaRPr lang="lv-LV"/>
          </a:p>
        </p:txBody>
      </p:sp>
    </p:spTree>
    <p:extLst>
      <p:ext uri="{BB962C8B-B14F-4D97-AF65-F5344CB8AC3E}">
        <p14:creationId xmlns:p14="http://schemas.microsoft.com/office/powerpoint/2010/main" val="3061166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61BE336-65D3-446A-AF62-D7AE349F0146}"/>
              </a:ext>
            </a:extLst>
          </p:cNvPr>
          <p:cNvSpPr>
            <a:spLocks noGrp="1"/>
          </p:cNvSpPr>
          <p:nvPr>
            <p:ph type="title"/>
          </p:nvPr>
        </p:nvSpPr>
        <p:spPr/>
        <p:txBody>
          <a:bodyPr>
            <a:normAutofit/>
          </a:bodyPr>
          <a:lstStyle/>
          <a:p>
            <a:r>
              <a:rPr lang="lv-LV" b="1" dirty="0">
                <a:latin typeface="Times New Roman" panose="02020603050405020304" pitchFamily="18" charset="0"/>
                <a:cs typeface="Times New Roman" panose="02020603050405020304" pitchFamily="18" charset="0"/>
              </a:rPr>
              <a:t>Tiesības paust uzskatus brīvi</a:t>
            </a:r>
            <a:br>
              <a:rPr lang="lv-LV" b="1" dirty="0">
                <a:latin typeface="Times New Roman" panose="02020603050405020304" pitchFamily="18" charset="0"/>
                <a:cs typeface="Times New Roman" panose="02020603050405020304" pitchFamily="18" charset="0"/>
              </a:rPr>
            </a:br>
            <a:endParaRPr lang="lv-LV" dirty="0"/>
          </a:p>
        </p:txBody>
      </p:sp>
      <p:sp>
        <p:nvSpPr>
          <p:cNvPr id="3" name="Satura vietturis 2">
            <a:extLst>
              <a:ext uri="{FF2B5EF4-FFF2-40B4-BE49-F238E27FC236}">
                <a16:creationId xmlns:a16="http://schemas.microsoft.com/office/drawing/2014/main" id="{EA9EEC2B-9E72-4B95-A60B-7AA064080FF6}"/>
              </a:ext>
            </a:extLst>
          </p:cNvPr>
          <p:cNvSpPr>
            <a:spLocks noGrp="1"/>
          </p:cNvSpPr>
          <p:nvPr>
            <p:ph idx="1"/>
          </p:nvPr>
        </p:nvSpPr>
        <p:spPr/>
        <p:txBody>
          <a:bodyPr/>
          <a:lstStyle/>
          <a:p>
            <a:pPr lvl="0"/>
            <a:r>
              <a:rPr lang="lv-LV" sz="2000" dirty="0">
                <a:latin typeface="Times New Roman" panose="02020603050405020304" pitchFamily="18" charset="0"/>
                <a:cs typeface="Times New Roman" panose="02020603050405020304" pitchFamily="18" charset="0"/>
              </a:rPr>
              <a:t>Bērnu nedrīkst piespiest paust uzskatus. </a:t>
            </a:r>
          </a:p>
          <a:p>
            <a:r>
              <a:rPr lang="lv-LV" sz="2000" dirty="0">
                <a:latin typeface="Times New Roman" panose="02020603050405020304" pitchFamily="18" charset="0"/>
                <a:cs typeface="Times New Roman" panose="02020603050405020304" pitchFamily="18" charset="0"/>
              </a:rPr>
              <a:t>Konvencijas 12.pants bērnam neuzliek pienākumu paust viedokli, tās ir viņa tiesības, un bērns var izvēlēties, vai tās izmantot vai nē. </a:t>
            </a:r>
          </a:p>
          <a:p>
            <a:pPr lvl="0"/>
            <a:r>
              <a:rPr lang="lv-LV" sz="2000" dirty="0">
                <a:latin typeface="Times New Roman" panose="02020603050405020304" pitchFamily="18" charset="0"/>
                <a:cs typeface="Times New Roman" panose="02020603050405020304" pitchFamily="18" charset="0"/>
              </a:rPr>
              <a:t>Ar bērniem nedrīkst manipulēt, viņus nedrīkst pakļaut nepamatotai vai nesamērīgai citu personu ietekmei. </a:t>
            </a:r>
          </a:p>
          <a:p>
            <a:pPr lvl="0"/>
            <a:r>
              <a:rPr lang="lv-LV" sz="2000" dirty="0">
                <a:latin typeface="Times New Roman" panose="02020603050405020304" pitchFamily="18" charset="0"/>
                <a:cs typeface="Times New Roman" panose="02020603050405020304" pitchFamily="18" charset="0"/>
              </a:rPr>
              <a:t>Bērnam jāļauj paust savu, nevis citu personu viedokli. </a:t>
            </a:r>
          </a:p>
          <a:p>
            <a:pPr lvl="0"/>
            <a:endParaRPr lang="lv-LV" dirty="0">
              <a:latin typeface="Times New Roman" panose="02020603050405020304" pitchFamily="18" charset="0"/>
              <a:cs typeface="Times New Roman" panose="02020603050405020304" pitchFamily="18" charset="0"/>
            </a:endParaRPr>
          </a:p>
          <a:p>
            <a:endParaRPr lang="lv-LV" dirty="0"/>
          </a:p>
        </p:txBody>
      </p:sp>
      <p:sp>
        <p:nvSpPr>
          <p:cNvPr id="4" name="Date Placeholder 3">
            <a:extLst>
              <a:ext uri="{FF2B5EF4-FFF2-40B4-BE49-F238E27FC236}">
                <a16:creationId xmlns:a16="http://schemas.microsoft.com/office/drawing/2014/main" id="{1BA05042-88EC-4F80-9668-4387F6A3754F}"/>
              </a:ext>
            </a:extLst>
          </p:cNvPr>
          <p:cNvSpPr>
            <a:spLocks noGrp="1"/>
          </p:cNvSpPr>
          <p:nvPr>
            <p:ph type="dt" sz="half" idx="10"/>
          </p:nvPr>
        </p:nvSpPr>
        <p:spPr/>
        <p:txBody>
          <a:bodyPr/>
          <a:lstStyle/>
          <a:p>
            <a:fld id="{3AA27F4A-B805-428D-A9BD-8B871740B92F}" type="datetime1">
              <a:rPr lang="lv-LV" smtClean="0"/>
              <a:t>18.02.2021</a:t>
            </a:fld>
            <a:endParaRPr lang="lv-LV"/>
          </a:p>
        </p:txBody>
      </p:sp>
      <p:sp>
        <p:nvSpPr>
          <p:cNvPr id="5" name="Slide Number Placeholder 4">
            <a:extLst>
              <a:ext uri="{FF2B5EF4-FFF2-40B4-BE49-F238E27FC236}">
                <a16:creationId xmlns:a16="http://schemas.microsoft.com/office/drawing/2014/main" id="{80A094E4-6236-461C-B7E2-F4DC3F2266AF}"/>
              </a:ext>
            </a:extLst>
          </p:cNvPr>
          <p:cNvSpPr>
            <a:spLocks noGrp="1"/>
          </p:cNvSpPr>
          <p:nvPr>
            <p:ph type="sldNum" sz="quarter" idx="12"/>
          </p:nvPr>
        </p:nvSpPr>
        <p:spPr/>
        <p:txBody>
          <a:bodyPr/>
          <a:lstStyle/>
          <a:p>
            <a:fld id="{80823E1A-8787-48FE-ADDC-31D78E049ADE}" type="slidenum">
              <a:rPr lang="lv-LV" smtClean="0"/>
              <a:t>9</a:t>
            </a:fld>
            <a:endParaRPr lang="lv-LV"/>
          </a:p>
        </p:txBody>
      </p:sp>
    </p:spTree>
    <p:extLst>
      <p:ext uri="{BB962C8B-B14F-4D97-AF65-F5344CB8AC3E}">
        <p14:creationId xmlns:p14="http://schemas.microsoft.com/office/powerpoint/2010/main" val="2517174918"/>
      </p:ext>
    </p:extLst>
  </p:cSld>
  <p:clrMapOvr>
    <a:masterClrMapping/>
  </p:clrMapOvr>
</p:sld>
</file>

<file path=ppt/theme/theme1.xml><?xml version="1.0" encoding="utf-8"?>
<a:theme xmlns:a="http://schemas.openxmlformats.org/drawingml/2006/main" name="Smilgas">
  <a:themeElements>
    <a:clrScheme name="Smilgas">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milgas">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milgas">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300</TotalTime>
  <Words>2016</Words>
  <Application>Microsoft Office PowerPoint</Application>
  <PresentationFormat>Widescreen</PresentationFormat>
  <Paragraphs>270</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Century Gothic</vt:lpstr>
      <vt:lpstr>Fira Sans</vt:lpstr>
      <vt:lpstr>Fira Sans Medium</vt:lpstr>
      <vt:lpstr>Helvetica Neue</vt:lpstr>
      <vt:lpstr>Times New Roman</vt:lpstr>
      <vt:lpstr>Wingdings 3</vt:lpstr>
      <vt:lpstr>Smilgas</vt:lpstr>
      <vt:lpstr>PowerPoint Presentation</vt:lpstr>
      <vt:lpstr>PowerPoint Presentation</vt:lpstr>
      <vt:lpstr>Bērna tiesībās tikt uzklausītam ietvertās idejas </vt:lpstr>
      <vt:lpstr>Bērna tiesībās tikt uzklausītam ietvertie mērķi</vt:lpstr>
      <vt:lpstr>Konvencijas 12.pants </vt:lpstr>
      <vt:lpstr>Nodrošināt tiesības paust viedokli </vt:lpstr>
      <vt:lpstr>Katram bērnam, kurš spēj paust savu viedokli </vt:lpstr>
      <vt:lpstr>Katram bērnam, kurš spēj paust savu viedokli </vt:lpstr>
      <vt:lpstr>Tiesības paust uzskatus brīvi </vt:lpstr>
      <vt:lpstr>Tiesības paust uzskatus brīvi </vt:lpstr>
      <vt:lpstr>Pienākums pievērst pienācīgu uzmanību saskaņā ar vecumu un briedumu </vt:lpstr>
      <vt:lpstr>PowerPoint Presentation</vt:lpstr>
      <vt:lpstr>PowerPoint Presentation</vt:lpstr>
      <vt:lpstr>Krīzes cilvēka dzīvē</vt:lpstr>
      <vt:lpstr>PowerPoint Presentation</vt:lpstr>
      <vt:lpstr>Attīstības krīze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Bērna tiesības tikt uzklausītam un bērna viedokļa noskaidrošana /Juridiskie un psiholoģiskie aspekti/</dc:title>
  <dc:creator>Iveta Lielmane</dc:creator>
  <cp:lastModifiedBy>Ralfs Ronis</cp:lastModifiedBy>
  <cp:revision>30</cp:revision>
  <dcterms:created xsi:type="dcterms:W3CDTF">2021-02-17T09:40:39Z</dcterms:created>
  <dcterms:modified xsi:type="dcterms:W3CDTF">2021-02-18T20:23:48Z</dcterms:modified>
</cp:coreProperties>
</file>