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199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B1F1A-660B-491F-AFF4-9F3168F79136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EAA39-583C-4681-8735-FA00BF911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620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96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7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8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53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42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76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95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45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23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82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664">
              <a:srgbClr val="CCD9F0"/>
            </a:gs>
            <a:gs pos="56650">
              <a:srgbClr val="C6D4EE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0C52E-6B53-49A7-9C16-70ACD2007DD5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F3E91-EF95-4071-B06C-4BB50DEA3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06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25922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Book Antiqua" pitchFamily="18" charset="0"/>
              </a:rPr>
              <a:t>Italian </a:t>
            </a:r>
            <a:r>
              <a:rPr lang="en-US" sz="3600" b="1" dirty="0">
                <a:latin typeface="Book Antiqua" pitchFamily="18" charset="0"/>
              </a:rPr>
              <a:t>Best Practices in </a:t>
            </a:r>
            <a:r>
              <a:rPr lang="en-US" sz="3600" b="1" dirty="0" smtClean="0">
                <a:latin typeface="Book Antiqua" pitchFamily="18" charset="0"/>
              </a:rPr>
              <a:t/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Cross-Border </a:t>
            </a:r>
            <a:r>
              <a:rPr lang="en-US" sz="3600" b="1" dirty="0">
                <a:latin typeface="Book Antiqua" pitchFamily="18" charset="0"/>
              </a:rPr>
              <a:t>Insolvency Cases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/>
              <a:t/>
            </a:r>
            <a:br>
              <a:rPr lang="it-IT" sz="3600" b="1" dirty="0"/>
            </a:br>
            <a:endParaRPr lang="it-IT" sz="2400" i="1" dirty="0">
              <a:latin typeface="Book Antiqua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16016" y="5661248"/>
            <a:ext cx="4312568" cy="108012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it-IT" sz="2400" dirty="0" smtClean="0">
                <a:solidFill>
                  <a:schemeClr val="tx1"/>
                </a:solidFill>
                <a:latin typeface="Book Antiqua" pitchFamily="18" charset="0"/>
              </a:rPr>
              <a:t>DR. Stefano Dominelli, </a:t>
            </a:r>
          </a:p>
          <a:p>
            <a:pPr algn="r"/>
            <a:r>
              <a:rPr lang="it-IT" sz="2400" dirty="0" smtClean="0">
                <a:solidFill>
                  <a:schemeClr val="tx1"/>
                </a:solidFill>
                <a:latin typeface="Book Antiqua" pitchFamily="18" charset="0"/>
              </a:rPr>
              <a:t>Ad. Professor </a:t>
            </a:r>
          </a:p>
          <a:p>
            <a:pPr algn="r"/>
            <a:r>
              <a:rPr lang="it-IT" sz="2400" i="1" dirty="0" err="1" smtClean="0">
                <a:solidFill>
                  <a:schemeClr val="tx1"/>
                </a:solidFill>
                <a:latin typeface="Book Antiqua" pitchFamily="18" charset="0"/>
              </a:rPr>
              <a:t>University</a:t>
            </a:r>
            <a:r>
              <a:rPr lang="it-IT" sz="2400" i="1" dirty="0" smtClean="0">
                <a:solidFill>
                  <a:schemeClr val="tx1"/>
                </a:solidFill>
                <a:latin typeface="Book Antiqua" pitchFamily="18" charset="0"/>
              </a:rPr>
              <a:t> of Genoa</a:t>
            </a:r>
            <a:endParaRPr lang="it-IT" sz="2400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40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12976"/>
            <a:ext cx="8229600" cy="360040"/>
          </a:xfrm>
        </p:spPr>
        <p:txBody>
          <a:bodyPr>
            <a:noAutofit/>
          </a:bodyPr>
          <a:lstStyle/>
          <a:p>
            <a:r>
              <a:rPr lang="it-IT" sz="2800" dirty="0" smtClean="0">
                <a:latin typeface="Book Antiqua" pitchFamily="18" charset="0"/>
              </a:rPr>
              <a:t>International Jurisdiction</a:t>
            </a:r>
            <a:endParaRPr lang="it-IT" sz="2800" dirty="0">
              <a:latin typeface="Book Antiqu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77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51723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Book Antiqua" pitchFamily="18" charset="0"/>
              </a:rPr>
              <a:t>Art. 9 Italian Insolvency Law: It is possible for courts to declare the </a:t>
            </a:r>
            <a:r>
              <a:rPr lang="en-US" sz="2000" dirty="0" smtClean="0">
                <a:latin typeface="Book Antiqua" pitchFamily="18" charset="0"/>
              </a:rPr>
              <a:t>insolvency </a:t>
            </a:r>
            <a:r>
              <a:rPr lang="en-US" sz="2000" dirty="0" smtClean="0">
                <a:latin typeface="Book Antiqua" pitchFamily="18" charset="0"/>
              </a:rPr>
              <a:t>of companies with principal seat abroad </a:t>
            </a:r>
            <a:r>
              <a:rPr lang="en-US" sz="2000" dirty="0" smtClean="0">
                <a:latin typeface="Book Antiqua" pitchFamily="18" charset="0"/>
              </a:rPr>
              <a:t>= </a:t>
            </a:r>
            <a:r>
              <a:rPr lang="en-US" sz="2000" dirty="0" smtClean="0">
                <a:latin typeface="Book Antiqua" pitchFamily="18" charset="0"/>
              </a:rPr>
              <a:t>possibly overreaching provision</a:t>
            </a:r>
          </a:p>
          <a:p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Best practice: Courts require foreign companies to carry out an </a:t>
            </a:r>
            <a:r>
              <a:rPr lang="en-US" sz="2000" dirty="0" smtClean="0">
                <a:latin typeface="Book Antiqua" pitchFamily="18" charset="0"/>
              </a:rPr>
              <a:t>organized </a:t>
            </a:r>
            <a:r>
              <a:rPr lang="en-US" sz="2000" dirty="0" smtClean="0">
                <a:latin typeface="Book Antiqua" pitchFamily="18" charset="0"/>
              </a:rPr>
              <a:t>activity in </a:t>
            </a:r>
            <a:r>
              <a:rPr lang="en-US" sz="2000" dirty="0" smtClean="0">
                <a:latin typeface="Book Antiqua" pitchFamily="18" charset="0"/>
              </a:rPr>
              <a:t>Italy. </a:t>
            </a:r>
            <a:r>
              <a:rPr lang="en-US" sz="2000" dirty="0" smtClean="0">
                <a:latin typeface="Book Antiqua" pitchFamily="18" charset="0"/>
              </a:rPr>
              <a:t>Transitory activities are not enough (</a:t>
            </a:r>
            <a:r>
              <a:rPr lang="en-US" sz="2000" i="1" dirty="0" smtClean="0">
                <a:latin typeface="Book Antiqua" pitchFamily="18" charset="0"/>
              </a:rPr>
              <a:t>Italian fiscal code alone is not sufficient - </a:t>
            </a:r>
            <a:r>
              <a:rPr lang="it-IT" sz="2000" i="1" dirty="0">
                <a:latin typeface="Book Antiqua" pitchFamily="18" charset="0"/>
              </a:rPr>
              <a:t>Tribunale di Genova 8 giugno 2000, in Il fallimento, 2001, 108</a:t>
            </a:r>
            <a:r>
              <a:rPr lang="en-US" sz="2000" dirty="0" smtClean="0">
                <a:latin typeface="Book Antiqua" pitchFamily="18" charset="0"/>
              </a:rPr>
              <a:t>)</a:t>
            </a:r>
          </a:p>
          <a:p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Jurisdiction under the </a:t>
            </a:r>
            <a:r>
              <a:rPr lang="en-US" sz="2000" dirty="0" err="1" smtClean="0">
                <a:latin typeface="Book Antiqua" pitchFamily="18" charset="0"/>
              </a:rPr>
              <a:t>InsReg</a:t>
            </a:r>
            <a:r>
              <a:rPr lang="en-US" sz="2000" dirty="0">
                <a:latin typeface="Book Antiqua" pitchFamily="18" charset="0"/>
              </a:rPr>
              <a:t>: To determine the COMI, Italian courts evaluate </a:t>
            </a:r>
            <a:r>
              <a:rPr lang="en-US" sz="2000" dirty="0" smtClean="0">
                <a:latin typeface="Book Antiqua" pitchFamily="18" charset="0"/>
              </a:rPr>
              <a:t>significant </a:t>
            </a:r>
            <a:r>
              <a:rPr lang="en-US" sz="2000" dirty="0">
                <a:latin typeface="Book Antiqua" pitchFamily="18" charset="0"/>
              </a:rPr>
              <a:t>assets, </a:t>
            </a:r>
            <a:r>
              <a:rPr lang="en-US" sz="2000" dirty="0" smtClean="0">
                <a:latin typeface="Book Antiqua" pitchFamily="18" charset="0"/>
              </a:rPr>
              <a:t>place </a:t>
            </a:r>
            <a:r>
              <a:rPr lang="en-US" sz="2000" dirty="0">
                <a:latin typeface="Book Antiqua" pitchFamily="18" charset="0"/>
              </a:rPr>
              <a:t>of service of documents, </a:t>
            </a:r>
            <a:r>
              <a:rPr lang="en-US" sz="2000" dirty="0" smtClean="0">
                <a:latin typeface="Book Antiqua" pitchFamily="18" charset="0"/>
              </a:rPr>
              <a:t>where </a:t>
            </a:r>
            <a:r>
              <a:rPr lang="en-US" sz="2000" dirty="0">
                <a:latin typeface="Book Antiqua" pitchFamily="18" charset="0"/>
              </a:rPr>
              <a:t>managerial decisions are taken in a manner recognizable to third </a:t>
            </a:r>
            <a:r>
              <a:rPr lang="en-US" sz="2000" dirty="0" smtClean="0">
                <a:latin typeface="Book Antiqua" pitchFamily="18" charset="0"/>
              </a:rPr>
              <a:t>parties, presence of bank accounts</a:t>
            </a:r>
          </a:p>
          <a:p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Room </a:t>
            </a:r>
            <a:r>
              <a:rPr lang="en-US" sz="2000" dirty="0">
                <a:latin typeface="Book Antiqua" pitchFamily="18" charset="0"/>
              </a:rPr>
              <a:t>for enhancement of practice: </a:t>
            </a:r>
            <a:r>
              <a:rPr lang="en-US" sz="2000" dirty="0" smtClean="0">
                <a:latin typeface="Book Antiqua" pitchFamily="18" charset="0"/>
              </a:rPr>
              <a:t>Courts have </a:t>
            </a:r>
            <a:r>
              <a:rPr lang="en-US" sz="2000" dirty="0">
                <a:latin typeface="Book Antiqua" pitchFamily="18" charset="0"/>
              </a:rPr>
              <a:t>also taken into consideration </a:t>
            </a:r>
            <a:r>
              <a:rPr lang="en-US" sz="2000" dirty="0" smtClean="0">
                <a:latin typeface="Book Antiqua" pitchFamily="18" charset="0"/>
              </a:rPr>
              <a:t>difficulty </a:t>
            </a:r>
            <a:r>
              <a:rPr lang="en-US" sz="2000" dirty="0">
                <a:latin typeface="Book Antiqua" pitchFamily="18" charset="0"/>
              </a:rPr>
              <a:t>to serve documents in the new State, </a:t>
            </a:r>
            <a:r>
              <a:rPr lang="en-US" sz="2000" dirty="0" smtClean="0">
                <a:latin typeface="Book Antiqua" pitchFamily="18" charset="0"/>
              </a:rPr>
              <a:t>and retention </a:t>
            </a:r>
            <a:r>
              <a:rPr lang="en-US" sz="2000" dirty="0">
                <a:latin typeface="Book Antiqua" pitchFamily="18" charset="0"/>
              </a:rPr>
              <a:t>of the habitual residence </a:t>
            </a:r>
            <a:r>
              <a:rPr lang="en-US" sz="2000" dirty="0" smtClean="0">
                <a:latin typeface="Book Antiqua" pitchFamily="18" charset="0"/>
              </a:rPr>
              <a:t>by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the manager in the previous State. </a:t>
            </a:r>
            <a:r>
              <a:rPr lang="en-US" sz="2000" i="1" u="sng" dirty="0" smtClean="0">
                <a:latin typeface="Book Antiqua" pitchFamily="18" charset="0"/>
              </a:rPr>
              <a:t>It </a:t>
            </a:r>
            <a:r>
              <a:rPr lang="en-US" sz="2000" i="1" u="sng" dirty="0">
                <a:latin typeface="Book Antiqua" pitchFamily="18" charset="0"/>
              </a:rPr>
              <a:t>appears that such elements should only be invoked by court </a:t>
            </a:r>
            <a:r>
              <a:rPr lang="en-US" sz="2000" u="sng" dirty="0">
                <a:latin typeface="Book Antiqua" pitchFamily="18" charset="0"/>
              </a:rPr>
              <a:t>ex </a:t>
            </a:r>
            <a:r>
              <a:rPr lang="en-US" sz="2000" u="sng" dirty="0" err="1">
                <a:latin typeface="Book Antiqua" pitchFamily="18" charset="0"/>
              </a:rPr>
              <a:t>abundantia</a:t>
            </a:r>
            <a:r>
              <a:rPr lang="en-US" sz="2000" u="sng" dirty="0">
                <a:latin typeface="Book Antiqua" pitchFamily="18" charset="0"/>
              </a:rPr>
              <a:t> </a:t>
            </a:r>
            <a:r>
              <a:rPr lang="en-US" sz="2000" u="sng" dirty="0" err="1" smtClean="0">
                <a:latin typeface="Book Antiqua" pitchFamily="18" charset="0"/>
              </a:rPr>
              <a:t>cautela</a:t>
            </a:r>
            <a:r>
              <a:rPr lang="en-US" sz="2000" u="sng" dirty="0" smtClean="0">
                <a:latin typeface="Book Antiqua" pitchFamily="18" charset="0"/>
              </a:rPr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15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589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700" dirty="0" smtClean="0"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Book Antiqua" pitchFamily="18" charset="0"/>
              </a:rPr>
              <a:t>Group </a:t>
            </a:r>
            <a:r>
              <a:rPr lang="it-IT" dirty="0">
                <a:latin typeface="Book Antiqua" pitchFamily="18" charset="0"/>
              </a:rPr>
              <a:t>of Companies</a:t>
            </a:r>
            <a:endParaRPr lang="en-US" dirty="0">
              <a:latin typeface="Book Antiqua" pitchFamily="18" charset="0"/>
            </a:endParaRPr>
          </a:p>
          <a:p>
            <a:endParaRPr lang="en-US" sz="2000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The </a:t>
            </a:r>
            <a:r>
              <a:rPr lang="en-US" sz="2000" dirty="0">
                <a:latin typeface="Book Antiqua" pitchFamily="18" charset="0"/>
              </a:rPr>
              <a:t>presumption </a:t>
            </a:r>
            <a:r>
              <a:rPr lang="en-US" sz="2000" dirty="0" smtClean="0">
                <a:latin typeface="Book Antiqua" pitchFamily="18" charset="0"/>
              </a:rPr>
              <a:t>of </a:t>
            </a:r>
            <a:r>
              <a:rPr lang="en-US" sz="2000" dirty="0">
                <a:latin typeface="Book Antiqua" pitchFamily="18" charset="0"/>
              </a:rPr>
              <a:t>the COMI </a:t>
            </a:r>
            <a:r>
              <a:rPr lang="en-US" sz="2000" dirty="0" smtClean="0">
                <a:latin typeface="Book Antiqua" pitchFamily="18" charset="0"/>
              </a:rPr>
              <a:t>(State </a:t>
            </a:r>
            <a:r>
              <a:rPr lang="en-US" sz="2000" dirty="0">
                <a:latin typeface="Book Antiqua" pitchFamily="18" charset="0"/>
              </a:rPr>
              <a:t>of </a:t>
            </a:r>
            <a:r>
              <a:rPr lang="en-US" sz="2000" dirty="0" smtClean="0">
                <a:latin typeface="Book Antiqua" pitchFamily="18" charset="0"/>
              </a:rPr>
              <a:t>registration) </a:t>
            </a:r>
            <a:r>
              <a:rPr lang="en-US" sz="2000" dirty="0">
                <a:latin typeface="Book Antiqua" pitchFamily="18" charset="0"/>
              </a:rPr>
              <a:t>can be rebutted </a:t>
            </a:r>
            <a:r>
              <a:rPr lang="en-US" sz="2000" dirty="0" smtClean="0">
                <a:latin typeface="Book Antiqua" pitchFamily="18" charset="0"/>
              </a:rPr>
              <a:t>if the </a:t>
            </a:r>
            <a:r>
              <a:rPr lang="en-US" sz="2000" dirty="0">
                <a:latin typeface="Book Antiqua" pitchFamily="18" charset="0"/>
              </a:rPr>
              <a:t>company does not carry out any activity in the latter place and managerial decisions are taken by the mother </a:t>
            </a:r>
            <a:r>
              <a:rPr lang="en-US" sz="2000" dirty="0" smtClean="0">
                <a:latin typeface="Book Antiqua" pitchFamily="18" charset="0"/>
              </a:rPr>
              <a:t>company </a:t>
            </a:r>
            <a:r>
              <a:rPr lang="en-US" sz="2000" dirty="0">
                <a:latin typeface="Book Antiqua" pitchFamily="18" charset="0"/>
              </a:rPr>
              <a:t>in another Member </a:t>
            </a:r>
            <a:r>
              <a:rPr lang="en-US" sz="2000" dirty="0" smtClean="0">
                <a:latin typeface="Book Antiqua" pitchFamily="18" charset="0"/>
              </a:rPr>
              <a:t>State</a:t>
            </a:r>
          </a:p>
          <a:p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Good practice – to be carefully evaluated: A domestic company part to a group, subject to a principal procedure abroad, can still be subject to a secondary procedure in Italy, even if this substantially annuls the principal one (</a:t>
            </a:r>
            <a:r>
              <a:rPr lang="it-IT" sz="2000" i="1" dirty="0">
                <a:latin typeface="Book Antiqua" pitchFamily="18" charset="0"/>
              </a:rPr>
              <a:t>Cassazione civile, sez. un., 29/10/2015,  n. 22093, </a:t>
            </a:r>
            <a:r>
              <a:rPr lang="it-IT" sz="2000" i="1" dirty="0" err="1">
                <a:latin typeface="Book Antiqua" pitchFamily="18" charset="0"/>
              </a:rPr>
              <a:t>Illochroma</a:t>
            </a:r>
            <a:r>
              <a:rPr lang="it-IT" sz="2000" i="1" dirty="0">
                <a:latin typeface="Book Antiqua" pitchFamily="18" charset="0"/>
              </a:rPr>
              <a:t> </a:t>
            </a:r>
            <a:r>
              <a:rPr lang="it-IT" sz="2000" i="1" dirty="0" err="1">
                <a:latin typeface="Book Antiqua" pitchFamily="18" charset="0"/>
              </a:rPr>
              <a:t>italia</a:t>
            </a:r>
            <a:r>
              <a:rPr lang="it-IT" sz="2000" i="1" dirty="0">
                <a:latin typeface="Book Antiqua" pitchFamily="18" charset="0"/>
              </a:rPr>
              <a:t> Srl in liquidazione c. </a:t>
            </a:r>
            <a:r>
              <a:rPr lang="it-IT" sz="2000" i="1" dirty="0" err="1">
                <a:latin typeface="Book Antiqua" pitchFamily="18" charset="0"/>
              </a:rPr>
              <a:t>Sutti</a:t>
            </a:r>
            <a:r>
              <a:rPr lang="it-IT" sz="2000" i="1" dirty="0">
                <a:latin typeface="Book Antiqua" pitchFamily="18" charset="0"/>
              </a:rPr>
              <a:t>, in Guida al diritto 2016, 3, 38</a:t>
            </a:r>
            <a:r>
              <a:rPr lang="en-US" sz="2000" dirty="0" smtClean="0">
                <a:latin typeface="Book Antiqua" pitchFamily="18" charset="0"/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42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 smtClean="0"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Book Antiqua" pitchFamily="18" charset="0"/>
              </a:rPr>
              <a:t>Recognition of decisions</a:t>
            </a:r>
          </a:p>
          <a:p>
            <a:endParaRPr lang="en-US" sz="18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Good practice: Seldom recourse to the public policy exception</a:t>
            </a:r>
          </a:p>
          <a:p>
            <a:endParaRPr lang="en-US" sz="1500" dirty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Good practice: Reactions to EU decisions on the opening of a principal insolvency procedure lead to the opening of a secondary procedure – if there is an establishment in Italy</a:t>
            </a:r>
          </a:p>
          <a:p>
            <a:endParaRPr lang="en-US" sz="15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Good practice: </a:t>
            </a:r>
            <a:r>
              <a:rPr lang="en-US" sz="2400" dirty="0" smtClean="0">
                <a:latin typeface="Book Antiqua" pitchFamily="18" charset="0"/>
              </a:rPr>
              <a:t>Following </a:t>
            </a:r>
            <a:r>
              <a:rPr lang="en-US" sz="2400" dirty="0">
                <a:latin typeface="Book Antiqua" pitchFamily="18" charset="0"/>
              </a:rPr>
              <a:t>the opening of a principal </a:t>
            </a:r>
            <a:r>
              <a:rPr lang="en-US" sz="2400" dirty="0" smtClean="0">
                <a:latin typeface="Book Antiqua" pitchFamily="18" charset="0"/>
              </a:rPr>
              <a:t>procedure, </a:t>
            </a:r>
            <a:r>
              <a:rPr lang="en-US" sz="2400" dirty="0">
                <a:latin typeface="Book Antiqua" pitchFamily="18" charset="0"/>
              </a:rPr>
              <a:t>individual actions are precluded </a:t>
            </a:r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it-IT" sz="2400" i="1" dirty="0">
                <a:latin typeface="Book Antiqua" pitchFamily="18" charset="0"/>
              </a:rPr>
              <a:t>Tribunale Venezia, 21/12/2010, Dan </a:t>
            </a:r>
            <a:r>
              <a:rPr lang="it-IT" sz="2400" i="1" dirty="0" err="1">
                <a:latin typeface="Book Antiqua" pitchFamily="18" charset="0"/>
              </a:rPr>
              <a:t>Bunkreing</a:t>
            </a:r>
            <a:r>
              <a:rPr lang="it-IT" sz="2400" i="1" dirty="0">
                <a:latin typeface="Book Antiqua" pitchFamily="18" charset="0"/>
              </a:rPr>
              <a:t> Ltd.. c. </a:t>
            </a:r>
            <a:r>
              <a:rPr lang="it-IT" sz="2400" i="1" dirty="0" err="1">
                <a:latin typeface="Book Antiqua" pitchFamily="18" charset="0"/>
              </a:rPr>
              <a:t>Dolphin</a:t>
            </a:r>
            <a:r>
              <a:rPr lang="it-IT" sz="2400" i="1" dirty="0">
                <a:latin typeface="Book Antiqua" pitchFamily="18" charset="0"/>
              </a:rPr>
              <a:t> Maritime Ltd.. e </a:t>
            </a:r>
            <a:r>
              <a:rPr lang="it-IT" sz="2400" i="1" dirty="0" err="1">
                <a:latin typeface="Book Antiqua" pitchFamily="18" charset="0"/>
              </a:rPr>
              <a:t>altr</a:t>
            </a:r>
            <a:r>
              <a:rPr lang="it-IT" sz="2400" i="1" dirty="0">
                <a:latin typeface="Book Antiqua" pitchFamily="18" charset="0"/>
              </a:rPr>
              <a:t>, in Il diritto marittimo, 2011, 607</a:t>
            </a:r>
            <a:r>
              <a:rPr lang="en-US" sz="2400" dirty="0" smtClean="0">
                <a:latin typeface="Book Antiqua" pitchFamily="18" charset="0"/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68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dirty="0" smtClean="0"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Book Antiqua" pitchFamily="18" charset="0"/>
              </a:rPr>
              <a:t>Cooperation and communication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sz="2800" u="sng" dirty="0" smtClean="0">
                <a:latin typeface="Book Antiqua" pitchFamily="18" charset="0"/>
              </a:rPr>
              <a:t>Significant room for developing </a:t>
            </a:r>
            <a:r>
              <a:rPr lang="en-US" sz="2800" dirty="0" smtClean="0">
                <a:latin typeface="Book Antiqua" pitchFamily="18" charset="0"/>
              </a:rPr>
              <a:t>best practices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Direct communication between courts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Similar scheduling of hearings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Possible appointment of the same liquidator in two MSs?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Exchange of information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Overall evaluation of single actions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633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415</Words>
  <Application>Microsoft Office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Italian Best Practices in  Cross-Border Insolvency Cases  </vt:lpstr>
      <vt:lpstr>International Jurisdiction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dirint</dc:creator>
  <cp:lastModifiedBy>dirint</cp:lastModifiedBy>
  <cp:revision>161</cp:revision>
  <cp:lastPrinted>2017-03-21T15:05:30Z</cp:lastPrinted>
  <dcterms:created xsi:type="dcterms:W3CDTF">2016-08-22T06:27:05Z</dcterms:created>
  <dcterms:modified xsi:type="dcterms:W3CDTF">2017-03-28T08:20:32Z</dcterms:modified>
</cp:coreProperties>
</file>