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361" r:id="rId1"/>
  </p:sldMasterIdLst>
  <p:notesMasterIdLst>
    <p:notesMasterId r:id="rId34"/>
  </p:notesMasterIdLst>
  <p:sldIdLst>
    <p:sldId id="258" r:id="rId2"/>
    <p:sldId id="273" r:id="rId3"/>
    <p:sldId id="274" r:id="rId4"/>
    <p:sldId id="275" r:id="rId5"/>
    <p:sldId id="276" r:id="rId6"/>
    <p:sldId id="278" r:id="rId7"/>
    <p:sldId id="279" r:id="rId8"/>
    <p:sldId id="280" r:id="rId9"/>
    <p:sldId id="281" r:id="rId10"/>
    <p:sldId id="277" r:id="rId11"/>
    <p:sldId id="282" r:id="rId12"/>
    <p:sldId id="283" r:id="rId13"/>
    <p:sldId id="284" r:id="rId14"/>
    <p:sldId id="285" r:id="rId15"/>
    <p:sldId id="286" r:id="rId16"/>
    <p:sldId id="287" r:id="rId17"/>
    <p:sldId id="288" r:id="rId18"/>
    <p:sldId id="289" r:id="rId19"/>
    <p:sldId id="290" r:id="rId20"/>
    <p:sldId id="291" r:id="rId21"/>
    <p:sldId id="292" r:id="rId22"/>
    <p:sldId id="293" r:id="rId23"/>
    <p:sldId id="294" r:id="rId24"/>
    <p:sldId id="295" r:id="rId25"/>
    <p:sldId id="296" r:id="rId26"/>
    <p:sldId id="297" r:id="rId27"/>
    <p:sldId id="298" r:id="rId28"/>
    <p:sldId id="299" r:id="rId29"/>
    <p:sldId id="300" r:id="rId30"/>
    <p:sldId id="302" r:id="rId31"/>
    <p:sldId id="259" r:id="rId32"/>
    <p:sldId id="272" r:id="rId33"/>
  </p:sldIdLst>
  <p:sldSz cx="12192000" cy="6858000"/>
  <p:notesSz cx="6858000" cy="9144000"/>
  <p:defaultTex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2" autoAdjust="0"/>
    <p:restoredTop sz="94660"/>
  </p:normalViewPr>
  <p:slideViewPr>
    <p:cSldViewPr snapToGrid="0">
      <p:cViewPr varScale="1">
        <p:scale>
          <a:sx n="84" d="100"/>
          <a:sy n="84" d="100"/>
        </p:scale>
        <p:origin x="54" y="2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v-LV"/>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B15D13-261E-41D6-B20A-8C44B64C09EA}" type="datetimeFigureOut">
              <a:rPr lang="lv-LV" smtClean="0"/>
              <a:t>21.08.2018</a:t>
            </a:fld>
            <a:endParaRPr lang="lv-LV"/>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lv-LV"/>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lv-LV"/>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F82249-BB07-4B23-BA57-240AE65CEC82}" type="slidenum">
              <a:rPr lang="lv-LV" smtClean="0"/>
              <a:t>‹#›</a:t>
            </a:fld>
            <a:endParaRPr lang="lv-LV"/>
          </a:p>
        </p:txBody>
      </p:sp>
    </p:spTree>
    <p:extLst>
      <p:ext uri="{BB962C8B-B14F-4D97-AF65-F5344CB8AC3E}">
        <p14:creationId xmlns:p14="http://schemas.microsoft.com/office/powerpoint/2010/main" val="3352058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9BE2FC85-A8C3-45DB-A3DC-B00EDF8FDC43}" type="datetime3">
              <a:rPr lang="en-GB" smtClean="0"/>
              <a:t>21 August, 2018</a:t>
            </a:fld>
            <a:endParaRPr lang="lv-LV"/>
          </a:p>
        </p:txBody>
      </p:sp>
      <p:sp>
        <p:nvSpPr>
          <p:cNvPr id="5" name="Footer Placeholder 4"/>
          <p:cNvSpPr>
            <a:spLocks noGrp="1"/>
          </p:cNvSpPr>
          <p:nvPr>
            <p:ph type="ftr" sz="quarter" idx="11"/>
          </p:nvPr>
        </p:nvSpPr>
        <p:spPr>
          <a:xfrm>
            <a:off x="2692397" y="5037663"/>
            <a:ext cx="5214635" cy="279400"/>
          </a:xfrm>
        </p:spPr>
        <p:txBody>
          <a:bodyPr/>
          <a:lstStyle/>
          <a:p>
            <a:endParaRPr lang="lv-LV"/>
          </a:p>
        </p:txBody>
      </p:sp>
      <p:sp>
        <p:nvSpPr>
          <p:cNvPr id="6" name="Slide Number Placeholder 5"/>
          <p:cNvSpPr>
            <a:spLocks noGrp="1"/>
          </p:cNvSpPr>
          <p:nvPr>
            <p:ph type="sldNum" sz="quarter" idx="12"/>
          </p:nvPr>
        </p:nvSpPr>
        <p:spPr>
          <a:xfrm>
            <a:off x="8956900" y="5037663"/>
            <a:ext cx="551167" cy="279400"/>
          </a:xfrm>
        </p:spPr>
        <p:txBody>
          <a:bodyPr/>
          <a:lstStyle/>
          <a:p>
            <a:fld id="{82C2D3B6-82AF-4776-AAA2-1343F7F80BED}" type="slidenum">
              <a:rPr lang="lv-LV" smtClean="0"/>
              <a:t>‹#›</a:t>
            </a:fld>
            <a:endParaRPr lang="lv-LV"/>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54457402"/>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69CEAB-FF20-43F5-858A-5B0394B0B72E}" type="datetime3">
              <a:rPr lang="en-GB" smtClean="0"/>
              <a:t>21 August, 2018</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82C2D3B6-82AF-4776-AAA2-1343F7F80BED}" type="slidenum">
              <a:rPr lang="lv-LV" smtClean="0"/>
              <a:t>‹#›</a:t>
            </a:fld>
            <a:endParaRPr lang="lv-LV"/>
          </a:p>
        </p:txBody>
      </p:sp>
    </p:spTree>
    <p:extLst>
      <p:ext uri="{BB962C8B-B14F-4D97-AF65-F5344CB8AC3E}">
        <p14:creationId xmlns:p14="http://schemas.microsoft.com/office/powerpoint/2010/main" val="3008998886"/>
      </p:ext>
    </p:extLst>
  </p:cSld>
  <p:clrMapOvr>
    <a:masterClrMapping/>
  </p:clrMapOvr>
  <p:hf hdr="0" ftr="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869CEAB-FF20-43F5-858A-5B0394B0B72E}" type="datetime3">
              <a:rPr lang="en-GB" smtClean="0"/>
              <a:t>21 August, 2018</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82C2D3B6-82AF-4776-AAA2-1343F7F80BED}" type="slidenum">
              <a:rPr lang="lv-LV" smtClean="0"/>
              <a:t>‹#›</a:t>
            </a:fld>
            <a:endParaRPr lang="lv-LV"/>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38273614"/>
      </p:ext>
    </p:extLst>
  </p:cSld>
  <p:clrMapOvr>
    <a:masterClrMapping/>
  </p:clrMapOvr>
  <p:hf hdr="0" ftr="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869CEAB-FF20-43F5-858A-5B0394B0B72E}" type="datetime3">
              <a:rPr lang="en-GB" smtClean="0"/>
              <a:t>21 August, 2018</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82C2D3B6-82AF-4776-AAA2-1343F7F80BED}" type="slidenum">
              <a:rPr lang="lv-LV" smtClean="0"/>
              <a:t>‹#›</a:t>
            </a:fld>
            <a:endParaRPr lang="lv-LV"/>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32144342"/>
      </p:ext>
    </p:extLst>
  </p:cSld>
  <p:clrMapOvr>
    <a:masterClrMapping/>
  </p:clrMapOvr>
  <p:hf hdr="0" ftr="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869CEAB-FF20-43F5-858A-5B0394B0B72E}" type="datetime3">
              <a:rPr lang="en-GB" smtClean="0"/>
              <a:t>21 August, 2018</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82C2D3B6-82AF-4776-AAA2-1343F7F80BED}" type="slidenum">
              <a:rPr lang="lv-LV" smtClean="0"/>
              <a:t>‹#›</a:t>
            </a:fld>
            <a:endParaRPr lang="lv-LV"/>
          </a:p>
        </p:txBody>
      </p:sp>
    </p:spTree>
    <p:extLst>
      <p:ext uri="{BB962C8B-B14F-4D97-AF65-F5344CB8AC3E}">
        <p14:creationId xmlns:p14="http://schemas.microsoft.com/office/powerpoint/2010/main" val="89958856"/>
      </p:ext>
    </p:extLst>
  </p:cSld>
  <p:clrMapOvr>
    <a:masterClrMapping/>
  </p:clrMapOvr>
  <p:hf hdr="0" ftr="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869CEAB-FF20-43F5-858A-5B0394B0B72E}" type="datetime3">
              <a:rPr lang="en-GB" smtClean="0"/>
              <a:t>21 August, 2018</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82C2D3B6-82AF-4776-AAA2-1343F7F80BED}" type="slidenum">
              <a:rPr lang="lv-LV" smtClean="0"/>
              <a:t>‹#›</a:t>
            </a:fld>
            <a:endParaRPr lang="lv-LV"/>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91541077"/>
      </p:ext>
    </p:extLst>
  </p:cSld>
  <p:clrMapOvr>
    <a:masterClrMapping/>
  </p:clrMapOvr>
  <p:hf hdr="0" ftr="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869CEAB-FF20-43F5-858A-5B0394B0B72E}" type="datetime3">
              <a:rPr lang="en-GB" smtClean="0"/>
              <a:t>21 August, 2018</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82C2D3B6-82AF-4776-AAA2-1343F7F80BED}" type="slidenum">
              <a:rPr lang="lv-LV" smtClean="0"/>
              <a:t>‹#›</a:t>
            </a:fld>
            <a:endParaRPr lang="lv-LV"/>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42400444"/>
      </p:ext>
    </p:extLst>
  </p:cSld>
  <p:clrMapOvr>
    <a:masterClrMapping/>
  </p:clrMapOvr>
  <p:hf hdr="0" ftr="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38359C4-5E0F-4410-86DB-6ECC87C8F0B1}" type="datetime3">
              <a:rPr lang="en-GB" smtClean="0"/>
              <a:t>21 August, 2018</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82C2D3B6-82AF-4776-AAA2-1343F7F80BED}" type="slidenum">
              <a:rPr lang="lv-LV" smtClean="0"/>
              <a:t>‹#›</a:t>
            </a:fld>
            <a:endParaRPr lang="lv-LV"/>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339533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034D1EB-CA96-4426-9F8E-02E77CB36CE1}" type="datetime3">
              <a:rPr lang="en-GB" smtClean="0"/>
              <a:t>21 August, 2018</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82C2D3B6-82AF-4776-AAA2-1343F7F80BED}" type="slidenum">
              <a:rPr lang="lv-LV" smtClean="0"/>
              <a:t>‹#›</a:t>
            </a:fld>
            <a:endParaRPr lang="lv-LV"/>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6478594"/>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9EE5C3D-C4BC-4967-AACB-8308A912189D}" type="datetime3">
              <a:rPr lang="en-GB" smtClean="0"/>
              <a:t>21 August, 2018</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82C2D3B6-82AF-4776-AAA2-1343F7F80BED}" type="slidenum">
              <a:rPr lang="lv-LV" smtClean="0"/>
              <a:t>‹#›</a:t>
            </a:fld>
            <a:endParaRPr lang="lv-LV"/>
          </a:p>
        </p:txBody>
      </p:sp>
    </p:spTree>
    <p:extLst>
      <p:ext uri="{BB962C8B-B14F-4D97-AF65-F5344CB8AC3E}">
        <p14:creationId xmlns:p14="http://schemas.microsoft.com/office/powerpoint/2010/main" val="18103485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52E577F-8397-44E4-8291-EB1ED9CE4EE9}" type="datetime3">
              <a:rPr lang="en-GB" smtClean="0"/>
              <a:t>21 August, 2018</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82C2D3B6-82AF-4776-AAA2-1343F7F80BED}" type="slidenum">
              <a:rPr lang="lv-LV" smtClean="0"/>
              <a:t>‹#›</a:t>
            </a:fld>
            <a:endParaRPr lang="lv-LV"/>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70834429"/>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345E7B-C84D-4FEE-919C-A6E2E2AEE06C}" type="datetime3">
              <a:rPr lang="en-GB" smtClean="0"/>
              <a:t>21 August, 2018</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82C2D3B6-82AF-4776-AAA2-1343F7F80BED}" type="slidenum">
              <a:rPr lang="lv-LV" smtClean="0"/>
              <a:t>‹#›</a:t>
            </a:fld>
            <a:endParaRPr lang="lv-LV"/>
          </a:p>
        </p:txBody>
      </p:sp>
    </p:spTree>
    <p:extLst>
      <p:ext uri="{BB962C8B-B14F-4D97-AF65-F5344CB8AC3E}">
        <p14:creationId xmlns:p14="http://schemas.microsoft.com/office/powerpoint/2010/main" val="2661359546"/>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C19A29D-E767-462B-B94D-C5D521ADD092}" type="datetime3">
              <a:rPr lang="en-GB" smtClean="0"/>
              <a:t>21 August, 2018</a:t>
            </a:fld>
            <a:endParaRPr lang="lv-LV"/>
          </a:p>
        </p:txBody>
      </p:sp>
      <p:sp>
        <p:nvSpPr>
          <p:cNvPr id="8" name="Footer Placeholder 7"/>
          <p:cNvSpPr>
            <a:spLocks noGrp="1"/>
          </p:cNvSpPr>
          <p:nvPr>
            <p:ph type="ftr" sz="quarter" idx="11"/>
          </p:nvPr>
        </p:nvSpPr>
        <p:spPr/>
        <p:txBody>
          <a:bodyPr/>
          <a:lstStyle/>
          <a:p>
            <a:endParaRPr lang="lv-LV"/>
          </a:p>
        </p:txBody>
      </p:sp>
      <p:sp>
        <p:nvSpPr>
          <p:cNvPr id="9" name="Slide Number Placeholder 8"/>
          <p:cNvSpPr>
            <a:spLocks noGrp="1"/>
          </p:cNvSpPr>
          <p:nvPr>
            <p:ph type="sldNum" sz="quarter" idx="12"/>
          </p:nvPr>
        </p:nvSpPr>
        <p:spPr/>
        <p:txBody>
          <a:bodyPr/>
          <a:lstStyle/>
          <a:p>
            <a:fld id="{82C2D3B6-82AF-4776-AAA2-1343F7F80BED}" type="slidenum">
              <a:rPr lang="lv-LV" smtClean="0"/>
              <a:t>‹#›</a:t>
            </a:fld>
            <a:endParaRPr lang="lv-LV"/>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23780858"/>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EE047B8-C5C5-4667-8CFC-C7E1EACF0D57}" type="datetime3">
              <a:rPr lang="en-GB" smtClean="0"/>
              <a:t>21 August, 2018</a:t>
            </a:fld>
            <a:endParaRPr lang="lv-LV"/>
          </a:p>
        </p:txBody>
      </p:sp>
      <p:sp>
        <p:nvSpPr>
          <p:cNvPr id="4" name="Footer Placeholder 3"/>
          <p:cNvSpPr>
            <a:spLocks noGrp="1"/>
          </p:cNvSpPr>
          <p:nvPr>
            <p:ph type="ftr" sz="quarter" idx="11"/>
          </p:nvPr>
        </p:nvSpPr>
        <p:spPr/>
        <p:txBody>
          <a:bodyPr/>
          <a:lstStyle/>
          <a:p>
            <a:endParaRPr lang="lv-LV"/>
          </a:p>
        </p:txBody>
      </p:sp>
      <p:sp>
        <p:nvSpPr>
          <p:cNvPr id="5" name="Slide Number Placeholder 4"/>
          <p:cNvSpPr>
            <a:spLocks noGrp="1"/>
          </p:cNvSpPr>
          <p:nvPr>
            <p:ph type="sldNum" sz="quarter" idx="12"/>
          </p:nvPr>
        </p:nvSpPr>
        <p:spPr/>
        <p:txBody>
          <a:bodyPr/>
          <a:lstStyle/>
          <a:p>
            <a:fld id="{82C2D3B6-82AF-4776-AAA2-1343F7F80BED}" type="slidenum">
              <a:rPr lang="lv-LV" smtClean="0"/>
              <a:t>‹#›</a:t>
            </a:fld>
            <a:endParaRPr lang="lv-LV"/>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421145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57E3D7-0868-4EFD-B592-ACFA6CEFEB7E}" type="datetime3">
              <a:rPr lang="en-GB" smtClean="0"/>
              <a:t>21 August, 2018</a:t>
            </a:fld>
            <a:endParaRPr lang="lv-LV"/>
          </a:p>
        </p:txBody>
      </p:sp>
      <p:sp>
        <p:nvSpPr>
          <p:cNvPr id="3" name="Footer Placeholder 2"/>
          <p:cNvSpPr>
            <a:spLocks noGrp="1"/>
          </p:cNvSpPr>
          <p:nvPr>
            <p:ph type="ftr" sz="quarter" idx="11"/>
          </p:nvPr>
        </p:nvSpPr>
        <p:spPr/>
        <p:txBody>
          <a:bodyPr/>
          <a:lstStyle/>
          <a:p>
            <a:endParaRPr lang="lv-LV"/>
          </a:p>
        </p:txBody>
      </p:sp>
      <p:sp>
        <p:nvSpPr>
          <p:cNvPr id="4" name="Slide Number Placeholder 3"/>
          <p:cNvSpPr>
            <a:spLocks noGrp="1"/>
          </p:cNvSpPr>
          <p:nvPr>
            <p:ph type="sldNum" sz="quarter" idx="12"/>
          </p:nvPr>
        </p:nvSpPr>
        <p:spPr/>
        <p:txBody>
          <a:bodyPr/>
          <a:lstStyle/>
          <a:p>
            <a:fld id="{82C2D3B6-82AF-4776-AAA2-1343F7F80BED}" type="slidenum">
              <a:rPr lang="lv-LV" smtClean="0"/>
              <a:t>‹#›</a:t>
            </a:fld>
            <a:endParaRPr lang="lv-LV"/>
          </a:p>
        </p:txBody>
      </p:sp>
    </p:spTree>
    <p:extLst>
      <p:ext uri="{BB962C8B-B14F-4D97-AF65-F5344CB8AC3E}">
        <p14:creationId xmlns:p14="http://schemas.microsoft.com/office/powerpoint/2010/main" val="23439074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A97BCB-1C30-4150-98C7-968FCA7ED580}" type="datetime3">
              <a:rPr lang="en-GB" smtClean="0"/>
              <a:t>21 August, 2018</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82C2D3B6-82AF-4776-AAA2-1343F7F80BED}" type="slidenum">
              <a:rPr lang="lv-LV" smtClean="0"/>
              <a:t>‹#›</a:t>
            </a:fld>
            <a:endParaRPr lang="lv-LV"/>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89673524"/>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244F1-13BA-4F4D-98D1-65D8B5E3812F}" type="datetime3">
              <a:rPr lang="en-GB" smtClean="0"/>
              <a:t>21 August, 2018</a:t>
            </a:fld>
            <a:endParaRPr lang="lv-LV"/>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2C2D3B6-82AF-4776-AAA2-1343F7F80BED}" type="slidenum">
              <a:rPr lang="lv-LV" smtClean="0"/>
              <a:t>‹#›</a:t>
            </a:fld>
            <a:endParaRPr lang="lv-LV"/>
          </a:p>
        </p:txBody>
      </p:sp>
    </p:spTree>
    <p:extLst>
      <p:ext uri="{BB962C8B-B14F-4D97-AF65-F5344CB8AC3E}">
        <p14:creationId xmlns:p14="http://schemas.microsoft.com/office/powerpoint/2010/main" val="23243018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869CEAB-FF20-43F5-858A-5B0394B0B72E}" type="datetime3">
              <a:rPr lang="en-GB" smtClean="0"/>
              <a:t>21 August, 2018</a:t>
            </a:fld>
            <a:endParaRPr lang="lv-LV"/>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lv-LV"/>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2C2D3B6-82AF-4776-AAA2-1343F7F80BED}" type="slidenum">
              <a:rPr lang="lv-LV" smtClean="0"/>
              <a:t>‹#›</a:t>
            </a:fld>
            <a:endParaRPr lang="lv-LV"/>
          </a:p>
        </p:txBody>
      </p:sp>
    </p:spTree>
    <p:extLst>
      <p:ext uri="{BB962C8B-B14F-4D97-AF65-F5344CB8AC3E}">
        <p14:creationId xmlns:p14="http://schemas.microsoft.com/office/powerpoint/2010/main" val="294642957"/>
      </p:ext>
    </p:extLst>
  </p:cSld>
  <p:clrMap bg1="lt1" tx1="dk1" bg2="lt2" tx2="dk2" accent1="accent1" accent2="accent2" accent3="accent3" accent4="accent4" accent5="accent5" accent6="accent6" hlink="hlink" folHlink="folHlink"/>
  <p:sldLayoutIdLst>
    <p:sldLayoutId id="2147484362" r:id="rId1"/>
    <p:sldLayoutId id="2147484363" r:id="rId2"/>
    <p:sldLayoutId id="2147484364" r:id="rId3"/>
    <p:sldLayoutId id="2147484365" r:id="rId4"/>
    <p:sldLayoutId id="2147484366" r:id="rId5"/>
    <p:sldLayoutId id="2147484367" r:id="rId6"/>
    <p:sldLayoutId id="2147484368" r:id="rId7"/>
    <p:sldLayoutId id="2147484369" r:id="rId8"/>
    <p:sldLayoutId id="2147484370" r:id="rId9"/>
    <p:sldLayoutId id="2147484371" r:id="rId10"/>
    <p:sldLayoutId id="2147484372" r:id="rId11"/>
    <p:sldLayoutId id="2147484373" r:id="rId12"/>
    <p:sldLayoutId id="2147484374" r:id="rId13"/>
    <p:sldLayoutId id="2147484375" r:id="rId14"/>
    <p:sldLayoutId id="2147484376" r:id="rId15"/>
    <p:sldLayoutId id="2147484377" r:id="rId16"/>
    <p:sldLayoutId id="2147484378" r:id="rId17"/>
  </p:sldLayoutIdLst>
  <p:hf hdr="0" ftr="0"/>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92398" y="1871131"/>
            <a:ext cx="6815669" cy="1537087"/>
          </a:xfrm>
        </p:spPr>
        <p:txBody>
          <a:bodyPr>
            <a:normAutofit/>
          </a:bodyPr>
          <a:lstStyle/>
          <a:p>
            <a:r>
              <a:rPr lang="lv-LV" sz="4600" dirty="0" err="1" smtClean="0"/>
              <a:t>Skills</a:t>
            </a:r>
            <a:r>
              <a:rPr lang="lv-LV" sz="4600" dirty="0" smtClean="0"/>
              <a:t> </a:t>
            </a:r>
            <a:r>
              <a:rPr lang="lv-LV" sz="4600" dirty="0" err="1" smtClean="0"/>
              <a:t>of</a:t>
            </a:r>
            <a:r>
              <a:rPr lang="lv-LV" sz="4600" dirty="0" smtClean="0"/>
              <a:t> </a:t>
            </a:r>
            <a:r>
              <a:rPr lang="lv-LV" sz="4600" dirty="0" err="1" smtClean="0"/>
              <a:t>the</a:t>
            </a:r>
            <a:r>
              <a:rPr lang="lv-LV" sz="4600" dirty="0" smtClean="0"/>
              <a:t> mediator</a:t>
            </a:r>
            <a:endParaRPr lang="lv-LV" sz="4600" dirty="0"/>
          </a:p>
        </p:txBody>
      </p:sp>
      <p:sp>
        <p:nvSpPr>
          <p:cNvPr id="3" name="Subtitle 2"/>
          <p:cNvSpPr>
            <a:spLocks noGrp="1"/>
          </p:cNvSpPr>
          <p:nvPr>
            <p:ph type="subTitle" idx="1"/>
          </p:nvPr>
        </p:nvSpPr>
        <p:spPr>
          <a:xfrm>
            <a:off x="2692398" y="4301835"/>
            <a:ext cx="6815669" cy="676563"/>
          </a:xfrm>
        </p:spPr>
        <p:txBody>
          <a:bodyPr/>
          <a:lstStyle/>
          <a:p>
            <a:r>
              <a:rPr lang="lv-LV" dirty="0" err="1" smtClean="0"/>
              <a:t>Lecturer</a:t>
            </a:r>
            <a:r>
              <a:rPr lang="lv-LV" dirty="0" smtClean="0"/>
              <a:t>: Dr. </a:t>
            </a:r>
            <a:r>
              <a:rPr lang="lv-LV" dirty="0" err="1" smtClean="0"/>
              <a:t>cand</a:t>
            </a:r>
            <a:r>
              <a:rPr lang="lv-LV" dirty="0" smtClean="0"/>
              <a:t>. Dana Rone</a:t>
            </a:r>
            <a:endParaRPr lang="lv-LV" dirty="0"/>
          </a:p>
        </p:txBody>
      </p:sp>
      <p:sp>
        <p:nvSpPr>
          <p:cNvPr id="4" name="Date Placeholder 3"/>
          <p:cNvSpPr>
            <a:spLocks noGrp="1"/>
          </p:cNvSpPr>
          <p:nvPr>
            <p:ph type="dt" sz="half" idx="10"/>
          </p:nvPr>
        </p:nvSpPr>
        <p:spPr/>
        <p:txBody>
          <a:bodyPr/>
          <a:lstStyle/>
          <a:p>
            <a:fld id="{9BE2FC85-A8C3-45DB-A3DC-B00EDF8FDC43}" type="datetime3">
              <a:rPr lang="en-GB" smtClean="0"/>
              <a:t>21 August, 2018</a:t>
            </a:fld>
            <a:endParaRPr lang="lv-LV"/>
          </a:p>
        </p:txBody>
      </p:sp>
      <p:sp>
        <p:nvSpPr>
          <p:cNvPr id="5" name="Slide Number Placeholder 4"/>
          <p:cNvSpPr>
            <a:spLocks noGrp="1"/>
          </p:cNvSpPr>
          <p:nvPr>
            <p:ph type="sldNum" sz="quarter" idx="12"/>
          </p:nvPr>
        </p:nvSpPr>
        <p:spPr/>
        <p:txBody>
          <a:bodyPr>
            <a:normAutofit/>
          </a:bodyPr>
          <a:lstStyle/>
          <a:p>
            <a:fld id="{82C2D3B6-82AF-4776-AAA2-1343F7F80BED}" type="slidenum">
              <a:rPr lang="lv-LV" smtClean="0"/>
              <a:t>1</a:t>
            </a:fld>
            <a:endParaRPr lang="lv-LV"/>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4948" y="1754395"/>
            <a:ext cx="6730567" cy="658425"/>
          </a:xfrm>
          <a:prstGeom prst="rect">
            <a:avLst/>
          </a:prstGeom>
        </p:spPr>
      </p:pic>
    </p:spTree>
    <p:extLst>
      <p:ext uri="{BB962C8B-B14F-4D97-AF65-F5344CB8AC3E}">
        <p14:creationId xmlns:p14="http://schemas.microsoft.com/office/powerpoint/2010/main" val="11087530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v-LV" b="1" dirty="0" smtClean="0"/>
              <a:t>More </a:t>
            </a:r>
            <a:r>
              <a:rPr lang="lv-LV" b="1" dirty="0" err="1" smtClean="0"/>
              <a:t>and</a:t>
            </a:r>
            <a:r>
              <a:rPr lang="lv-LV" b="1" dirty="0" smtClean="0"/>
              <a:t> less </a:t>
            </a:r>
            <a:r>
              <a:rPr lang="lv-LV" b="1" dirty="0" err="1" smtClean="0"/>
              <a:t>comfortable</a:t>
            </a:r>
            <a:r>
              <a:rPr lang="lv-LV" b="1" dirty="0" smtClean="0"/>
              <a:t> </a:t>
            </a:r>
            <a:r>
              <a:rPr lang="lv-LV" b="1" dirty="0" err="1" smtClean="0"/>
              <a:t>seats</a:t>
            </a:r>
            <a:endParaRPr lang="lv-LV" dirty="0"/>
          </a:p>
        </p:txBody>
      </p:sp>
      <p:sp>
        <p:nvSpPr>
          <p:cNvPr id="3" name="Content Placeholder 2"/>
          <p:cNvSpPr>
            <a:spLocks noGrp="1"/>
          </p:cNvSpPr>
          <p:nvPr>
            <p:ph idx="1"/>
          </p:nvPr>
        </p:nvSpPr>
        <p:spPr/>
        <p:txBody>
          <a:bodyPr/>
          <a:lstStyle/>
          <a:p>
            <a:r>
              <a:rPr lang="lv-LV" dirty="0" err="1" smtClean="0"/>
              <a:t>Are</a:t>
            </a:r>
            <a:r>
              <a:rPr lang="lv-LV" dirty="0" smtClean="0"/>
              <a:t> </a:t>
            </a:r>
            <a:r>
              <a:rPr lang="lv-LV" dirty="0" err="1" smtClean="0"/>
              <a:t>all</a:t>
            </a:r>
            <a:r>
              <a:rPr lang="lv-LV" dirty="0" smtClean="0"/>
              <a:t> </a:t>
            </a:r>
            <a:r>
              <a:rPr lang="lv-LV" dirty="0" err="1" smtClean="0"/>
              <a:t>seats</a:t>
            </a:r>
            <a:r>
              <a:rPr lang="lv-LV" dirty="0" smtClean="0"/>
              <a:t> </a:t>
            </a:r>
            <a:r>
              <a:rPr lang="lv-LV" dirty="0" err="1" smtClean="0"/>
              <a:t>in</a:t>
            </a:r>
            <a:r>
              <a:rPr lang="lv-LV" dirty="0" smtClean="0"/>
              <a:t> </a:t>
            </a:r>
            <a:r>
              <a:rPr lang="lv-LV" dirty="0" err="1" smtClean="0"/>
              <a:t>the</a:t>
            </a:r>
            <a:r>
              <a:rPr lang="lv-LV" dirty="0" smtClean="0"/>
              <a:t> </a:t>
            </a:r>
            <a:r>
              <a:rPr lang="lv-LV" dirty="0" err="1" smtClean="0"/>
              <a:t>room</a:t>
            </a:r>
            <a:r>
              <a:rPr lang="lv-LV" dirty="0" smtClean="0"/>
              <a:t> </a:t>
            </a:r>
            <a:r>
              <a:rPr lang="lv-LV" dirty="0" err="1" smtClean="0"/>
              <a:t>equally</a:t>
            </a:r>
            <a:r>
              <a:rPr lang="lv-LV" dirty="0" smtClean="0"/>
              <a:t> </a:t>
            </a:r>
            <a:r>
              <a:rPr lang="lv-LV" dirty="0" err="1" smtClean="0"/>
              <a:t>comfortable</a:t>
            </a:r>
            <a:r>
              <a:rPr lang="lv-LV" dirty="0" smtClean="0"/>
              <a:t>?</a:t>
            </a:r>
          </a:p>
          <a:p>
            <a:r>
              <a:rPr lang="lv-LV" dirty="0" err="1" smtClean="0"/>
              <a:t>Where</a:t>
            </a:r>
            <a:r>
              <a:rPr lang="lv-LV" dirty="0" smtClean="0"/>
              <a:t> </a:t>
            </a:r>
            <a:r>
              <a:rPr lang="lv-LV" dirty="0" err="1" smtClean="0"/>
              <a:t>would</a:t>
            </a:r>
            <a:r>
              <a:rPr lang="lv-LV" dirty="0" smtClean="0"/>
              <a:t> </a:t>
            </a:r>
            <a:r>
              <a:rPr lang="lv-LV" dirty="0" err="1" smtClean="0"/>
              <a:t>you</a:t>
            </a:r>
            <a:r>
              <a:rPr lang="lv-LV" dirty="0" smtClean="0"/>
              <a:t> </a:t>
            </a:r>
            <a:r>
              <a:rPr lang="lv-LV" dirty="0" err="1" smtClean="0"/>
              <a:t>like</a:t>
            </a:r>
            <a:r>
              <a:rPr lang="lv-LV" dirty="0" smtClean="0"/>
              <a:t> to sit to </a:t>
            </a:r>
            <a:r>
              <a:rPr lang="lv-LV" dirty="0" err="1" smtClean="0"/>
              <a:t>feel</a:t>
            </a:r>
            <a:r>
              <a:rPr lang="lv-LV" dirty="0" smtClean="0"/>
              <a:t> </a:t>
            </a:r>
            <a:r>
              <a:rPr lang="lv-LV" dirty="0" err="1" smtClean="0"/>
              <a:t>safe</a:t>
            </a:r>
            <a:r>
              <a:rPr lang="lv-LV" dirty="0" smtClean="0"/>
              <a:t>?</a:t>
            </a:r>
          </a:p>
          <a:p>
            <a:r>
              <a:rPr lang="lv-LV" dirty="0" err="1" smtClean="0"/>
              <a:t>Where</a:t>
            </a:r>
            <a:r>
              <a:rPr lang="lv-LV" dirty="0" smtClean="0"/>
              <a:t> </a:t>
            </a:r>
            <a:r>
              <a:rPr lang="lv-LV" dirty="0" err="1" smtClean="0"/>
              <a:t>should</a:t>
            </a:r>
            <a:r>
              <a:rPr lang="lv-LV" dirty="0" smtClean="0"/>
              <a:t> a mediator sit? </a:t>
            </a:r>
            <a:r>
              <a:rPr lang="lv-LV" dirty="0" err="1" smtClean="0"/>
              <a:t>And</a:t>
            </a:r>
            <a:r>
              <a:rPr lang="lv-LV" dirty="0" smtClean="0"/>
              <a:t> </a:t>
            </a:r>
            <a:r>
              <a:rPr lang="lv-LV" dirty="0" err="1" smtClean="0"/>
              <a:t>the</a:t>
            </a:r>
            <a:r>
              <a:rPr lang="lv-LV" dirty="0" smtClean="0"/>
              <a:t> </a:t>
            </a:r>
            <a:r>
              <a:rPr lang="lv-LV" dirty="0" err="1" smtClean="0"/>
              <a:t>parties</a:t>
            </a:r>
            <a:r>
              <a:rPr lang="lv-LV" dirty="0" smtClean="0"/>
              <a:t>?</a:t>
            </a:r>
          </a:p>
          <a:p>
            <a:r>
              <a:rPr lang="lv-LV" dirty="0" err="1" smtClean="0"/>
              <a:t>Who</a:t>
            </a:r>
            <a:r>
              <a:rPr lang="lv-LV" dirty="0" smtClean="0"/>
              <a:t> </a:t>
            </a:r>
            <a:r>
              <a:rPr lang="lv-LV" dirty="0" err="1" smtClean="0"/>
              <a:t>chooses</a:t>
            </a:r>
            <a:r>
              <a:rPr lang="lv-LV" dirty="0" smtClean="0"/>
              <a:t> </a:t>
            </a:r>
            <a:r>
              <a:rPr lang="lv-LV" dirty="0" err="1" smtClean="0"/>
              <a:t>seats</a:t>
            </a:r>
            <a:r>
              <a:rPr lang="lv-LV" dirty="0" smtClean="0"/>
              <a:t>?</a:t>
            </a:r>
          </a:p>
          <a:p>
            <a:r>
              <a:rPr lang="lv-LV" dirty="0" err="1" smtClean="0"/>
              <a:t>What</a:t>
            </a:r>
            <a:r>
              <a:rPr lang="lv-LV" dirty="0" smtClean="0"/>
              <a:t> do </a:t>
            </a:r>
            <a:r>
              <a:rPr lang="lv-LV" dirty="0" err="1" smtClean="0"/>
              <a:t>the</a:t>
            </a:r>
            <a:r>
              <a:rPr lang="lv-LV" dirty="0" smtClean="0"/>
              <a:t> mediator </a:t>
            </a:r>
            <a:r>
              <a:rPr lang="lv-LV" dirty="0" err="1" smtClean="0"/>
              <a:t>see</a:t>
            </a:r>
            <a:r>
              <a:rPr lang="lv-LV" dirty="0" smtClean="0"/>
              <a:t> </a:t>
            </a:r>
            <a:r>
              <a:rPr lang="lv-LV" dirty="0" err="1" smtClean="0"/>
              <a:t>from</a:t>
            </a:r>
            <a:r>
              <a:rPr lang="lv-LV" dirty="0" smtClean="0"/>
              <a:t> </a:t>
            </a:r>
            <a:r>
              <a:rPr lang="lv-LV" dirty="0" err="1" smtClean="0"/>
              <a:t>his</a:t>
            </a:r>
            <a:r>
              <a:rPr lang="lv-LV" dirty="0" smtClean="0"/>
              <a:t>/</a:t>
            </a:r>
            <a:r>
              <a:rPr lang="lv-LV" dirty="0" err="1" smtClean="0"/>
              <a:t>her</a:t>
            </a:r>
            <a:r>
              <a:rPr lang="lv-LV" dirty="0" smtClean="0"/>
              <a:t> </a:t>
            </a:r>
            <a:r>
              <a:rPr lang="lv-LV" dirty="0" err="1" smtClean="0"/>
              <a:t>seat</a:t>
            </a:r>
            <a:r>
              <a:rPr lang="lv-LV" dirty="0" smtClean="0"/>
              <a:t>? </a:t>
            </a:r>
            <a:r>
              <a:rPr lang="lv-LV" dirty="0" err="1" smtClean="0"/>
              <a:t>What</a:t>
            </a:r>
            <a:r>
              <a:rPr lang="lv-LV" dirty="0" smtClean="0"/>
              <a:t> do </a:t>
            </a:r>
            <a:r>
              <a:rPr lang="lv-LV" dirty="0" err="1" smtClean="0"/>
              <a:t>the</a:t>
            </a:r>
            <a:r>
              <a:rPr lang="lv-LV" dirty="0" smtClean="0"/>
              <a:t> </a:t>
            </a:r>
            <a:r>
              <a:rPr lang="lv-LV" dirty="0" err="1" smtClean="0"/>
              <a:t>parties</a:t>
            </a:r>
            <a:r>
              <a:rPr lang="lv-LV" dirty="0" smtClean="0"/>
              <a:t> </a:t>
            </a:r>
            <a:r>
              <a:rPr lang="lv-LV" dirty="0" err="1" smtClean="0"/>
              <a:t>see</a:t>
            </a:r>
            <a:r>
              <a:rPr lang="lv-LV" dirty="0" smtClean="0"/>
              <a:t> </a:t>
            </a:r>
            <a:r>
              <a:rPr lang="lv-LV" dirty="0" err="1" smtClean="0"/>
              <a:t>from</a:t>
            </a:r>
            <a:r>
              <a:rPr lang="lv-LV" dirty="0" smtClean="0"/>
              <a:t> </a:t>
            </a:r>
            <a:r>
              <a:rPr lang="lv-LV" dirty="0" err="1" smtClean="0"/>
              <a:t>their</a:t>
            </a:r>
            <a:r>
              <a:rPr lang="lv-LV" dirty="0" smtClean="0"/>
              <a:t> </a:t>
            </a:r>
            <a:r>
              <a:rPr lang="lv-LV" dirty="0" err="1" smtClean="0"/>
              <a:t>seats</a:t>
            </a:r>
            <a:r>
              <a:rPr lang="lv-LV" dirty="0" smtClean="0"/>
              <a:t>?</a:t>
            </a:r>
            <a:endParaRPr lang="lv-LV" dirty="0"/>
          </a:p>
        </p:txBody>
      </p:sp>
      <p:sp>
        <p:nvSpPr>
          <p:cNvPr id="4" name="Date Placeholder 3"/>
          <p:cNvSpPr>
            <a:spLocks noGrp="1"/>
          </p:cNvSpPr>
          <p:nvPr>
            <p:ph type="dt" sz="half" idx="10"/>
          </p:nvPr>
        </p:nvSpPr>
        <p:spPr/>
        <p:txBody>
          <a:bodyPr/>
          <a:lstStyle/>
          <a:p>
            <a:fld id="{19EE5C3D-C4BC-4967-AACB-8308A912189D}" type="datetime3">
              <a:rPr lang="en-GB" smtClean="0"/>
              <a:t>21 August, 2018</a:t>
            </a:fld>
            <a:endParaRPr lang="lv-LV"/>
          </a:p>
        </p:txBody>
      </p:sp>
      <p:sp>
        <p:nvSpPr>
          <p:cNvPr id="5" name="Slide Number Placeholder 4"/>
          <p:cNvSpPr>
            <a:spLocks noGrp="1"/>
          </p:cNvSpPr>
          <p:nvPr>
            <p:ph type="sldNum" sz="quarter" idx="12"/>
          </p:nvPr>
        </p:nvSpPr>
        <p:spPr/>
        <p:txBody>
          <a:bodyPr/>
          <a:lstStyle/>
          <a:p>
            <a:fld id="{82C2D3B6-82AF-4776-AAA2-1343F7F80BED}" type="slidenum">
              <a:rPr lang="lv-LV" smtClean="0"/>
              <a:t>10</a:t>
            </a:fld>
            <a:endParaRPr lang="lv-LV"/>
          </a:p>
        </p:txBody>
      </p:sp>
    </p:spTree>
    <p:extLst>
      <p:ext uri="{BB962C8B-B14F-4D97-AF65-F5344CB8AC3E}">
        <p14:creationId xmlns:p14="http://schemas.microsoft.com/office/powerpoint/2010/main" val="19269877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v-LV" b="1" dirty="0" err="1" smtClean="0"/>
              <a:t>Chairs</a:t>
            </a:r>
            <a:endParaRPr lang="lv-LV" dirty="0"/>
          </a:p>
        </p:txBody>
      </p:sp>
      <p:sp>
        <p:nvSpPr>
          <p:cNvPr id="3" name="Content Placeholder 2"/>
          <p:cNvSpPr>
            <a:spLocks noGrp="1"/>
          </p:cNvSpPr>
          <p:nvPr>
            <p:ph idx="1"/>
          </p:nvPr>
        </p:nvSpPr>
        <p:spPr/>
        <p:txBody>
          <a:bodyPr/>
          <a:lstStyle/>
          <a:p>
            <a:r>
              <a:rPr lang="lv-LV" dirty="0" err="1" smtClean="0"/>
              <a:t>Stable</a:t>
            </a:r>
            <a:endParaRPr lang="lv-LV" dirty="0" smtClean="0"/>
          </a:p>
          <a:p>
            <a:r>
              <a:rPr lang="lv-LV" dirty="0" err="1" smtClean="0"/>
              <a:t>Comfortable</a:t>
            </a:r>
            <a:r>
              <a:rPr lang="lv-LV" dirty="0" smtClean="0"/>
              <a:t> </a:t>
            </a:r>
            <a:r>
              <a:rPr lang="lv-LV" dirty="0" err="1" smtClean="0"/>
              <a:t>or</a:t>
            </a:r>
            <a:r>
              <a:rPr lang="lv-LV" dirty="0" smtClean="0"/>
              <a:t> </a:t>
            </a:r>
            <a:r>
              <a:rPr lang="lv-LV" dirty="0" err="1" smtClean="0"/>
              <a:t>at</a:t>
            </a:r>
            <a:r>
              <a:rPr lang="lv-LV" dirty="0" smtClean="0"/>
              <a:t> </a:t>
            </a:r>
            <a:r>
              <a:rPr lang="lv-LV" dirty="0" err="1" smtClean="0"/>
              <a:t>least</a:t>
            </a:r>
            <a:r>
              <a:rPr lang="lv-LV" dirty="0" smtClean="0"/>
              <a:t> – </a:t>
            </a:r>
            <a:r>
              <a:rPr lang="lv-LV" dirty="0" err="1" smtClean="0"/>
              <a:t>normal</a:t>
            </a:r>
            <a:r>
              <a:rPr lang="lv-LV" dirty="0" smtClean="0"/>
              <a:t> </a:t>
            </a:r>
            <a:r>
              <a:rPr lang="lv-LV" dirty="0" smtClean="0">
                <a:sym typeface="Wingdings" panose="05000000000000000000" pitchFamily="2" charset="2"/>
              </a:rPr>
              <a:t></a:t>
            </a:r>
          </a:p>
          <a:p>
            <a:r>
              <a:rPr lang="lv-LV" dirty="0" err="1" smtClean="0">
                <a:sym typeface="Wingdings" panose="05000000000000000000" pitchFamily="2" charset="2"/>
              </a:rPr>
              <a:t>How</a:t>
            </a:r>
            <a:r>
              <a:rPr lang="lv-LV" dirty="0" smtClean="0">
                <a:sym typeface="Wingdings" panose="05000000000000000000" pitchFamily="2" charset="2"/>
              </a:rPr>
              <a:t> </a:t>
            </a:r>
            <a:r>
              <a:rPr lang="lv-LV" dirty="0" err="1" smtClean="0">
                <a:sym typeface="Wingdings" panose="05000000000000000000" pitchFamily="2" charset="2"/>
              </a:rPr>
              <a:t>many</a:t>
            </a:r>
            <a:r>
              <a:rPr lang="lv-LV" dirty="0" smtClean="0">
                <a:sym typeface="Wingdings" panose="05000000000000000000" pitchFamily="2" charset="2"/>
              </a:rPr>
              <a:t> </a:t>
            </a:r>
            <a:r>
              <a:rPr lang="lv-LV" dirty="0" err="1" smtClean="0">
                <a:sym typeface="Wingdings" panose="05000000000000000000" pitchFamily="2" charset="2"/>
              </a:rPr>
              <a:t>chairs</a:t>
            </a:r>
            <a:r>
              <a:rPr lang="lv-LV" dirty="0" smtClean="0">
                <a:sym typeface="Wingdings" panose="05000000000000000000" pitchFamily="2" charset="2"/>
              </a:rPr>
              <a:t> </a:t>
            </a:r>
            <a:r>
              <a:rPr lang="lv-LV" dirty="0" err="1" smtClean="0">
                <a:sym typeface="Wingdings" panose="05000000000000000000" pitchFamily="2" charset="2"/>
              </a:rPr>
              <a:t>in</a:t>
            </a:r>
            <a:r>
              <a:rPr lang="lv-LV" dirty="0" smtClean="0">
                <a:sym typeface="Wingdings" panose="05000000000000000000" pitchFamily="2" charset="2"/>
              </a:rPr>
              <a:t> </a:t>
            </a:r>
            <a:r>
              <a:rPr lang="lv-LV" dirty="0" err="1" smtClean="0">
                <a:sym typeface="Wingdings" panose="05000000000000000000" pitchFamily="2" charset="2"/>
              </a:rPr>
              <a:t>the</a:t>
            </a:r>
            <a:r>
              <a:rPr lang="lv-LV" dirty="0" smtClean="0">
                <a:sym typeface="Wingdings" panose="05000000000000000000" pitchFamily="2" charset="2"/>
              </a:rPr>
              <a:t> </a:t>
            </a:r>
            <a:r>
              <a:rPr lang="lv-LV" dirty="0" err="1" smtClean="0">
                <a:sym typeface="Wingdings" panose="05000000000000000000" pitchFamily="2" charset="2"/>
              </a:rPr>
              <a:t>mediation</a:t>
            </a:r>
            <a:r>
              <a:rPr lang="lv-LV" dirty="0" smtClean="0">
                <a:sym typeface="Wingdings" panose="05000000000000000000" pitchFamily="2" charset="2"/>
              </a:rPr>
              <a:t> </a:t>
            </a:r>
            <a:r>
              <a:rPr lang="lv-LV" dirty="0" err="1" smtClean="0">
                <a:sym typeface="Wingdings" panose="05000000000000000000" pitchFamily="2" charset="2"/>
              </a:rPr>
              <a:t>room</a:t>
            </a:r>
            <a:r>
              <a:rPr lang="lv-LV" dirty="0" smtClean="0">
                <a:sym typeface="Wingdings" panose="05000000000000000000" pitchFamily="2" charset="2"/>
              </a:rPr>
              <a:t>?</a:t>
            </a:r>
          </a:p>
          <a:p>
            <a:r>
              <a:rPr lang="lv-LV" dirty="0" smtClean="0">
                <a:sym typeface="Wingdings" panose="05000000000000000000" pitchFamily="2" charset="2"/>
              </a:rPr>
              <a:t>Sit </a:t>
            </a:r>
            <a:r>
              <a:rPr lang="lv-LV" dirty="0" err="1" smtClean="0">
                <a:sym typeface="Wingdings" panose="05000000000000000000" pitchFamily="2" charset="2"/>
              </a:rPr>
              <a:t>physically</a:t>
            </a:r>
            <a:r>
              <a:rPr lang="lv-LV" dirty="0" smtClean="0">
                <a:sym typeface="Wingdings" panose="05000000000000000000" pitchFamily="2" charset="2"/>
              </a:rPr>
              <a:t> </a:t>
            </a:r>
            <a:r>
              <a:rPr lang="lv-LV" dirty="0" err="1" smtClean="0">
                <a:sym typeface="Wingdings" panose="05000000000000000000" pitchFamily="2" charset="2"/>
              </a:rPr>
              <a:t>in</a:t>
            </a:r>
            <a:r>
              <a:rPr lang="lv-LV" dirty="0" smtClean="0">
                <a:sym typeface="Wingdings" panose="05000000000000000000" pitchFamily="2" charset="2"/>
              </a:rPr>
              <a:t> </a:t>
            </a:r>
            <a:r>
              <a:rPr lang="lv-LV" dirty="0" err="1" smtClean="0">
                <a:sym typeface="Wingdings" panose="05000000000000000000" pitchFamily="2" charset="2"/>
              </a:rPr>
              <a:t>each</a:t>
            </a:r>
            <a:r>
              <a:rPr lang="lv-LV" dirty="0" smtClean="0">
                <a:sym typeface="Wingdings" panose="05000000000000000000" pitchFamily="2" charset="2"/>
              </a:rPr>
              <a:t> </a:t>
            </a:r>
            <a:r>
              <a:rPr lang="lv-LV" dirty="0" err="1" smtClean="0">
                <a:sym typeface="Wingdings" panose="05000000000000000000" pitchFamily="2" charset="2"/>
              </a:rPr>
              <a:t>chair</a:t>
            </a:r>
            <a:r>
              <a:rPr lang="lv-LV" dirty="0" smtClean="0">
                <a:sym typeface="Wingdings" panose="05000000000000000000" pitchFamily="2" charset="2"/>
              </a:rPr>
              <a:t> </a:t>
            </a:r>
            <a:r>
              <a:rPr lang="lv-LV" dirty="0" err="1" smtClean="0">
                <a:sym typeface="Wingdings" panose="05000000000000000000" pitchFamily="2" charset="2"/>
              </a:rPr>
              <a:t>of</a:t>
            </a:r>
            <a:r>
              <a:rPr lang="lv-LV" dirty="0" smtClean="0">
                <a:sym typeface="Wingdings" panose="05000000000000000000" pitchFamily="2" charset="2"/>
              </a:rPr>
              <a:t> </a:t>
            </a:r>
            <a:r>
              <a:rPr lang="lv-LV" dirty="0" err="1" smtClean="0">
                <a:sym typeface="Wingdings" panose="05000000000000000000" pitchFamily="2" charset="2"/>
              </a:rPr>
              <a:t>the</a:t>
            </a:r>
            <a:r>
              <a:rPr lang="lv-LV" dirty="0" smtClean="0">
                <a:sym typeface="Wingdings" panose="05000000000000000000" pitchFamily="2" charset="2"/>
              </a:rPr>
              <a:t> </a:t>
            </a:r>
            <a:r>
              <a:rPr lang="lv-LV" dirty="0" err="1" smtClean="0">
                <a:sym typeface="Wingdings" panose="05000000000000000000" pitchFamily="2" charset="2"/>
              </a:rPr>
              <a:t>parties</a:t>
            </a:r>
            <a:r>
              <a:rPr lang="lv-LV" dirty="0" smtClean="0">
                <a:sym typeface="Wingdings" panose="05000000000000000000" pitchFamily="2" charset="2"/>
              </a:rPr>
              <a:t> </a:t>
            </a:r>
            <a:r>
              <a:rPr lang="lv-LV" dirty="0" err="1" smtClean="0">
                <a:sym typeface="Wingdings" panose="05000000000000000000" pitchFamily="2" charset="2"/>
              </a:rPr>
              <a:t>and</a:t>
            </a:r>
            <a:r>
              <a:rPr lang="lv-LV" dirty="0" smtClean="0">
                <a:sym typeface="Wingdings" panose="05000000000000000000" pitchFamily="2" charset="2"/>
              </a:rPr>
              <a:t> </a:t>
            </a:r>
            <a:r>
              <a:rPr lang="lv-LV" dirty="0" err="1" smtClean="0">
                <a:sym typeface="Wingdings" panose="05000000000000000000" pitchFamily="2" charset="2"/>
              </a:rPr>
              <a:t>feel</a:t>
            </a:r>
            <a:r>
              <a:rPr lang="lv-LV" dirty="0" smtClean="0">
                <a:sym typeface="Wingdings" panose="05000000000000000000" pitchFamily="2" charset="2"/>
              </a:rPr>
              <a:t> </a:t>
            </a:r>
            <a:r>
              <a:rPr lang="lv-LV" dirty="0" err="1" smtClean="0">
                <a:sym typeface="Wingdings" panose="05000000000000000000" pitchFamily="2" charset="2"/>
              </a:rPr>
              <a:t>the</a:t>
            </a:r>
            <a:r>
              <a:rPr lang="lv-LV" dirty="0" smtClean="0">
                <a:sym typeface="Wingdings" panose="05000000000000000000" pitchFamily="2" charset="2"/>
              </a:rPr>
              <a:t> </a:t>
            </a:r>
            <a:r>
              <a:rPr lang="lv-LV" dirty="0" err="1" smtClean="0">
                <a:sym typeface="Wingdings" panose="05000000000000000000" pitchFamily="2" charset="2"/>
              </a:rPr>
              <a:t>place</a:t>
            </a:r>
            <a:endParaRPr lang="lv-LV" dirty="0" smtClean="0">
              <a:sym typeface="Wingdings" panose="05000000000000000000" pitchFamily="2" charset="2"/>
            </a:endParaRPr>
          </a:p>
        </p:txBody>
      </p:sp>
      <p:sp>
        <p:nvSpPr>
          <p:cNvPr id="4" name="Date Placeholder 3"/>
          <p:cNvSpPr>
            <a:spLocks noGrp="1"/>
          </p:cNvSpPr>
          <p:nvPr>
            <p:ph type="dt" sz="half" idx="10"/>
          </p:nvPr>
        </p:nvSpPr>
        <p:spPr/>
        <p:txBody>
          <a:bodyPr/>
          <a:lstStyle/>
          <a:p>
            <a:fld id="{19EE5C3D-C4BC-4967-AACB-8308A912189D}" type="datetime3">
              <a:rPr lang="en-GB" smtClean="0"/>
              <a:t>21 August, 2018</a:t>
            </a:fld>
            <a:endParaRPr lang="lv-LV"/>
          </a:p>
        </p:txBody>
      </p:sp>
      <p:sp>
        <p:nvSpPr>
          <p:cNvPr id="5" name="Slide Number Placeholder 4"/>
          <p:cNvSpPr>
            <a:spLocks noGrp="1"/>
          </p:cNvSpPr>
          <p:nvPr>
            <p:ph type="sldNum" sz="quarter" idx="12"/>
          </p:nvPr>
        </p:nvSpPr>
        <p:spPr/>
        <p:txBody>
          <a:bodyPr/>
          <a:lstStyle/>
          <a:p>
            <a:fld id="{82C2D3B6-82AF-4776-AAA2-1343F7F80BED}" type="slidenum">
              <a:rPr lang="lv-LV" smtClean="0"/>
              <a:t>11</a:t>
            </a:fld>
            <a:endParaRPr lang="lv-LV"/>
          </a:p>
        </p:txBody>
      </p:sp>
    </p:spTree>
    <p:extLst>
      <p:ext uri="{BB962C8B-B14F-4D97-AF65-F5344CB8AC3E}">
        <p14:creationId xmlns:p14="http://schemas.microsoft.com/office/powerpoint/2010/main" val="36307805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v-LV" b="1" dirty="0" err="1" smtClean="0"/>
              <a:t>Place</a:t>
            </a:r>
            <a:endParaRPr lang="lv-LV" dirty="0"/>
          </a:p>
        </p:txBody>
      </p:sp>
      <p:sp>
        <p:nvSpPr>
          <p:cNvPr id="3" name="Content Placeholder 2"/>
          <p:cNvSpPr>
            <a:spLocks noGrp="1"/>
          </p:cNvSpPr>
          <p:nvPr>
            <p:ph idx="1"/>
          </p:nvPr>
        </p:nvSpPr>
        <p:spPr/>
        <p:txBody>
          <a:bodyPr/>
          <a:lstStyle/>
          <a:p>
            <a:r>
              <a:rPr lang="lv-LV" dirty="0" err="1" smtClean="0">
                <a:sym typeface="Wingdings" panose="05000000000000000000" pitchFamily="2" charset="2"/>
              </a:rPr>
              <a:t>Light</a:t>
            </a:r>
            <a:r>
              <a:rPr lang="lv-LV" dirty="0" smtClean="0">
                <a:sym typeface="Wingdings" panose="05000000000000000000" pitchFamily="2" charset="2"/>
              </a:rPr>
              <a:t> </a:t>
            </a:r>
            <a:r>
              <a:rPr lang="lv-LV" dirty="0" err="1">
                <a:sym typeface="Wingdings" panose="05000000000000000000" pitchFamily="2" charset="2"/>
              </a:rPr>
              <a:t>or</a:t>
            </a:r>
            <a:r>
              <a:rPr lang="lv-LV" dirty="0">
                <a:sym typeface="Wingdings" panose="05000000000000000000" pitchFamily="2" charset="2"/>
              </a:rPr>
              <a:t> </a:t>
            </a:r>
            <a:r>
              <a:rPr lang="lv-LV" dirty="0" err="1" smtClean="0">
                <a:sym typeface="Wingdings" panose="05000000000000000000" pitchFamily="2" charset="2"/>
              </a:rPr>
              <a:t>dark</a:t>
            </a:r>
            <a:endParaRPr lang="lv-LV" dirty="0" smtClean="0">
              <a:sym typeface="Wingdings" panose="05000000000000000000" pitchFamily="2" charset="2"/>
            </a:endParaRPr>
          </a:p>
          <a:p>
            <a:r>
              <a:rPr lang="lv-LV" dirty="0" err="1" smtClean="0">
                <a:sym typeface="Wingdings" panose="05000000000000000000" pitchFamily="2" charset="2"/>
              </a:rPr>
              <a:t>Noisy</a:t>
            </a:r>
            <a:r>
              <a:rPr lang="lv-LV" dirty="0" smtClean="0">
                <a:sym typeface="Wingdings" panose="05000000000000000000" pitchFamily="2" charset="2"/>
              </a:rPr>
              <a:t> </a:t>
            </a:r>
            <a:r>
              <a:rPr lang="lv-LV" dirty="0" err="1">
                <a:sym typeface="Wingdings" panose="05000000000000000000" pitchFamily="2" charset="2"/>
              </a:rPr>
              <a:t>or</a:t>
            </a:r>
            <a:r>
              <a:rPr lang="lv-LV" dirty="0">
                <a:sym typeface="Wingdings" panose="05000000000000000000" pitchFamily="2" charset="2"/>
              </a:rPr>
              <a:t> </a:t>
            </a:r>
            <a:r>
              <a:rPr lang="lv-LV" dirty="0" err="1" smtClean="0">
                <a:sym typeface="Wingdings" panose="05000000000000000000" pitchFamily="2" charset="2"/>
              </a:rPr>
              <a:t>quite</a:t>
            </a:r>
            <a:endParaRPr lang="lv-LV" dirty="0" smtClean="0">
              <a:sym typeface="Wingdings" panose="05000000000000000000" pitchFamily="2" charset="2"/>
            </a:endParaRPr>
          </a:p>
          <a:p>
            <a:r>
              <a:rPr lang="lv-LV" dirty="0" err="1" smtClean="0">
                <a:sym typeface="Wingdings" panose="05000000000000000000" pitchFamily="2" charset="2"/>
              </a:rPr>
              <a:t>Ascetic</a:t>
            </a:r>
            <a:r>
              <a:rPr lang="lv-LV" dirty="0" smtClean="0">
                <a:sym typeface="Wingdings" panose="05000000000000000000" pitchFamily="2" charset="2"/>
              </a:rPr>
              <a:t> </a:t>
            </a:r>
            <a:r>
              <a:rPr lang="lv-LV" dirty="0" err="1" smtClean="0">
                <a:sym typeface="Wingdings" panose="05000000000000000000" pitchFamily="2" charset="2"/>
              </a:rPr>
              <a:t>or</a:t>
            </a:r>
            <a:r>
              <a:rPr lang="lv-LV" dirty="0" smtClean="0">
                <a:sym typeface="Wingdings" panose="05000000000000000000" pitchFamily="2" charset="2"/>
              </a:rPr>
              <a:t> </a:t>
            </a:r>
            <a:r>
              <a:rPr lang="lv-LV" dirty="0" err="1" smtClean="0">
                <a:sym typeface="Wingdings" panose="05000000000000000000" pitchFamily="2" charset="2"/>
              </a:rPr>
              <a:t>posh</a:t>
            </a:r>
            <a:endParaRPr lang="lv-LV" dirty="0"/>
          </a:p>
        </p:txBody>
      </p:sp>
      <p:sp>
        <p:nvSpPr>
          <p:cNvPr id="4" name="Date Placeholder 3"/>
          <p:cNvSpPr>
            <a:spLocks noGrp="1"/>
          </p:cNvSpPr>
          <p:nvPr>
            <p:ph type="dt" sz="half" idx="10"/>
          </p:nvPr>
        </p:nvSpPr>
        <p:spPr/>
        <p:txBody>
          <a:bodyPr/>
          <a:lstStyle/>
          <a:p>
            <a:fld id="{19EE5C3D-C4BC-4967-AACB-8308A912189D}" type="datetime3">
              <a:rPr lang="en-GB" smtClean="0"/>
              <a:t>21 August, 2018</a:t>
            </a:fld>
            <a:endParaRPr lang="lv-LV"/>
          </a:p>
        </p:txBody>
      </p:sp>
      <p:sp>
        <p:nvSpPr>
          <p:cNvPr id="5" name="Slide Number Placeholder 4"/>
          <p:cNvSpPr>
            <a:spLocks noGrp="1"/>
          </p:cNvSpPr>
          <p:nvPr>
            <p:ph type="sldNum" sz="quarter" idx="12"/>
          </p:nvPr>
        </p:nvSpPr>
        <p:spPr/>
        <p:txBody>
          <a:bodyPr/>
          <a:lstStyle/>
          <a:p>
            <a:fld id="{82C2D3B6-82AF-4776-AAA2-1343F7F80BED}" type="slidenum">
              <a:rPr lang="lv-LV" smtClean="0"/>
              <a:t>12</a:t>
            </a:fld>
            <a:endParaRPr lang="lv-LV"/>
          </a:p>
        </p:txBody>
      </p:sp>
    </p:spTree>
    <p:extLst>
      <p:ext uri="{BB962C8B-B14F-4D97-AF65-F5344CB8AC3E}">
        <p14:creationId xmlns:p14="http://schemas.microsoft.com/office/powerpoint/2010/main" val="22157544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smtClean="0"/>
              <a:t>S</a:t>
            </a:r>
            <a:r>
              <a:rPr lang="en-US" dirty="0" err="1" smtClean="0"/>
              <a:t>upplementary</a:t>
            </a:r>
            <a:r>
              <a:rPr lang="en-US" dirty="0" smtClean="0"/>
              <a:t> materials</a:t>
            </a:r>
            <a:endParaRPr lang="lv-LV" dirty="0"/>
          </a:p>
        </p:txBody>
      </p:sp>
      <p:sp>
        <p:nvSpPr>
          <p:cNvPr id="3" name="Content Placeholder 2"/>
          <p:cNvSpPr>
            <a:spLocks noGrp="1"/>
          </p:cNvSpPr>
          <p:nvPr>
            <p:ph idx="1"/>
          </p:nvPr>
        </p:nvSpPr>
        <p:spPr/>
        <p:txBody>
          <a:bodyPr/>
          <a:lstStyle/>
          <a:p>
            <a:r>
              <a:rPr lang="lv-LV" dirty="0" err="1" smtClean="0"/>
              <a:t>Everything</a:t>
            </a:r>
            <a:r>
              <a:rPr lang="lv-LV" dirty="0" smtClean="0"/>
              <a:t> </a:t>
            </a:r>
            <a:r>
              <a:rPr lang="lv-LV" dirty="0" err="1" smtClean="0"/>
              <a:t>for</a:t>
            </a:r>
            <a:r>
              <a:rPr lang="lv-LV" dirty="0" smtClean="0"/>
              <a:t> </a:t>
            </a:r>
            <a:r>
              <a:rPr lang="en-US" dirty="0" smtClean="0"/>
              <a:t>effective work</a:t>
            </a:r>
            <a:endParaRPr lang="lv-LV" dirty="0" smtClean="0"/>
          </a:p>
          <a:p>
            <a:r>
              <a:rPr lang="lv-LV" dirty="0" smtClean="0"/>
              <a:t>A</a:t>
            </a:r>
            <a:r>
              <a:rPr lang="en-US" dirty="0" smtClean="0"/>
              <a:t> </a:t>
            </a:r>
            <a:r>
              <a:rPr lang="en-US" dirty="0"/>
              <a:t>paper, pen, blackboard, flipchart desk, whiteboard markers, highlighters, post-it </a:t>
            </a:r>
            <a:r>
              <a:rPr lang="en-US" dirty="0" smtClean="0"/>
              <a:t>stickers</a:t>
            </a:r>
            <a:r>
              <a:rPr lang="lv-LV" dirty="0" smtClean="0"/>
              <a:t>, </a:t>
            </a:r>
            <a:r>
              <a:rPr lang="lv-LV" dirty="0" err="1" smtClean="0"/>
              <a:t>etc</a:t>
            </a:r>
            <a:r>
              <a:rPr lang="lv-LV" dirty="0" smtClean="0"/>
              <a:t>.</a:t>
            </a:r>
          </a:p>
          <a:p>
            <a:r>
              <a:rPr lang="lv-LV" dirty="0" err="1" smtClean="0"/>
              <a:t>Notes</a:t>
            </a:r>
            <a:r>
              <a:rPr lang="lv-LV" dirty="0" smtClean="0"/>
              <a:t> </a:t>
            </a:r>
            <a:r>
              <a:rPr lang="lv-LV" dirty="0" err="1" smtClean="0"/>
              <a:t>and</a:t>
            </a:r>
            <a:r>
              <a:rPr lang="lv-LV" dirty="0" smtClean="0"/>
              <a:t> </a:t>
            </a:r>
            <a:r>
              <a:rPr lang="lv-LV" dirty="0" err="1" smtClean="0"/>
              <a:t>tools</a:t>
            </a:r>
            <a:endParaRPr lang="lv-LV" dirty="0" smtClean="0"/>
          </a:p>
          <a:p>
            <a:r>
              <a:rPr lang="lv-LV" dirty="0" err="1" smtClean="0"/>
              <a:t>Visual</a:t>
            </a:r>
            <a:r>
              <a:rPr lang="lv-LV" dirty="0" smtClean="0"/>
              <a:t> </a:t>
            </a:r>
            <a:r>
              <a:rPr lang="lv-LV" dirty="0" err="1" smtClean="0"/>
              <a:t>materials</a:t>
            </a:r>
            <a:endParaRPr lang="lv-LV" dirty="0" smtClean="0"/>
          </a:p>
          <a:p>
            <a:r>
              <a:rPr lang="lv-LV" dirty="0" err="1" smtClean="0"/>
              <a:t>Water</a:t>
            </a:r>
            <a:r>
              <a:rPr lang="lv-LV" dirty="0" smtClean="0"/>
              <a:t>, </a:t>
            </a:r>
            <a:r>
              <a:rPr lang="lv-LV" dirty="0" err="1" smtClean="0"/>
              <a:t>coffee</a:t>
            </a:r>
            <a:r>
              <a:rPr lang="lv-LV" dirty="0" smtClean="0"/>
              <a:t>, </a:t>
            </a:r>
            <a:r>
              <a:rPr lang="lv-LV" dirty="0" err="1" smtClean="0"/>
              <a:t>tea</a:t>
            </a:r>
            <a:r>
              <a:rPr lang="lv-LV" dirty="0" smtClean="0"/>
              <a:t>, </a:t>
            </a:r>
            <a:r>
              <a:rPr lang="lv-LV" dirty="0" err="1" smtClean="0"/>
              <a:t>snacks</a:t>
            </a:r>
            <a:r>
              <a:rPr lang="lv-LV" dirty="0" smtClean="0"/>
              <a:t>, </a:t>
            </a:r>
            <a:r>
              <a:rPr lang="lv-LV" dirty="0" err="1" smtClean="0"/>
              <a:t>etc</a:t>
            </a:r>
            <a:r>
              <a:rPr lang="lv-LV" dirty="0" smtClean="0"/>
              <a:t>.</a:t>
            </a:r>
            <a:endParaRPr lang="lv-LV" dirty="0"/>
          </a:p>
        </p:txBody>
      </p:sp>
      <p:sp>
        <p:nvSpPr>
          <p:cNvPr id="4" name="Date Placeholder 3"/>
          <p:cNvSpPr>
            <a:spLocks noGrp="1"/>
          </p:cNvSpPr>
          <p:nvPr>
            <p:ph type="dt" sz="half" idx="10"/>
          </p:nvPr>
        </p:nvSpPr>
        <p:spPr/>
        <p:txBody>
          <a:bodyPr/>
          <a:lstStyle/>
          <a:p>
            <a:fld id="{19EE5C3D-C4BC-4967-AACB-8308A912189D}" type="datetime3">
              <a:rPr lang="en-GB" smtClean="0"/>
              <a:t>21 August, 2018</a:t>
            </a:fld>
            <a:endParaRPr lang="lv-LV"/>
          </a:p>
        </p:txBody>
      </p:sp>
      <p:sp>
        <p:nvSpPr>
          <p:cNvPr id="5" name="Slide Number Placeholder 4"/>
          <p:cNvSpPr>
            <a:spLocks noGrp="1"/>
          </p:cNvSpPr>
          <p:nvPr>
            <p:ph type="sldNum" sz="quarter" idx="12"/>
          </p:nvPr>
        </p:nvSpPr>
        <p:spPr/>
        <p:txBody>
          <a:bodyPr/>
          <a:lstStyle/>
          <a:p>
            <a:fld id="{82C2D3B6-82AF-4776-AAA2-1343F7F80BED}" type="slidenum">
              <a:rPr lang="lv-LV" smtClean="0"/>
              <a:t>13</a:t>
            </a:fld>
            <a:endParaRPr lang="lv-LV"/>
          </a:p>
        </p:txBody>
      </p:sp>
    </p:spTree>
    <p:extLst>
      <p:ext uri="{BB962C8B-B14F-4D97-AF65-F5344CB8AC3E}">
        <p14:creationId xmlns:p14="http://schemas.microsoft.com/office/powerpoint/2010/main" val="25283024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err="1" smtClean="0"/>
              <a:t>Form</a:t>
            </a:r>
            <a:r>
              <a:rPr lang="lv-LV" dirty="0" smtClean="0"/>
              <a:t> </a:t>
            </a:r>
            <a:r>
              <a:rPr lang="lv-LV" dirty="0" err="1" smtClean="0"/>
              <a:t>of</a:t>
            </a:r>
            <a:r>
              <a:rPr lang="lv-LV" dirty="0" smtClean="0"/>
              <a:t> </a:t>
            </a:r>
            <a:r>
              <a:rPr lang="lv-LV" dirty="0" err="1" smtClean="0"/>
              <a:t>the</a:t>
            </a:r>
            <a:r>
              <a:rPr lang="lv-LV" dirty="0" smtClean="0"/>
              <a:t> </a:t>
            </a:r>
            <a:r>
              <a:rPr lang="lv-LV" dirty="0" err="1" smtClean="0"/>
              <a:t>questions</a:t>
            </a:r>
            <a:endParaRPr lang="lv-LV" dirty="0"/>
          </a:p>
        </p:txBody>
      </p:sp>
      <p:sp>
        <p:nvSpPr>
          <p:cNvPr id="3" name="Content Placeholder 2"/>
          <p:cNvSpPr>
            <a:spLocks noGrp="1"/>
          </p:cNvSpPr>
          <p:nvPr>
            <p:ph idx="1"/>
          </p:nvPr>
        </p:nvSpPr>
        <p:spPr/>
        <p:txBody>
          <a:bodyPr>
            <a:normAutofit fontScale="92500" lnSpcReduction="20000"/>
          </a:bodyPr>
          <a:lstStyle/>
          <a:p>
            <a:r>
              <a:rPr lang="en-US" dirty="0"/>
              <a:t>Questions </a:t>
            </a:r>
            <a:r>
              <a:rPr lang="lv-LV" dirty="0" smtClean="0"/>
              <a:t>=</a:t>
            </a:r>
            <a:r>
              <a:rPr lang="en-US" dirty="0" smtClean="0"/>
              <a:t> </a:t>
            </a:r>
            <a:r>
              <a:rPr lang="en-US" dirty="0"/>
              <a:t>means of </a:t>
            </a:r>
            <a:r>
              <a:rPr lang="en-US" dirty="0" smtClean="0"/>
              <a:t>communication</a:t>
            </a:r>
            <a:endParaRPr lang="lv-LV" dirty="0" smtClean="0"/>
          </a:p>
          <a:p>
            <a:r>
              <a:rPr lang="lv-LV" dirty="0" err="1" smtClean="0"/>
              <a:t>Questions</a:t>
            </a:r>
            <a:r>
              <a:rPr lang="lv-LV" dirty="0" smtClean="0"/>
              <a:t> </a:t>
            </a:r>
            <a:r>
              <a:rPr lang="lv-LV" dirty="0" err="1" smtClean="0"/>
              <a:t>shall</a:t>
            </a:r>
            <a:r>
              <a:rPr lang="lv-LV" dirty="0" smtClean="0"/>
              <a:t> </a:t>
            </a:r>
            <a:r>
              <a:rPr lang="lv-LV" dirty="0" err="1" smtClean="0"/>
              <a:t>be</a:t>
            </a:r>
            <a:r>
              <a:rPr lang="en-US" dirty="0" smtClean="0"/>
              <a:t> </a:t>
            </a:r>
            <a:r>
              <a:rPr lang="en-US" dirty="0"/>
              <a:t>used strategically, </a:t>
            </a:r>
            <a:r>
              <a:rPr lang="lv-LV" dirty="0" smtClean="0"/>
              <a:t>to</a:t>
            </a:r>
            <a:r>
              <a:rPr lang="en-US" dirty="0" smtClean="0"/>
              <a:t> structure </a:t>
            </a:r>
            <a:r>
              <a:rPr lang="en-US" dirty="0"/>
              <a:t>and </a:t>
            </a:r>
            <a:r>
              <a:rPr lang="en-US" dirty="0" smtClean="0"/>
              <a:t>control </a:t>
            </a:r>
            <a:r>
              <a:rPr lang="en-US" dirty="0"/>
              <a:t>conversation in accordance with the questioning </a:t>
            </a:r>
            <a:r>
              <a:rPr lang="en-US" dirty="0" smtClean="0"/>
              <a:t>technique</a:t>
            </a:r>
            <a:endParaRPr lang="lv-LV" dirty="0" smtClean="0"/>
          </a:p>
          <a:p>
            <a:r>
              <a:rPr lang="lv-LV" dirty="0" err="1" smtClean="0"/>
              <a:t>Ask</a:t>
            </a:r>
            <a:r>
              <a:rPr lang="lv-LV" dirty="0" smtClean="0"/>
              <a:t>:</a:t>
            </a:r>
          </a:p>
          <a:p>
            <a:pPr marL="457200" indent="-457200">
              <a:buFont typeface="+mj-lt"/>
              <a:buAutoNum type="arabicPeriod"/>
            </a:pPr>
            <a:r>
              <a:rPr lang="en-US" dirty="0" smtClean="0"/>
              <a:t>To</a:t>
            </a:r>
            <a:r>
              <a:rPr lang="lv-LV" dirty="0" smtClean="0"/>
              <a:t> </a:t>
            </a:r>
            <a:r>
              <a:rPr lang="en-US" dirty="0" smtClean="0"/>
              <a:t>motivate </a:t>
            </a:r>
            <a:r>
              <a:rPr lang="en-US" dirty="0"/>
              <a:t>the parties to talk, </a:t>
            </a:r>
            <a:endParaRPr lang="lv-LV" dirty="0" smtClean="0"/>
          </a:p>
          <a:p>
            <a:pPr marL="457200" indent="-457200">
              <a:buFont typeface="+mj-lt"/>
              <a:buAutoNum type="arabicPeriod"/>
            </a:pPr>
            <a:r>
              <a:rPr lang="lv-LV" dirty="0" smtClean="0"/>
              <a:t>To </a:t>
            </a:r>
            <a:r>
              <a:rPr lang="en-US" dirty="0" smtClean="0"/>
              <a:t>tell</a:t>
            </a:r>
            <a:r>
              <a:rPr lang="en-US" dirty="0"/>
              <a:t>, </a:t>
            </a:r>
            <a:endParaRPr lang="lv-LV" dirty="0" smtClean="0"/>
          </a:p>
          <a:p>
            <a:pPr marL="457200" indent="-457200">
              <a:buFont typeface="+mj-lt"/>
              <a:buAutoNum type="arabicPeriod"/>
            </a:pPr>
            <a:r>
              <a:rPr lang="lv-LV" dirty="0" smtClean="0"/>
              <a:t>To </a:t>
            </a:r>
            <a:r>
              <a:rPr lang="en-US" dirty="0" smtClean="0"/>
              <a:t>generate ideas</a:t>
            </a:r>
            <a:endParaRPr lang="lv-LV" dirty="0"/>
          </a:p>
          <a:p>
            <a:pPr marL="0" indent="0">
              <a:buNone/>
            </a:pPr>
            <a:r>
              <a:rPr lang="en-US" dirty="0" smtClean="0"/>
              <a:t>meanwhile </a:t>
            </a:r>
            <a:r>
              <a:rPr lang="en-US" dirty="0"/>
              <a:t>staying in the borders of the main subject of the dispute</a:t>
            </a:r>
            <a:endParaRPr lang="lv-LV" dirty="0"/>
          </a:p>
        </p:txBody>
      </p:sp>
      <p:sp>
        <p:nvSpPr>
          <p:cNvPr id="4" name="Date Placeholder 3"/>
          <p:cNvSpPr>
            <a:spLocks noGrp="1"/>
          </p:cNvSpPr>
          <p:nvPr>
            <p:ph type="dt" sz="half" idx="10"/>
          </p:nvPr>
        </p:nvSpPr>
        <p:spPr/>
        <p:txBody>
          <a:bodyPr/>
          <a:lstStyle/>
          <a:p>
            <a:fld id="{19EE5C3D-C4BC-4967-AACB-8308A912189D}" type="datetime3">
              <a:rPr lang="en-GB" smtClean="0"/>
              <a:t>21 August, 2018</a:t>
            </a:fld>
            <a:endParaRPr lang="lv-LV"/>
          </a:p>
        </p:txBody>
      </p:sp>
      <p:sp>
        <p:nvSpPr>
          <p:cNvPr id="5" name="Slide Number Placeholder 4"/>
          <p:cNvSpPr>
            <a:spLocks noGrp="1"/>
          </p:cNvSpPr>
          <p:nvPr>
            <p:ph type="sldNum" sz="quarter" idx="12"/>
          </p:nvPr>
        </p:nvSpPr>
        <p:spPr/>
        <p:txBody>
          <a:bodyPr/>
          <a:lstStyle/>
          <a:p>
            <a:fld id="{82C2D3B6-82AF-4776-AAA2-1343F7F80BED}" type="slidenum">
              <a:rPr lang="lv-LV" smtClean="0"/>
              <a:t>14</a:t>
            </a:fld>
            <a:endParaRPr lang="lv-LV"/>
          </a:p>
        </p:txBody>
      </p:sp>
    </p:spTree>
    <p:extLst>
      <p:ext uri="{BB962C8B-B14F-4D97-AF65-F5344CB8AC3E}">
        <p14:creationId xmlns:p14="http://schemas.microsoft.com/office/powerpoint/2010/main" val="35265587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err="1" smtClean="0"/>
              <a:t>Open</a:t>
            </a:r>
            <a:r>
              <a:rPr lang="lv-LV" dirty="0" smtClean="0"/>
              <a:t> </a:t>
            </a:r>
            <a:r>
              <a:rPr lang="lv-LV" dirty="0" err="1" smtClean="0"/>
              <a:t>questions</a:t>
            </a:r>
            <a:endParaRPr lang="lv-LV" dirty="0"/>
          </a:p>
        </p:txBody>
      </p:sp>
      <p:sp>
        <p:nvSpPr>
          <p:cNvPr id="3" name="Content Placeholder 2"/>
          <p:cNvSpPr>
            <a:spLocks noGrp="1"/>
          </p:cNvSpPr>
          <p:nvPr>
            <p:ph idx="1"/>
          </p:nvPr>
        </p:nvSpPr>
        <p:spPr/>
        <p:txBody>
          <a:bodyPr/>
          <a:lstStyle/>
          <a:p>
            <a:r>
              <a:rPr lang="lv-LV" dirty="0" err="1" smtClean="0"/>
              <a:t>An</a:t>
            </a:r>
            <a:r>
              <a:rPr lang="lv-LV" dirty="0" smtClean="0"/>
              <a:t> </a:t>
            </a:r>
            <a:r>
              <a:rPr lang="en-US" dirty="0" smtClean="0"/>
              <a:t>opposite </a:t>
            </a:r>
            <a:r>
              <a:rPr lang="en-US" dirty="0"/>
              <a:t>to the closed </a:t>
            </a:r>
            <a:r>
              <a:rPr lang="en-US" dirty="0" smtClean="0"/>
              <a:t>questions</a:t>
            </a:r>
            <a:endParaRPr lang="lv-LV" dirty="0" smtClean="0"/>
          </a:p>
          <a:p>
            <a:r>
              <a:rPr lang="en-US" dirty="0" smtClean="0"/>
              <a:t>Open </a:t>
            </a:r>
            <a:r>
              <a:rPr lang="en-US" dirty="0"/>
              <a:t>questions invites and motivates the parties to tell more, to disclose and share their thoughts, feelings and </a:t>
            </a:r>
            <a:r>
              <a:rPr lang="en-US" dirty="0" smtClean="0"/>
              <a:t>intentions</a:t>
            </a:r>
            <a:endParaRPr lang="lv-LV" dirty="0" smtClean="0"/>
          </a:p>
          <a:p>
            <a:r>
              <a:rPr lang="en-US" dirty="0"/>
              <a:t>“Could you please tell me more about </a:t>
            </a:r>
            <a:r>
              <a:rPr lang="en-US" dirty="0" smtClean="0"/>
              <a:t>…?”</a:t>
            </a:r>
            <a:endParaRPr lang="lv-LV" dirty="0" smtClean="0"/>
          </a:p>
          <a:p>
            <a:r>
              <a:rPr lang="en-US" dirty="0"/>
              <a:t>“What need to happen so you could gain back the trust to your business partner?” </a:t>
            </a:r>
            <a:endParaRPr lang="lv-LV" dirty="0" smtClean="0"/>
          </a:p>
          <a:p>
            <a:r>
              <a:rPr lang="en-US" dirty="0" smtClean="0"/>
              <a:t>“</a:t>
            </a:r>
            <a:r>
              <a:rPr lang="en-US" dirty="0"/>
              <a:t>Have you thought about possible solutions here?” </a:t>
            </a:r>
            <a:endParaRPr lang="lv-LV" dirty="0"/>
          </a:p>
        </p:txBody>
      </p:sp>
      <p:sp>
        <p:nvSpPr>
          <p:cNvPr id="4" name="Date Placeholder 3"/>
          <p:cNvSpPr>
            <a:spLocks noGrp="1"/>
          </p:cNvSpPr>
          <p:nvPr>
            <p:ph type="dt" sz="half" idx="10"/>
          </p:nvPr>
        </p:nvSpPr>
        <p:spPr/>
        <p:txBody>
          <a:bodyPr/>
          <a:lstStyle/>
          <a:p>
            <a:fld id="{19EE5C3D-C4BC-4967-AACB-8308A912189D}" type="datetime3">
              <a:rPr lang="en-GB" smtClean="0"/>
              <a:t>21 August, 2018</a:t>
            </a:fld>
            <a:endParaRPr lang="lv-LV"/>
          </a:p>
        </p:txBody>
      </p:sp>
      <p:sp>
        <p:nvSpPr>
          <p:cNvPr id="5" name="Slide Number Placeholder 4"/>
          <p:cNvSpPr>
            <a:spLocks noGrp="1"/>
          </p:cNvSpPr>
          <p:nvPr>
            <p:ph type="sldNum" sz="quarter" idx="12"/>
          </p:nvPr>
        </p:nvSpPr>
        <p:spPr/>
        <p:txBody>
          <a:bodyPr/>
          <a:lstStyle/>
          <a:p>
            <a:fld id="{82C2D3B6-82AF-4776-AAA2-1343F7F80BED}" type="slidenum">
              <a:rPr lang="lv-LV" smtClean="0"/>
              <a:t>15</a:t>
            </a:fld>
            <a:endParaRPr lang="lv-LV"/>
          </a:p>
        </p:txBody>
      </p:sp>
    </p:spTree>
    <p:extLst>
      <p:ext uri="{BB962C8B-B14F-4D97-AF65-F5344CB8AC3E}">
        <p14:creationId xmlns:p14="http://schemas.microsoft.com/office/powerpoint/2010/main" val="34612836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err="1" smtClean="0"/>
              <a:t>Closed</a:t>
            </a:r>
            <a:r>
              <a:rPr lang="lv-LV" dirty="0" smtClean="0"/>
              <a:t> </a:t>
            </a:r>
            <a:r>
              <a:rPr lang="lv-LV" dirty="0" err="1" smtClean="0"/>
              <a:t>questions</a:t>
            </a:r>
            <a:endParaRPr lang="lv-LV" dirty="0"/>
          </a:p>
        </p:txBody>
      </p:sp>
      <p:sp>
        <p:nvSpPr>
          <p:cNvPr id="3" name="Content Placeholder 2"/>
          <p:cNvSpPr>
            <a:spLocks noGrp="1"/>
          </p:cNvSpPr>
          <p:nvPr>
            <p:ph idx="1"/>
          </p:nvPr>
        </p:nvSpPr>
        <p:spPr/>
        <p:txBody>
          <a:bodyPr>
            <a:normAutofit lnSpcReduction="10000"/>
          </a:bodyPr>
          <a:lstStyle/>
          <a:p>
            <a:r>
              <a:rPr lang="lv-LV" dirty="0" smtClean="0"/>
              <a:t>E</a:t>
            </a:r>
            <a:r>
              <a:rPr lang="en-US" dirty="0" err="1" smtClean="0"/>
              <a:t>xamines</a:t>
            </a:r>
            <a:r>
              <a:rPr lang="en-US" dirty="0"/>
              <a:t>, confirms, </a:t>
            </a:r>
            <a:r>
              <a:rPr lang="en-US" dirty="0" err="1"/>
              <a:t>precises</a:t>
            </a:r>
            <a:r>
              <a:rPr lang="en-US" dirty="0"/>
              <a:t> and closes the story </a:t>
            </a:r>
            <a:r>
              <a:rPr lang="en-US" dirty="0" smtClean="0"/>
              <a:t>told</a:t>
            </a:r>
            <a:endParaRPr lang="lv-LV" dirty="0" smtClean="0"/>
          </a:p>
          <a:p>
            <a:r>
              <a:rPr lang="lv-LV" dirty="0" smtClean="0"/>
              <a:t>C</a:t>
            </a:r>
            <a:r>
              <a:rPr lang="en-US" dirty="0" err="1" smtClean="0"/>
              <a:t>losed</a:t>
            </a:r>
            <a:r>
              <a:rPr lang="en-US" dirty="0" smtClean="0"/>
              <a:t> </a:t>
            </a:r>
            <a:r>
              <a:rPr lang="en-US" dirty="0"/>
              <a:t>questions </a:t>
            </a:r>
            <a:r>
              <a:rPr lang="en-US" dirty="0" smtClean="0"/>
              <a:t>are</a:t>
            </a:r>
            <a:r>
              <a:rPr lang="lv-LV" dirty="0" err="1" smtClean="0"/>
              <a:t>n’t</a:t>
            </a:r>
            <a:r>
              <a:rPr lang="lv-LV" dirty="0" smtClean="0"/>
              <a:t> </a:t>
            </a:r>
            <a:r>
              <a:rPr lang="en-US" dirty="0" smtClean="0"/>
              <a:t>worse </a:t>
            </a:r>
            <a:r>
              <a:rPr lang="en-US" dirty="0"/>
              <a:t>than </a:t>
            </a:r>
            <a:r>
              <a:rPr lang="en-US" dirty="0" smtClean="0"/>
              <a:t>open ques</a:t>
            </a:r>
            <a:r>
              <a:rPr lang="lv-LV" dirty="0" smtClean="0"/>
              <a:t>t</a:t>
            </a:r>
            <a:r>
              <a:rPr lang="en-US" dirty="0" smtClean="0"/>
              <a:t>ions</a:t>
            </a:r>
            <a:endParaRPr lang="lv-LV" dirty="0" smtClean="0"/>
          </a:p>
          <a:p>
            <a:r>
              <a:rPr lang="lv-LV" dirty="0" smtClean="0"/>
              <a:t>C</a:t>
            </a:r>
            <a:r>
              <a:rPr lang="en-US" dirty="0" err="1" smtClean="0"/>
              <a:t>losed</a:t>
            </a:r>
            <a:r>
              <a:rPr lang="en-US" dirty="0" smtClean="0"/>
              <a:t> </a:t>
            </a:r>
            <a:r>
              <a:rPr lang="en-US" dirty="0"/>
              <a:t>and narrow questions do not motivate to continue </a:t>
            </a:r>
            <a:r>
              <a:rPr lang="en-US" dirty="0" smtClean="0"/>
              <a:t>talking</a:t>
            </a:r>
            <a:r>
              <a:rPr lang="lv-LV" dirty="0" smtClean="0"/>
              <a:t> (</a:t>
            </a:r>
            <a:r>
              <a:rPr lang="en-US" dirty="0" smtClean="0"/>
              <a:t>if </a:t>
            </a:r>
            <a:r>
              <a:rPr lang="en-US" dirty="0"/>
              <a:t>only the party to the mediation is not as personality a pure </a:t>
            </a:r>
            <a:r>
              <a:rPr lang="en-US" dirty="0" smtClean="0"/>
              <a:t>blabbermouth</a:t>
            </a:r>
            <a:r>
              <a:rPr lang="lv-LV" dirty="0" smtClean="0"/>
              <a:t>) </a:t>
            </a:r>
            <a:r>
              <a:rPr lang="lv-LV" dirty="0" smtClean="0">
                <a:sym typeface="Wingdings" panose="05000000000000000000" pitchFamily="2" charset="2"/>
              </a:rPr>
              <a:t></a:t>
            </a:r>
            <a:endParaRPr lang="lv-LV" dirty="0">
              <a:sym typeface="Wingdings" panose="05000000000000000000" pitchFamily="2" charset="2"/>
            </a:endParaRPr>
          </a:p>
          <a:p>
            <a:r>
              <a:rPr lang="en-US" dirty="0"/>
              <a:t>“When you signed a contract?” </a:t>
            </a:r>
            <a:endParaRPr lang="lv-LV" dirty="0" smtClean="0"/>
          </a:p>
          <a:p>
            <a:r>
              <a:rPr lang="en-US" dirty="0" smtClean="0"/>
              <a:t>“</a:t>
            </a:r>
            <a:r>
              <a:rPr lang="en-US" dirty="0"/>
              <a:t>What color was that car?” </a:t>
            </a:r>
            <a:endParaRPr lang="lv-LV" dirty="0" smtClean="0"/>
          </a:p>
          <a:p>
            <a:r>
              <a:rPr lang="en-US" dirty="0" smtClean="0"/>
              <a:t>“</a:t>
            </a:r>
            <a:r>
              <a:rPr lang="en-US" dirty="0"/>
              <a:t>Did you submit a claim to the court or no?” </a:t>
            </a:r>
            <a:endParaRPr lang="lv-LV" dirty="0"/>
          </a:p>
        </p:txBody>
      </p:sp>
      <p:sp>
        <p:nvSpPr>
          <p:cNvPr id="4" name="Date Placeholder 3"/>
          <p:cNvSpPr>
            <a:spLocks noGrp="1"/>
          </p:cNvSpPr>
          <p:nvPr>
            <p:ph type="dt" sz="half" idx="10"/>
          </p:nvPr>
        </p:nvSpPr>
        <p:spPr/>
        <p:txBody>
          <a:bodyPr/>
          <a:lstStyle/>
          <a:p>
            <a:fld id="{19EE5C3D-C4BC-4967-AACB-8308A912189D}" type="datetime3">
              <a:rPr lang="en-GB" smtClean="0"/>
              <a:t>21 August, 2018</a:t>
            </a:fld>
            <a:endParaRPr lang="lv-LV"/>
          </a:p>
        </p:txBody>
      </p:sp>
      <p:sp>
        <p:nvSpPr>
          <p:cNvPr id="5" name="Slide Number Placeholder 4"/>
          <p:cNvSpPr>
            <a:spLocks noGrp="1"/>
          </p:cNvSpPr>
          <p:nvPr>
            <p:ph type="sldNum" sz="quarter" idx="12"/>
          </p:nvPr>
        </p:nvSpPr>
        <p:spPr/>
        <p:txBody>
          <a:bodyPr/>
          <a:lstStyle/>
          <a:p>
            <a:fld id="{82C2D3B6-82AF-4776-AAA2-1343F7F80BED}" type="slidenum">
              <a:rPr lang="lv-LV" smtClean="0"/>
              <a:t>16</a:t>
            </a:fld>
            <a:endParaRPr lang="lv-LV"/>
          </a:p>
        </p:txBody>
      </p:sp>
    </p:spTree>
    <p:extLst>
      <p:ext uri="{BB962C8B-B14F-4D97-AF65-F5344CB8AC3E}">
        <p14:creationId xmlns:p14="http://schemas.microsoft.com/office/powerpoint/2010/main" val="11739031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err="1" smtClean="0"/>
              <a:t>Questions</a:t>
            </a:r>
            <a:endParaRPr lang="lv-LV" dirty="0"/>
          </a:p>
        </p:txBody>
      </p:sp>
      <p:sp>
        <p:nvSpPr>
          <p:cNvPr id="3" name="Content Placeholder 2"/>
          <p:cNvSpPr>
            <a:spLocks noGrp="1"/>
          </p:cNvSpPr>
          <p:nvPr>
            <p:ph idx="1"/>
          </p:nvPr>
        </p:nvSpPr>
        <p:spPr/>
        <p:txBody>
          <a:bodyPr/>
          <a:lstStyle/>
          <a:p>
            <a:r>
              <a:rPr lang="lv-LV" dirty="0" smtClean="0"/>
              <a:t>I</a:t>
            </a:r>
            <a:r>
              <a:rPr lang="en-US" dirty="0" smtClean="0"/>
              <a:t>n </a:t>
            </a:r>
            <a:r>
              <a:rPr lang="en-US" dirty="0"/>
              <a:t>the beginning of the </a:t>
            </a:r>
            <a:r>
              <a:rPr lang="en-US" dirty="0" smtClean="0"/>
              <a:t>process</a:t>
            </a:r>
            <a:r>
              <a:rPr lang="lv-LV" dirty="0" smtClean="0"/>
              <a:t> – </a:t>
            </a:r>
            <a:r>
              <a:rPr lang="en-US" dirty="0" err="1" smtClean="0"/>
              <a:t>importan</a:t>
            </a:r>
            <a:r>
              <a:rPr lang="lv-LV" dirty="0"/>
              <a:t>d</a:t>
            </a:r>
            <a:r>
              <a:rPr lang="en-US" dirty="0" smtClean="0"/>
              <a:t> </a:t>
            </a:r>
            <a:r>
              <a:rPr lang="en-US" dirty="0"/>
              <a:t>to learn as much as information as </a:t>
            </a:r>
            <a:r>
              <a:rPr lang="en-US" dirty="0" smtClean="0"/>
              <a:t>possible</a:t>
            </a:r>
            <a:endParaRPr lang="lv-LV" dirty="0" smtClean="0"/>
          </a:p>
          <a:p>
            <a:r>
              <a:rPr lang="lv-LV" dirty="0" err="1" smtClean="0"/>
              <a:t>In</a:t>
            </a:r>
            <a:r>
              <a:rPr lang="lv-LV" dirty="0" smtClean="0"/>
              <a:t> </a:t>
            </a:r>
            <a:r>
              <a:rPr lang="lv-LV" dirty="0" err="1" smtClean="0"/>
              <a:t>other</a:t>
            </a:r>
            <a:r>
              <a:rPr lang="lv-LV" dirty="0" smtClean="0"/>
              <a:t> </a:t>
            </a:r>
            <a:r>
              <a:rPr lang="lv-LV" dirty="0" err="1" smtClean="0"/>
              <a:t>phases</a:t>
            </a:r>
            <a:r>
              <a:rPr lang="lv-LV" dirty="0" smtClean="0"/>
              <a:t> – </a:t>
            </a:r>
            <a:r>
              <a:rPr lang="lv-LV" dirty="0" err="1" smtClean="0"/>
              <a:t>closed</a:t>
            </a:r>
            <a:r>
              <a:rPr lang="lv-LV" dirty="0" smtClean="0"/>
              <a:t> </a:t>
            </a:r>
            <a:r>
              <a:rPr lang="lv-LV" dirty="0" err="1" smtClean="0"/>
              <a:t>questions</a:t>
            </a:r>
            <a:r>
              <a:rPr lang="lv-LV" dirty="0" smtClean="0"/>
              <a:t>, </a:t>
            </a:r>
            <a:r>
              <a:rPr lang="en-US" dirty="0" smtClean="0"/>
              <a:t>to </a:t>
            </a:r>
            <a:r>
              <a:rPr lang="en-US" dirty="0"/>
              <a:t>precise </a:t>
            </a:r>
            <a:r>
              <a:rPr lang="en-US" dirty="0" smtClean="0"/>
              <a:t>facts</a:t>
            </a:r>
            <a:r>
              <a:rPr lang="lv-LV" dirty="0" smtClean="0"/>
              <a:t>,</a:t>
            </a:r>
            <a:r>
              <a:rPr lang="en-US" dirty="0" smtClean="0"/>
              <a:t> </a:t>
            </a:r>
            <a:r>
              <a:rPr lang="en-US" dirty="0"/>
              <a:t>to discipline the party </a:t>
            </a:r>
            <a:r>
              <a:rPr lang="lv-LV" dirty="0" err="1" smtClean="0"/>
              <a:t>in</a:t>
            </a:r>
            <a:r>
              <a:rPr lang="en-US" dirty="0" smtClean="0"/>
              <a:t> </a:t>
            </a:r>
            <a:r>
              <a:rPr lang="en-US" dirty="0"/>
              <a:t>mediation who is too vague in the answers, evades answering or in too </a:t>
            </a:r>
            <a:r>
              <a:rPr lang="en-US" dirty="0" err="1"/>
              <a:t>phylosofical</a:t>
            </a:r>
            <a:r>
              <a:rPr lang="en-US" dirty="0"/>
              <a:t> </a:t>
            </a:r>
            <a:r>
              <a:rPr lang="en-US" dirty="0" smtClean="0"/>
              <a:t>mood</a:t>
            </a:r>
            <a:endParaRPr lang="lv-LV" dirty="0"/>
          </a:p>
          <a:p>
            <a:endParaRPr lang="lv-LV" dirty="0"/>
          </a:p>
        </p:txBody>
      </p:sp>
      <p:sp>
        <p:nvSpPr>
          <p:cNvPr id="4" name="Date Placeholder 3"/>
          <p:cNvSpPr>
            <a:spLocks noGrp="1"/>
          </p:cNvSpPr>
          <p:nvPr>
            <p:ph type="dt" sz="half" idx="10"/>
          </p:nvPr>
        </p:nvSpPr>
        <p:spPr/>
        <p:txBody>
          <a:bodyPr/>
          <a:lstStyle/>
          <a:p>
            <a:fld id="{19EE5C3D-C4BC-4967-AACB-8308A912189D}" type="datetime3">
              <a:rPr lang="en-GB" smtClean="0"/>
              <a:t>21 August, 2018</a:t>
            </a:fld>
            <a:endParaRPr lang="lv-LV"/>
          </a:p>
        </p:txBody>
      </p:sp>
      <p:sp>
        <p:nvSpPr>
          <p:cNvPr id="5" name="Slide Number Placeholder 4"/>
          <p:cNvSpPr>
            <a:spLocks noGrp="1"/>
          </p:cNvSpPr>
          <p:nvPr>
            <p:ph type="sldNum" sz="quarter" idx="12"/>
          </p:nvPr>
        </p:nvSpPr>
        <p:spPr/>
        <p:txBody>
          <a:bodyPr/>
          <a:lstStyle/>
          <a:p>
            <a:fld id="{82C2D3B6-82AF-4776-AAA2-1343F7F80BED}" type="slidenum">
              <a:rPr lang="lv-LV" smtClean="0"/>
              <a:t>17</a:t>
            </a:fld>
            <a:endParaRPr lang="lv-LV"/>
          </a:p>
        </p:txBody>
      </p:sp>
    </p:spTree>
    <p:extLst>
      <p:ext uri="{BB962C8B-B14F-4D97-AF65-F5344CB8AC3E}">
        <p14:creationId xmlns:p14="http://schemas.microsoft.com/office/powerpoint/2010/main" val="32439088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smtClean="0"/>
              <a:t>«</a:t>
            </a:r>
            <a:r>
              <a:rPr lang="lv-LV" dirty="0" err="1" smtClean="0"/>
              <a:t>Why</a:t>
            </a:r>
            <a:r>
              <a:rPr lang="lv-LV" dirty="0" smtClean="0"/>
              <a:t>» </a:t>
            </a:r>
            <a:r>
              <a:rPr lang="lv-LV" dirty="0" err="1" smtClean="0"/>
              <a:t>question</a:t>
            </a:r>
            <a:r>
              <a:rPr lang="lv-LV" dirty="0" smtClean="0"/>
              <a:t> – </a:t>
            </a:r>
            <a:r>
              <a:rPr lang="lv-LV" dirty="0" err="1" smtClean="0"/>
              <a:t>sounds</a:t>
            </a:r>
            <a:r>
              <a:rPr lang="lv-LV" dirty="0" smtClean="0"/>
              <a:t> </a:t>
            </a:r>
            <a:r>
              <a:rPr lang="lv-LV" dirty="0" err="1" smtClean="0"/>
              <a:t>aggressive</a:t>
            </a:r>
            <a:endParaRPr lang="lv-LV" dirty="0"/>
          </a:p>
        </p:txBody>
      </p:sp>
      <p:sp>
        <p:nvSpPr>
          <p:cNvPr id="3" name="Content Placeholder 2"/>
          <p:cNvSpPr>
            <a:spLocks noGrp="1"/>
          </p:cNvSpPr>
          <p:nvPr>
            <p:ph idx="1"/>
          </p:nvPr>
        </p:nvSpPr>
        <p:spPr/>
        <p:txBody>
          <a:bodyPr/>
          <a:lstStyle/>
          <a:p>
            <a:r>
              <a:rPr lang="lv-LV" dirty="0" smtClean="0"/>
              <a:t>T</a:t>
            </a:r>
            <a:r>
              <a:rPr lang="en-US" dirty="0" smtClean="0"/>
              <a:t>one </a:t>
            </a:r>
            <a:r>
              <a:rPr lang="en-US" dirty="0"/>
              <a:t>of </a:t>
            </a:r>
            <a:r>
              <a:rPr lang="en-US" dirty="0" smtClean="0"/>
              <a:t>voice</a:t>
            </a:r>
            <a:r>
              <a:rPr lang="lv-LV" dirty="0" smtClean="0"/>
              <a:t>,</a:t>
            </a:r>
            <a:r>
              <a:rPr lang="en-US" dirty="0" smtClean="0"/>
              <a:t> attitude</a:t>
            </a:r>
            <a:r>
              <a:rPr lang="lv-LV" dirty="0" smtClean="0"/>
              <a:t>, </a:t>
            </a:r>
            <a:r>
              <a:rPr lang="lv-LV" dirty="0" err="1" smtClean="0"/>
              <a:t>mood</a:t>
            </a:r>
            <a:r>
              <a:rPr lang="lv-LV" dirty="0" smtClean="0"/>
              <a:t>, </a:t>
            </a:r>
            <a:r>
              <a:rPr lang="lv-LV" dirty="0" err="1" smtClean="0"/>
              <a:t>body</a:t>
            </a:r>
            <a:r>
              <a:rPr lang="lv-LV" dirty="0" smtClean="0"/>
              <a:t> </a:t>
            </a:r>
            <a:r>
              <a:rPr lang="lv-LV" dirty="0" err="1" smtClean="0"/>
              <a:t>language</a:t>
            </a:r>
            <a:r>
              <a:rPr lang="lv-LV" dirty="0" smtClean="0"/>
              <a:t>, </a:t>
            </a:r>
            <a:r>
              <a:rPr lang="lv-LV" dirty="0" err="1" smtClean="0"/>
              <a:t>intonation</a:t>
            </a:r>
            <a:endParaRPr lang="lv-LV" dirty="0" smtClean="0"/>
          </a:p>
          <a:p>
            <a:r>
              <a:rPr lang="lv-LV" dirty="0" err="1" smtClean="0"/>
              <a:t>In</a:t>
            </a:r>
            <a:r>
              <a:rPr lang="lv-LV" dirty="0" smtClean="0"/>
              <a:t> </a:t>
            </a:r>
            <a:r>
              <a:rPr lang="en-US" dirty="0" smtClean="0"/>
              <a:t>understanding </a:t>
            </a:r>
            <a:r>
              <a:rPr lang="en-US" dirty="0"/>
              <a:t>and non-judging </a:t>
            </a:r>
            <a:r>
              <a:rPr lang="en-US" dirty="0" smtClean="0"/>
              <a:t>way</a:t>
            </a:r>
            <a:r>
              <a:rPr lang="lv-LV" dirty="0" smtClean="0"/>
              <a:t>:</a:t>
            </a:r>
            <a:r>
              <a:rPr lang="en-US" dirty="0" smtClean="0"/>
              <a:t> </a:t>
            </a:r>
            <a:r>
              <a:rPr lang="en-US" dirty="0"/>
              <a:t>“Could you please tell me more </a:t>
            </a:r>
            <a:r>
              <a:rPr lang="en-US" u="sng" dirty="0"/>
              <a:t>why</a:t>
            </a:r>
            <a:r>
              <a:rPr lang="en-US" dirty="0"/>
              <a:t> did not decide to visit your child once a year?” </a:t>
            </a:r>
            <a:endParaRPr lang="lv-LV" dirty="0" smtClean="0"/>
          </a:p>
          <a:p>
            <a:r>
              <a:rPr lang="lv-LV" dirty="0" err="1" smtClean="0"/>
              <a:t>In</a:t>
            </a:r>
            <a:r>
              <a:rPr lang="lv-LV" dirty="0" smtClean="0"/>
              <a:t> </a:t>
            </a:r>
            <a:r>
              <a:rPr lang="en-US" dirty="0" smtClean="0"/>
              <a:t>nasty</a:t>
            </a:r>
            <a:r>
              <a:rPr lang="en-US" dirty="0"/>
              <a:t>, evaluative tone technically correct </a:t>
            </a:r>
            <a:r>
              <a:rPr lang="en-US" dirty="0" smtClean="0"/>
              <a:t>question</a:t>
            </a:r>
            <a:r>
              <a:rPr lang="lv-LV" dirty="0" smtClean="0"/>
              <a:t>:</a:t>
            </a:r>
            <a:r>
              <a:rPr lang="en-US" dirty="0" smtClean="0"/>
              <a:t> </a:t>
            </a:r>
            <a:r>
              <a:rPr lang="en-US" dirty="0"/>
              <a:t>“Could you please tell me more about this case?” </a:t>
            </a:r>
            <a:endParaRPr lang="lv-LV" dirty="0" smtClean="0"/>
          </a:p>
          <a:p>
            <a:endParaRPr lang="lv-LV" dirty="0"/>
          </a:p>
        </p:txBody>
      </p:sp>
      <p:sp>
        <p:nvSpPr>
          <p:cNvPr id="4" name="Date Placeholder 3"/>
          <p:cNvSpPr>
            <a:spLocks noGrp="1"/>
          </p:cNvSpPr>
          <p:nvPr>
            <p:ph type="dt" sz="half" idx="10"/>
          </p:nvPr>
        </p:nvSpPr>
        <p:spPr/>
        <p:txBody>
          <a:bodyPr/>
          <a:lstStyle/>
          <a:p>
            <a:fld id="{19EE5C3D-C4BC-4967-AACB-8308A912189D}" type="datetime3">
              <a:rPr lang="en-GB" smtClean="0"/>
              <a:t>21 August, 2018</a:t>
            </a:fld>
            <a:endParaRPr lang="lv-LV"/>
          </a:p>
        </p:txBody>
      </p:sp>
      <p:sp>
        <p:nvSpPr>
          <p:cNvPr id="5" name="Slide Number Placeholder 4"/>
          <p:cNvSpPr>
            <a:spLocks noGrp="1"/>
          </p:cNvSpPr>
          <p:nvPr>
            <p:ph type="sldNum" sz="quarter" idx="12"/>
          </p:nvPr>
        </p:nvSpPr>
        <p:spPr/>
        <p:txBody>
          <a:bodyPr/>
          <a:lstStyle/>
          <a:p>
            <a:fld id="{82C2D3B6-82AF-4776-AAA2-1343F7F80BED}" type="slidenum">
              <a:rPr lang="lv-LV" smtClean="0"/>
              <a:t>18</a:t>
            </a:fld>
            <a:endParaRPr lang="lv-LV"/>
          </a:p>
        </p:txBody>
      </p:sp>
    </p:spTree>
    <p:extLst>
      <p:ext uri="{BB962C8B-B14F-4D97-AF65-F5344CB8AC3E}">
        <p14:creationId xmlns:p14="http://schemas.microsoft.com/office/powerpoint/2010/main" val="74766607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err="1" smtClean="0"/>
              <a:t>Questions</a:t>
            </a:r>
            <a:endParaRPr lang="lv-LV" dirty="0"/>
          </a:p>
        </p:txBody>
      </p:sp>
      <p:sp>
        <p:nvSpPr>
          <p:cNvPr id="3" name="Content Placeholder 2"/>
          <p:cNvSpPr>
            <a:spLocks noGrp="1"/>
          </p:cNvSpPr>
          <p:nvPr>
            <p:ph idx="1"/>
          </p:nvPr>
        </p:nvSpPr>
        <p:spPr/>
        <p:txBody>
          <a:bodyPr/>
          <a:lstStyle/>
          <a:p>
            <a:r>
              <a:rPr lang="en-US" dirty="0"/>
              <a:t>In the aspect of asking questions the work of mediator is similar to the work of </a:t>
            </a:r>
            <a:r>
              <a:rPr lang="en-US" dirty="0" smtClean="0"/>
              <a:t>journalist</a:t>
            </a:r>
            <a:endParaRPr lang="lv-LV" dirty="0" smtClean="0"/>
          </a:p>
          <a:p>
            <a:r>
              <a:rPr lang="lv-LV" dirty="0" smtClean="0"/>
              <a:t>A</a:t>
            </a:r>
            <a:r>
              <a:rPr lang="en-US" dirty="0" smtClean="0"/>
              <a:t> </a:t>
            </a:r>
            <a:r>
              <a:rPr lang="en-US" dirty="0"/>
              <a:t>good question can help the respondent to think about themes, about which the person haven’t even thought before in the heat of the </a:t>
            </a:r>
            <a:r>
              <a:rPr lang="en-US" dirty="0" smtClean="0"/>
              <a:t>dispute</a:t>
            </a:r>
            <a:endParaRPr lang="lv-LV" dirty="0" smtClean="0"/>
          </a:p>
          <a:p>
            <a:r>
              <a:rPr lang="lv-LV" dirty="0" smtClean="0"/>
              <a:t>F</a:t>
            </a:r>
            <a:r>
              <a:rPr lang="en-US" dirty="0" smtClean="0"/>
              <a:t>or </a:t>
            </a:r>
            <a:r>
              <a:rPr lang="en-US" dirty="0"/>
              <a:t>the mediator this task is very heavy especially if the subject of the dispute is complicated and connected with a list of complicated facts, which the mediator must learn in a limited period of </a:t>
            </a:r>
            <a:r>
              <a:rPr lang="en-US" dirty="0" smtClean="0"/>
              <a:t>time</a:t>
            </a:r>
            <a:endParaRPr lang="lv-LV" dirty="0"/>
          </a:p>
        </p:txBody>
      </p:sp>
      <p:sp>
        <p:nvSpPr>
          <p:cNvPr id="4" name="Date Placeholder 3"/>
          <p:cNvSpPr>
            <a:spLocks noGrp="1"/>
          </p:cNvSpPr>
          <p:nvPr>
            <p:ph type="dt" sz="half" idx="10"/>
          </p:nvPr>
        </p:nvSpPr>
        <p:spPr/>
        <p:txBody>
          <a:bodyPr/>
          <a:lstStyle/>
          <a:p>
            <a:fld id="{19EE5C3D-C4BC-4967-AACB-8308A912189D}" type="datetime3">
              <a:rPr lang="en-GB" smtClean="0"/>
              <a:t>21 August, 2018</a:t>
            </a:fld>
            <a:endParaRPr lang="lv-LV"/>
          </a:p>
        </p:txBody>
      </p:sp>
      <p:sp>
        <p:nvSpPr>
          <p:cNvPr id="5" name="Slide Number Placeholder 4"/>
          <p:cNvSpPr>
            <a:spLocks noGrp="1"/>
          </p:cNvSpPr>
          <p:nvPr>
            <p:ph type="sldNum" sz="quarter" idx="12"/>
          </p:nvPr>
        </p:nvSpPr>
        <p:spPr/>
        <p:txBody>
          <a:bodyPr/>
          <a:lstStyle/>
          <a:p>
            <a:fld id="{82C2D3B6-82AF-4776-AAA2-1343F7F80BED}" type="slidenum">
              <a:rPr lang="lv-LV" smtClean="0"/>
              <a:t>19</a:t>
            </a:fld>
            <a:endParaRPr lang="lv-LV"/>
          </a:p>
        </p:txBody>
      </p:sp>
    </p:spTree>
    <p:extLst>
      <p:ext uri="{BB962C8B-B14F-4D97-AF65-F5344CB8AC3E}">
        <p14:creationId xmlns:p14="http://schemas.microsoft.com/office/powerpoint/2010/main" val="3756438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Getting prepared for mediation </a:t>
            </a:r>
            <a:r>
              <a:rPr lang="en-US" b="1" dirty="0" smtClean="0"/>
              <a:t>session</a:t>
            </a:r>
            <a:r>
              <a:rPr lang="lv-LV" b="1" dirty="0" smtClean="0"/>
              <a:t>. S</a:t>
            </a:r>
            <a:r>
              <a:rPr lang="en-US" b="1" dirty="0" err="1" smtClean="0"/>
              <a:t>etting</a:t>
            </a:r>
            <a:r>
              <a:rPr lang="en-US" b="1" dirty="0" smtClean="0"/>
              <a:t> </a:t>
            </a:r>
            <a:r>
              <a:rPr lang="en-US" b="1" dirty="0"/>
              <a:t>the room</a:t>
            </a:r>
            <a:endParaRPr lang="lv-LV" dirty="0"/>
          </a:p>
        </p:txBody>
      </p:sp>
      <p:sp>
        <p:nvSpPr>
          <p:cNvPr id="3" name="Content Placeholder 2"/>
          <p:cNvSpPr>
            <a:spLocks noGrp="1"/>
          </p:cNvSpPr>
          <p:nvPr>
            <p:ph idx="1"/>
          </p:nvPr>
        </p:nvSpPr>
        <p:spPr/>
        <p:txBody>
          <a:bodyPr/>
          <a:lstStyle/>
          <a:p>
            <a:r>
              <a:rPr lang="en-US" dirty="0"/>
              <a:t>Safe and </a:t>
            </a:r>
            <a:r>
              <a:rPr lang="en-US" dirty="0" smtClean="0"/>
              <a:t>cozy</a:t>
            </a:r>
            <a:endParaRPr lang="lv-LV" dirty="0" smtClean="0"/>
          </a:p>
          <a:p>
            <a:r>
              <a:rPr lang="lv-LV" dirty="0" smtClean="0"/>
              <a:t>No </a:t>
            </a:r>
            <a:r>
              <a:rPr lang="en-US" dirty="0"/>
              <a:t>intrusion </a:t>
            </a:r>
            <a:r>
              <a:rPr lang="lv-LV" dirty="0" err="1" smtClean="0"/>
              <a:t>from</a:t>
            </a:r>
            <a:r>
              <a:rPr lang="en-US" dirty="0" smtClean="0"/>
              <a:t> </a:t>
            </a:r>
            <a:r>
              <a:rPr lang="en-US" dirty="0"/>
              <a:t>third persons, disturbance by others and moral attacks by either a mediator or by the </a:t>
            </a:r>
            <a:r>
              <a:rPr lang="en-US" dirty="0" smtClean="0"/>
              <a:t>opponent</a:t>
            </a:r>
            <a:endParaRPr lang="lv-LV" dirty="0" smtClean="0"/>
          </a:p>
          <a:p>
            <a:r>
              <a:rPr lang="lv-LV" dirty="0" smtClean="0"/>
              <a:t>R</a:t>
            </a:r>
            <a:r>
              <a:rPr lang="en-US" dirty="0" err="1" smtClean="0"/>
              <a:t>elaxed</a:t>
            </a:r>
            <a:r>
              <a:rPr lang="en-US" dirty="0"/>
              <a:t>, </a:t>
            </a:r>
            <a:r>
              <a:rPr lang="en-US" dirty="0" smtClean="0"/>
              <a:t>peaceful</a:t>
            </a:r>
            <a:r>
              <a:rPr lang="lv-LV" dirty="0" smtClean="0"/>
              <a:t>,</a:t>
            </a:r>
            <a:r>
              <a:rPr lang="en-US" dirty="0" smtClean="0"/>
              <a:t> </a:t>
            </a:r>
            <a:r>
              <a:rPr lang="en-US" dirty="0"/>
              <a:t>no unnecessary </a:t>
            </a:r>
            <a:r>
              <a:rPr lang="en-US" dirty="0" smtClean="0"/>
              <a:t>stress</a:t>
            </a:r>
            <a:endParaRPr lang="lv-LV" dirty="0" smtClean="0"/>
          </a:p>
          <a:p>
            <a:r>
              <a:rPr lang="lv-LV" dirty="0" err="1" smtClean="0"/>
              <a:t>Transformation</a:t>
            </a:r>
            <a:r>
              <a:rPr lang="lv-LV" dirty="0" smtClean="0"/>
              <a:t> </a:t>
            </a:r>
            <a:r>
              <a:rPr lang="lv-LV" dirty="0" err="1" smtClean="0"/>
              <a:t>of</a:t>
            </a:r>
            <a:r>
              <a:rPr lang="lv-LV" dirty="0" smtClean="0"/>
              <a:t> </a:t>
            </a:r>
            <a:r>
              <a:rPr lang="lv-LV" dirty="0" err="1" smtClean="0"/>
              <a:t>the</a:t>
            </a:r>
            <a:r>
              <a:rPr lang="lv-LV" dirty="0" smtClean="0"/>
              <a:t> </a:t>
            </a:r>
            <a:r>
              <a:rPr lang="lv-LV" dirty="0" err="1" smtClean="0"/>
              <a:t>room</a:t>
            </a:r>
            <a:endParaRPr lang="lv-LV" dirty="0"/>
          </a:p>
        </p:txBody>
      </p:sp>
      <p:sp>
        <p:nvSpPr>
          <p:cNvPr id="4" name="Date Placeholder 3"/>
          <p:cNvSpPr>
            <a:spLocks noGrp="1"/>
          </p:cNvSpPr>
          <p:nvPr>
            <p:ph type="dt" sz="half" idx="10"/>
          </p:nvPr>
        </p:nvSpPr>
        <p:spPr/>
        <p:txBody>
          <a:bodyPr/>
          <a:lstStyle/>
          <a:p>
            <a:fld id="{19EE5C3D-C4BC-4967-AACB-8308A912189D}" type="datetime3">
              <a:rPr lang="en-GB" smtClean="0"/>
              <a:t>21 August, 2018</a:t>
            </a:fld>
            <a:endParaRPr lang="lv-LV"/>
          </a:p>
        </p:txBody>
      </p:sp>
      <p:sp>
        <p:nvSpPr>
          <p:cNvPr id="5" name="Slide Number Placeholder 4"/>
          <p:cNvSpPr>
            <a:spLocks noGrp="1"/>
          </p:cNvSpPr>
          <p:nvPr>
            <p:ph type="sldNum" sz="quarter" idx="12"/>
          </p:nvPr>
        </p:nvSpPr>
        <p:spPr/>
        <p:txBody>
          <a:bodyPr/>
          <a:lstStyle/>
          <a:p>
            <a:fld id="{82C2D3B6-82AF-4776-AAA2-1343F7F80BED}" type="slidenum">
              <a:rPr lang="lv-LV" smtClean="0"/>
              <a:t>2</a:t>
            </a:fld>
            <a:endParaRPr lang="lv-LV"/>
          </a:p>
        </p:txBody>
      </p:sp>
    </p:spTree>
    <p:extLst>
      <p:ext uri="{BB962C8B-B14F-4D97-AF65-F5344CB8AC3E}">
        <p14:creationId xmlns:p14="http://schemas.microsoft.com/office/powerpoint/2010/main" val="71204833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err="1" smtClean="0"/>
              <a:t>Stay</a:t>
            </a:r>
            <a:r>
              <a:rPr lang="lv-LV" dirty="0" smtClean="0"/>
              <a:t> </a:t>
            </a:r>
            <a:r>
              <a:rPr lang="lv-LV" dirty="0" err="1" smtClean="0"/>
              <a:t>with</a:t>
            </a:r>
            <a:r>
              <a:rPr lang="lv-LV" dirty="0" smtClean="0"/>
              <a:t> </a:t>
            </a:r>
            <a:r>
              <a:rPr lang="lv-LV" dirty="0" err="1" smtClean="0"/>
              <a:t>the</a:t>
            </a:r>
            <a:r>
              <a:rPr lang="lv-LV" dirty="0" smtClean="0"/>
              <a:t> </a:t>
            </a:r>
            <a:r>
              <a:rPr lang="lv-LV" dirty="0" err="1" smtClean="0"/>
              <a:t>subject</a:t>
            </a:r>
            <a:endParaRPr lang="lv-LV" dirty="0"/>
          </a:p>
        </p:txBody>
      </p:sp>
      <p:sp>
        <p:nvSpPr>
          <p:cNvPr id="3" name="Content Placeholder 2"/>
          <p:cNvSpPr>
            <a:spLocks noGrp="1"/>
          </p:cNvSpPr>
          <p:nvPr>
            <p:ph idx="1"/>
          </p:nvPr>
        </p:nvSpPr>
        <p:spPr/>
        <p:txBody>
          <a:bodyPr/>
          <a:lstStyle/>
          <a:p>
            <a:r>
              <a:rPr lang="lv-LV" dirty="0" err="1" smtClean="0"/>
              <a:t>If</a:t>
            </a:r>
            <a:r>
              <a:rPr lang="lv-LV" dirty="0" smtClean="0"/>
              <a:t> </a:t>
            </a:r>
            <a:r>
              <a:rPr lang="lv-LV" dirty="0" err="1" smtClean="0"/>
              <a:t>the</a:t>
            </a:r>
            <a:r>
              <a:rPr lang="lv-LV" dirty="0" smtClean="0"/>
              <a:t> </a:t>
            </a:r>
            <a:r>
              <a:rPr lang="lv-LV" dirty="0" err="1" smtClean="0"/>
              <a:t>party</a:t>
            </a:r>
            <a:r>
              <a:rPr lang="lv-LV" dirty="0" smtClean="0"/>
              <a:t> </a:t>
            </a:r>
            <a:r>
              <a:rPr lang="lv-LV" dirty="0" err="1" smtClean="0"/>
              <a:t>speaks</a:t>
            </a:r>
            <a:r>
              <a:rPr lang="lv-LV" dirty="0" smtClean="0"/>
              <a:t> </a:t>
            </a:r>
            <a:r>
              <a:rPr lang="lv-LV" dirty="0" err="1" smtClean="0"/>
              <a:t>about</a:t>
            </a:r>
            <a:r>
              <a:rPr lang="lv-LV" dirty="0" smtClean="0"/>
              <a:t> </a:t>
            </a:r>
            <a:r>
              <a:rPr lang="lv-LV" dirty="0" err="1" smtClean="0"/>
              <a:t>subjet</a:t>
            </a:r>
            <a:r>
              <a:rPr lang="lv-LV" dirty="0" smtClean="0"/>
              <a:t> A, </a:t>
            </a:r>
            <a:r>
              <a:rPr lang="lv-LV" dirty="0" err="1" smtClean="0"/>
              <a:t>don’t</a:t>
            </a:r>
            <a:r>
              <a:rPr lang="lv-LV" dirty="0" smtClean="0"/>
              <a:t> </a:t>
            </a:r>
            <a:r>
              <a:rPr lang="lv-LV" dirty="0" err="1" smtClean="0"/>
              <a:t>ask</a:t>
            </a:r>
            <a:r>
              <a:rPr lang="lv-LV" dirty="0" smtClean="0"/>
              <a:t> </a:t>
            </a:r>
            <a:r>
              <a:rPr lang="lv-LV" dirty="0" err="1" smtClean="0"/>
              <a:t>about</a:t>
            </a:r>
            <a:r>
              <a:rPr lang="lv-LV" dirty="0" smtClean="0"/>
              <a:t> B</a:t>
            </a:r>
          </a:p>
          <a:p>
            <a:r>
              <a:rPr lang="lv-LV" dirty="0" err="1" smtClean="0"/>
              <a:t>However</a:t>
            </a:r>
            <a:r>
              <a:rPr lang="lv-LV" dirty="0" smtClean="0"/>
              <a:t> – </a:t>
            </a:r>
            <a:r>
              <a:rPr lang="lv-LV" dirty="0" err="1" smtClean="0"/>
              <a:t>there</a:t>
            </a:r>
            <a:r>
              <a:rPr lang="lv-LV" dirty="0" smtClean="0"/>
              <a:t> </a:t>
            </a:r>
            <a:r>
              <a:rPr lang="lv-LV" dirty="0" err="1" smtClean="0"/>
              <a:t>are</a:t>
            </a:r>
            <a:r>
              <a:rPr lang="lv-LV" dirty="0" smtClean="0"/>
              <a:t> </a:t>
            </a:r>
            <a:r>
              <a:rPr lang="lv-LV" dirty="0" err="1" smtClean="0"/>
              <a:t>exceptions</a:t>
            </a:r>
            <a:endParaRPr lang="lv-LV" dirty="0"/>
          </a:p>
        </p:txBody>
      </p:sp>
      <p:sp>
        <p:nvSpPr>
          <p:cNvPr id="4" name="Date Placeholder 3"/>
          <p:cNvSpPr>
            <a:spLocks noGrp="1"/>
          </p:cNvSpPr>
          <p:nvPr>
            <p:ph type="dt" sz="half" idx="10"/>
          </p:nvPr>
        </p:nvSpPr>
        <p:spPr/>
        <p:txBody>
          <a:bodyPr/>
          <a:lstStyle/>
          <a:p>
            <a:fld id="{19EE5C3D-C4BC-4967-AACB-8308A912189D}" type="datetime3">
              <a:rPr lang="en-GB" smtClean="0"/>
              <a:t>21 August, 2018</a:t>
            </a:fld>
            <a:endParaRPr lang="lv-LV"/>
          </a:p>
        </p:txBody>
      </p:sp>
      <p:sp>
        <p:nvSpPr>
          <p:cNvPr id="5" name="Slide Number Placeholder 4"/>
          <p:cNvSpPr>
            <a:spLocks noGrp="1"/>
          </p:cNvSpPr>
          <p:nvPr>
            <p:ph type="sldNum" sz="quarter" idx="12"/>
          </p:nvPr>
        </p:nvSpPr>
        <p:spPr/>
        <p:txBody>
          <a:bodyPr/>
          <a:lstStyle/>
          <a:p>
            <a:fld id="{82C2D3B6-82AF-4776-AAA2-1343F7F80BED}" type="slidenum">
              <a:rPr lang="lv-LV" smtClean="0"/>
              <a:t>20</a:t>
            </a:fld>
            <a:endParaRPr lang="lv-LV"/>
          </a:p>
        </p:txBody>
      </p:sp>
    </p:spTree>
    <p:extLst>
      <p:ext uri="{BB962C8B-B14F-4D97-AF65-F5344CB8AC3E}">
        <p14:creationId xmlns:p14="http://schemas.microsoft.com/office/powerpoint/2010/main" val="5482336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err="1" smtClean="0"/>
              <a:t>Notice</a:t>
            </a:r>
            <a:r>
              <a:rPr lang="lv-LV" dirty="0" smtClean="0"/>
              <a:t> </a:t>
            </a:r>
            <a:r>
              <a:rPr lang="lv-LV" dirty="0" err="1" smtClean="0"/>
              <a:t>the</a:t>
            </a:r>
            <a:r>
              <a:rPr lang="lv-LV" dirty="0" smtClean="0"/>
              <a:t> </a:t>
            </a:r>
            <a:r>
              <a:rPr lang="lv-LV" dirty="0" err="1" smtClean="0"/>
              <a:t>subject</a:t>
            </a:r>
            <a:endParaRPr lang="lv-LV" dirty="0"/>
          </a:p>
        </p:txBody>
      </p:sp>
      <p:sp>
        <p:nvSpPr>
          <p:cNvPr id="3" name="Content Placeholder 2"/>
          <p:cNvSpPr>
            <a:spLocks noGrp="1"/>
          </p:cNvSpPr>
          <p:nvPr>
            <p:ph idx="1"/>
          </p:nvPr>
        </p:nvSpPr>
        <p:spPr/>
        <p:txBody>
          <a:bodyPr>
            <a:normAutofit fontScale="77500" lnSpcReduction="20000"/>
          </a:bodyPr>
          <a:lstStyle/>
          <a:p>
            <a:r>
              <a:rPr lang="lv-LV" dirty="0" smtClean="0"/>
              <a:t>N</a:t>
            </a:r>
            <a:r>
              <a:rPr lang="en-US" dirty="0" err="1" smtClean="0"/>
              <a:t>otice</a:t>
            </a:r>
            <a:r>
              <a:rPr lang="en-US" dirty="0" smtClean="0"/>
              <a:t> </a:t>
            </a:r>
            <a:r>
              <a:rPr lang="en-US" dirty="0"/>
              <a:t>and hear the </a:t>
            </a:r>
            <a:r>
              <a:rPr lang="en-US" dirty="0" smtClean="0"/>
              <a:t>moment</a:t>
            </a:r>
            <a:r>
              <a:rPr lang="lv-LV" dirty="0" smtClean="0"/>
              <a:t>,</a:t>
            </a:r>
            <a:r>
              <a:rPr lang="en-US" dirty="0" smtClean="0"/>
              <a:t> </a:t>
            </a:r>
            <a:r>
              <a:rPr lang="en-US" dirty="0"/>
              <a:t>when the party repeats some word, phrase or subject 2, 3 or even 4 </a:t>
            </a:r>
            <a:r>
              <a:rPr lang="en-US" dirty="0" smtClean="0"/>
              <a:t>times</a:t>
            </a:r>
            <a:endParaRPr lang="lv-LV" dirty="0" smtClean="0"/>
          </a:p>
          <a:p>
            <a:r>
              <a:rPr lang="lv-LV" dirty="0" smtClean="0"/>
              <a:t>S</a:t>
            </a:r>
            <a:r>
              <a:rPr lang="en-US" dirty="0" smtClean="0"/>
              <a:t>ending </a:t>
            </a:r>
            <a:r>
              <a:rPr lang="lv-LV" dirty="0" err="1" smtClean="0"/>
              <a:t>of</a:t>
            </a:r>
            <a:r>
              <a:rPr lang="en-US" dirty="0" smtClean="0"/>
              <a:t> </a:t>
            </a:r>
            <a:r>
              <a:rPr lang="en-US" dirty="0"/>
              <a:t>strong signal </a:t>
            </a:r>
            <a:r>
              <a:rPr lang="en-US" dirty="0" smtClean="0"/>
              <a:t>she</a:t>
            </a:r>
            <a:r>
              <a:rPr lang="lv-LV" dirty="0" smtClean="0"/>
              <a:t>/</a:t>
            </a:r>
            <a:r>
              <a:rPr lang="en-US" dirty="0" smtClean="0"/>
              <a:t>he </a:t>
            </a:r>
            <a:r>
              <a:rPr lang="en-US" dirty="0"/>
              <a:t>wants to talk about this more and wants to be helped to be </a:t>
            </a:r>
            <a:r>
              <a:rPr lang="en-US" dirty="0" smtClean="0"/>
              <a:t>disclosed</a:t>
            </a:r>
            <a:endParaRPr lang="lv-LV" dirty="0" smtClean="0"/>
          </a:p>
          <a:p>
            <a:r>
              <a:rPr lang="en-US" dirty="0" smtClean="0"/>
              <a:t>“</a:t>
            </a:r>
            <a:r>
              <a:rPr lang="en-US" dirty="0"/>
              <a:t>I noticed that today you mentioned twice </a:t>
            </a:r>
            <a:r>
              <a:rPr lang="lv-LV" dirty="0" smtClean="0"/>
              <a:t>[</a:t>
            </a:r>
            <a:r>
              <a:rPr lang="lv-LV" dirty="0" err="1" smtClean="0"/>
              <a:t>the</a:t>
            </a:r>
            <a:r>
              <a:rPr lang="lv-LV" dirty="0" smtClean="0"/>
              <a:t> </a:t>
            </a:r>
            <a:r>
              <a:rPr lang="lv-LV" dirty="0" err="1" smtClean="0"/>
              <a:t>subject</a:t>
            </a:r>
            <a:r>
              <a:rPr lang="lv-LV" dirty="0" smtClean="0"/>
              <a:t> X]</a:t>
            </a:r>
            <a:r>
              <a:rPr lang="en-US" dirty="0" smtClean="0"/>
              <a:t>. </a:t>
            </a:r>
            <a:r>
              <a:rPr lang="en-US" dirty="0"/>
              <a:t>Would you like to tell me more about this and what </a:t>
            </a:r>
            <a:r>
              <a:rPr lang="lv-LV" dirty="0" smtClean="0"/>
              <a:t>[</a:t>
            </a:r>
            <a:r>
              <a:rPr lang="en-US" dirty="0" smtClean="0"/>
              <a:t>the </a:t>
            </a:r>
            <a:r>
              <a:rPr lang="lv-LV" dirty="0" err="1" smtClean="0"/>
              <a:t>subject</a:t>
            </a:r>
            <a:r>
              <a:rPr lang="lv-LV" dirty="0" smtClean="0"/>
              <a:t> X] </a:t>
            </a:r>
            <a:r>
              <a:rPr lang="lv-LV" dirty="0" err="1" smtClean="0"/>
              <a:t>means</a:t>
            </a:r>
            <a:r>
              <a:rPr lang="lv-LV" dirty="0" smtClean="0"/>
              <a:t> </a:t>
            </a:r>
            <a:r>
              <a:rPr lang="en-US" dirty="0" smtClean="0"/>
              <a:t>to </a:t>
            </a:r>
            <a:r>
              <a:rPr lang="en-US" dirty="0"/>
              <a:t>you?” </a:t>
            </a:r>
            <a:endParaRPr lang="lv-LV" dirty="0" smtClean="0"/>
          </a:p>
          <a:p>
            <a:r>
              <a:rPr lang="en-US" dirty="0" smtClean="0"/>
              <a:t>The </a:t>
            </a:r>
            <a:r>
              <a:rPr lang="en-US" dirty="0"/>
              <a:t>purpose of such question </a:t>
            </a:r>
            <a:r>
              <a:rPr lang="en-US" dirty="0" smtClean="0"/>
              <a:t>is</a:t>
            </a:r>
            <a:r>
              <a:rPr lang="lv-LV" dirty="0" smtClean="0"/>
              <a:t>:</a:t>
            </a:r>
          </a:p>
          <a:p>
            <a:pPr marL="457200" indent="-457200">
              <a:buFont typeface="+mj-lt"/>
              <a:buAutoNum type="arabicPeriod"/>
            </a:pPr>
            <a:r>
              <a:rPr lang="en-US" dirty="0" smtClean="0"/>
              <a:t>to </a:t>
            </a:r>
            <a:r>
              <a:rPr lang="en-US" dirty="0"/>
              <a:t>help to the party to </a:t>
            </a:r>
            <a:r>
              <a:rPr lang="en-US" dirty="0" err="1"/>
              <a:t>realise</a:t>
            </a:r>
            <a:r>
              <a:rPr lang="en-US" dirty="0"/>
              <a:t> the posed </a:t>
            </a:r>
            <a:r>
              <a:rPr lang="en-US" dirty="0" smtClean="0"/>
              <a:t>question</a:t>
            </a:r>
            <a:r>
              <a:rPr lang="lv-LV" dirty="0" smtClean="0"/>
              <a:t>;</a:t>
            </a:r>
            <a:r>
              <a:rPr lang="en-US" dirty="0" smtClean="0"/>
              <a:t> </a:t>
            </a:r>
            <a:r>
              <a:rPr lang="en-US" dirty="0"/>
              <a:t>and </a:t>
            </a:r>
            <a:endParaRPr lang="lv-LV" dirty="0"/>
          </a:p>
          <a:p>
            <a:pPr marL="457200" indent="-457200">
              <a:buFont typeface="+mj-lt"/>
              <a:buAutoNum type="arabicPeriod"/>
            </a:pPr>
            <a:r>
              <a:rPr lang="en-US" dirty="0" smtClean="0"/>
              <a:t>to </a:t>
            </a:r>
            <a:r>
              <a:rPr lang="en-US" dirty="0"/>
              <a:t>discover the meaning of </a:t>
            </a:r>
            <a:r>
              <a:rPr lang="en-US" dirty="0" smtClean="0"/>
              <a:t>it</a:t>
            </a:r>
            <a:r>
              <a:rPr lang="lv-LV" dirty="0" smtClean="0"/>
              <a:t>; </a:t>
            </a:r>
            <a:r>
              <a:rPr lang="lv-LV" dirty="0" err="1" smtClean="0"/>
              <a:t>and</a:t>
            </a:r>
            <a:endParaRPr lang="lv-LV" dirty="0" smtClean="0"/>
          </a:p>
          <a:p>
            <a:pPr marL="457200" indent="-457200">
              <a:buFont typeface="+mj-lt"/>
              <a:buAutoNum type="arabicPeriod"/>
            </a:pPr>
            <a:r>
              <a:rPr lang="en-US" dirty="0" smtClean="0"/>
              <a:t>to </a:t>
            </a:r>
            <a:r>
              <a:rPr lang="en-US" dirty="0"/>
              <a:t>help to the opponent to hear wishes, feelings and aims of the first party. </a:t>
            </a:r>
            <a:endParaRPr lang="lv-LV" dirty="0"/>
          </a:p>
        </p:txBody>
      </p:sp>
      <p:sp>
        <p:nvSpPr>
          <p:cNvPr id="4" name="Date Placeholder 3"/>
          <p:cNvSpPr>
            <a:spLocks noGrp="1"/>
          </p:cNvSpPr>
          <p:nvPr>
            <p:ph type="dt" sz="half" idx="10"/>
          </p:nvPr>
        </p:nvSpPr>
        <p:spPr/>
        <p:txBody>
          <a:bodyPr/>
          <a:lstStyle/>
          <a:p>
            <a:fld id="{19EE5C3D-C4BC-4967-AACB-8308A912189D}" type="datetime3">
              <a:rPr lang="en-GB" smtClean="0"/>
              <a:t>21 August, 2018</a:t>
            </a:fld>
            <a:endParaRPr lang="lv-LV"/>
          </a:p>
        </p:txBody>
      </p:sp>
      <p:sp>
        <p:nvSpPr>
          <p:cNvPr id="5" name="Slide Number Placeholder 4"/>
          <p:cNvSpPr>
            <a:spLocks noGrp="1"/>
          </p:cNvSpPr>
          <p:nvPr>
            <p:ph type="sldNum" sz="quarter" idx="12"/>
          </p:nvPr>
        </p:nvSpPr>
        <p:spPr/>
        <p:txBody>
          <a:bodyPr/>
          <a:lstStyle/>
          <a:p>
            <a:fld id="{82C2D3B6-82AF-4776-AAA2-1343F7F80BED}" type="slidenum">
              <a:rPr lang="lv-LV" smtClean="0"/>
              <a:t>21</a:t>
            </a:fld>
            <a:endParaRPr lang="lv-LV"/>
          </a:p>
        </p:txBody>
      </p:sp>
    </p:spTree>
    <p:extLst>
      <p:ext uri="{BB962C8B-B14F-4D97-AF65-F5344CB8AC3E}">
        <p14:creationId xmlns:p14="http://schemas.microsoft.com/office/powerpoint/2010/main" val="365147776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err="1" smtClean="0"/>
              <a:t>Active</a:t>
            </a:r>
            <a:r>
              <a:rPr lang="lv-LV" dirty="0" smtClean="0"/>
              <a:t> </a:t>
            </a:r>
            <a:r>
              <a:rPr lang="lv-LV" dirty="0" err="1" smtClean="0"/>
              <a:t>listening</a:t>
            </a:r>
            <a:endParaRPr lang="lv-LV" dirty="0"/>
          </a:p>
        </p:txBody>
      </p:sp>
      <p:sp>
        <p:nvSpPr>
          <p:cNvPr id="3" name="Content Placeholder 2"/>
          <p:cNvSpPr>
            <a:spLocks noGrp="1"/>
          </p:cNvSpPr>
          <p:nvPr>
            <p:ph idx="1"/>
          </p:nvPr>
        </p:nvSpPr>
        <p:spPr/>
        <p:txBody>
          <a:bodyPr>
            <a:normAutofit/>
          </a:bodyPr>
          <a:lstStyle/>
          <a:p>
            <a:r>
              <a:rPr lang="en-US" dirty="0"/>
              <a:t>Although the sound locator of the human – ears – are placed externally, and technically it is possibly to hear and listen even not looking at the source of sound – the to the speaker or being rather distant, nevertheless it is important for the </a:t>
            </a:r>
            <a:r>
              <a:rPr lang="en-US" dirty="0" smtClean="0"/>
              <a:t>media</a:t>
            </a:r>
            <a:r>
              <a:rPr lang="lv-LV" dirty="0" smtClean="0"/>
              <a:t>t</a:t>
            </a:r>
            <a:r>
              <a:rPr lang="en-US" dirty="0" smtClean="0"/>
              <a:t>ion </a:t>
            </a:r>
            <a:r>
              <a:rPr lang="en-US" dirty="0"/>
              <a:t>process to demonstrate to the parties in a reasonable amount that they are really heard not only in the audial level of sounds, but also in the level of </a:t>
            </a:r>
            <a:r>
              <a:rPr lang="en-US" dirty="0" smtClean="0"/>
              <a:t>understanding</a:t>
            </a:r>
            <a:endParaRPr lang="lv-LV" dirty="0"/>
          </a:p>
        </p:txBody>
      </p:sp>
      <p:sp>
        <p:nvSpPr>
          <p:cNvPr id="4" name="Date Placeholder 3"/>
          <p:cNvSpPr>
            <a:spLocks noGrp="1"/>
          </p:cNvSpPr>
          <p:nvPr>
            <p:ph type="dt" sz="half" idx="10"/>
          </p:nvPr>
        </p:nvSpPr>
        <p:spPr/>
        <p:txBody>
          <a:bodyPr/>
          <a:lstStyle/>
          <a:p>
            <a:fld id="{19EE5C3D-C4BC-4967-AACB-8308A912189D}" type="datetime3">
              <a:rPr lang="en-GB" smtClean="0"/>
              <a:t>21 August, 2018</a:t>
            </a:fld>
            <a:endParaRPr lang="lv-LV"/>
          </a:p>
        </p:txBody>
      </p:sp>
      <p:sp>
        <p:nvSpPr>
          <p:cNvPr id="5" name="Slide Number Placeholder 4"/>
          <p:cNvSpPr>
            <a:spLocks noGrp="1"/>
          </p:cNvSpPr>
          <p:nvPr>
            <p:ph type="sldNum" sz="quarter" idx="12"/>
          </p:nvPr>
        </p:nvSpPr>
        <p:spPr/>
        <p:txBody>
          <a:bodyPr/>
          <a:lstStyle/>
          <a:p>
            <a:fld id="{82C2D3B6-82AF-4776-AAA2-1343F7F80BED}" type="slidenum">
              <a:rPr lang="lv-LV" smtClean="0"/>
              <a:t>22</a:t>
            </a:fld>
            <a:endParaRPr lang="lv-LV"/>
          </a:p>
        </p:txBody>
      </p:sp>
    </p:spTree>
    <p:extLst>
      <p:ext uri="{BB962C8B-B14F-4D97-AF65-F5344CB8AC3E}">
        <p14:creationId xmlns:p14="http://schemas.microsoft.com/office/powerpoint/2010/main" val="204634764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err="1" smtClean="0"/>
              <a:t>Active</a:t>
            </a:r>
            <a:r>
              <a:rPr lang="lv-LV" dirty="0" smtClean="0"/>
              <a:t> </a:t>
            </a:r>
            <a:r>
              <a:rPr lang="lv-LV" dirty="0" err="1" smtClean="0"/>
              <a:t>listening</a:t>
            </a:r>
            <a:endParaRPr lang="lv-LV" dirty="0"/>
          </a:p>
        </p:txBody>
      </p:sp>
      <p:sp>
        <p:nvSpPr>
          <p:cNvPr id="3" name="Content Placeholder 2"/>
          <p:cNvSpPr>
            <a:spLocks noGrp="1"/>
          </p:cNvSpPr>
          <p:nvPr>
            <p:ph idx="1"/>
          </p:nvPr>
        </p:nvSpPr>
        <p:spPr/>
        <p:txBody>
          <a:bodyPr>
            <a:normAutofit fontScale="92500"/>
          </a:bodyPr>
          <a:lstStyle/>
          <a:p>
            <a:r>
              <a:rPr lang="en-US" dirty="0"/>
              <a:t>The purpose of the active listening </a:t>
            </a:r>
            <a:r>
              <a:rPr lang="lv-LV" dirty="0" smtClean="0"/>
              <a:t>–</a:t>
            </a:r>
            <a:r>
              <a:rPr lang="en-US" dirty="0" smtClean="0"/>
              <a:t> </a:t>
            </a:r>
            <a:r>
              <a:rPr lang="en-US" dirty="0"/>
              <a:t>to correctly perceive inner condition, needs, feelings and wishes of the partner in conversation, which mostly are expressed in a rather hidden and indirect </a:t>
            </a:r>
            <a:r>
              <a:rPr lang="en-US" dirty="0" smtClean="0"/>
              <a:t>way</a:t>
            </a:r>
            <a:endParaRPr lang="lv-LV" dirty="0" smtClean="0"/>
          </a:p>
          <a:p>
            <a:r>
              <a:rPr lang="en-US" dirty="0" smtClean="0"/>
              <a:t>These </a:t>
            </a:r>
            <a:r>
              <a:rPr lang="en-US" dirty="0"/>
              <a:t>messages must be paraphrased to share with the partner of conversation his world of </a:t>
            </a:r>
            <a:r>
              <a:rPr lang="en-US" dirty="0" smtClean="0"/>
              <a:t>feelings</a:t>
            </a:r>
            <a:endParaRPr lang="lv-LV" dirty="0" smtClean="0"/>
          </a:p>
          <a:p>
            <a:r>
              <a:rPr lang="en-US" dirty="0"/>
              <a:t>Active listening </a:t>
            </a:r>
            <a:r>
              <a:rPr lang="lv-LV" dirty="0" smtClean="0"/>
              <a:t>= </a:t>
            </a:r>
            <a:r>
              <a:rPr lang="en-US" dirty="0" smtClean="0"/>
              <a:t>letting </a:t>
            </a:r>
            <a:r>
              <a:rPr lang="en-US" dirty="0"/>
              <a:t>the partner in conversation talk, showing gestures, facial expression and body language or mutual </a:t>
            </a:r>
            <a:r>
              <a:rPr lang="en-US" dirty="0" err="1" smtClean="0"/>
              <a:t>understan</a:t>
            </a:r>
            <a:r>
              <a:rPr lang="lv-LV" dirty="0" smtClean="0"/>
              <a:t>d</a:t>
            </a:r>
            <a:r>
              <a:rPr lang="en-US" dirty="0" err="1" smtClean="0"/>
              <a:t>ing</a:t>
            </a:r>
            <a:r>
              <a:rPr lang="en-US" dirty="0"/>
              <a:t>, at the same time remembering and respecting the feelings of the </a:t>
            </a:r>
            <a:r>
              <a:rPr lang="en-US" dirty="0" smtClean="0"/>
              <a:t>op</a:t>
            </a:r>
            <a:r>
              <a:rPr lang="lv-LV" dirty="0" smtClean="0"/>
              <a:t>p</a:t>
            </a:r>
            <a:r>
              <a:rPr lang="en-US" dirty="0" err="1" smtClean="0"/>
              <a:t>osing</a:t>
            </a:r>
            <a:r>
              <a:rPr lang="en-US" dirty="0" smtClean="0"/>
              <a:t> </a:t>
            </a:r>
            <a:r>
              <a:rPr lang="en-US" dirty="0"/>
              <a:t>party in </a:t>
            </a:r>
            <a:r>
              <a:rPr lang="en-US" dirty="0" smtClean="0"/>
              <a:t>mediation</a:t>
            </a:r>
            <a:endParaRPr lang="lv-LV" dirty="0"/>
          </a:p>
        </p:txBody>
      </p:sp>
      <p:sp>
        <p:nvSpPr>
          <p:cNvPr id="4" name="Date Placeholder 3"/>
          <p:cNvSpPr>
            <a:spLocks noGrp="1"/>
          </p:cNvSpPr>
          <p:nvPr>
            <p:ph type="dt" sz="half" idx="10"/>
          </p:nvPr>
        </p:nvSpPr>
        <p:spPr/>
        <p:txBody>
          <a:bodyPr/>
          <a:lstStyle/>
          <a:p>
            <a:fld id="{19EE5C3D-C4BC-4967-AACB-8308A912189D}" type="datetime3">
              <a:rPr lang="en-GB" smtClean="0"/>
              <a:t>21 August, 2018</a:t>
            </a:fld>
            <a:endParaRPr lang="lv-LV"/>
          </a:p>
        </p:txBody>
      </p:sp>
      <p:sp>
        <p:nvSpPr>
          <p:cNvPr id="5" name="Slide Number Placeholder 4"/>
          <p:cNvSpPr>
            <a:spLocks noGrp="1"/>
          </p:cNvSpPr>
          <p:nvPr>
            <p:ph type="sldNum" sz="quarter" idx="12"/>
          </p:nvPr>
        </p:nvSpPr>
        <p:spPr/>
        <p:txBody>
          <a:bodyPr/>
          <a:lstStyle/>
          <a:p>
            <a:fld id="{82C2D3B6-82AF-4776-AAA2-1343F7F80BED}" type="slidenum">
              <a:rPr lang="lv-LV" smtClean="0"/>
              <a:t>23</a:t>
            </a:fld>
            <a:endParaRPr lang="lv-LV"/>
          </a:p>
        </p:txBody>
      </p:sp>
    </p:spTree>
    <p:extLst>
      <p:ext uri="{BB962C8B-B14F-4D97-AF65-F5344CB8AC3E}">
        <p14:creationId xmlns:p14="http://schemas.microsoft.com/office/powerpoint/2010/main" val="98741309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err="1" smtClean="0"/>
              <a:t>Reflecting</a:t>
            </a:r>
            <a:r>
              <a:rPr lang="lv-LV" dirty="0" smtClean="0"/>
              <a:t> </a:t>
            </a:r>
            <a:r>
              <a:rPr lang="lv-LV" dirty="0" err="1" smtClean="0"/>
              <a:t>in</a:t>
            </a:r>
            <a:r>
              <a:rPr lang="lv-LV" dirty="0" smtClean="0"/>
              <a:t> </a:t>
            </a:r>
            <a:r>
              <a:rPr lang="lv-LV" dirty="0" err="1" smtClean="0"/>
              <a:t>mediation</a:t>
            </a:r>
            <a:endParaRPr lang="lv-LV" dirty="0"/>
          </a:p>
        </p:txBody>
      </p:sp>
      <p:sp>
        <p:nvSpPr>
          <p:cNvPr id="3" name="Content Placeholder 2"/>
          <p:cNvSpPr>
            <a:spLocks noGrp="1"/>
          </p:cNvSpPr>
          <p:nvPr>
            <p:ph idx="1"/>
          </p:nvPr>
        </p:nvSpPr>
        <p:spPr/>
        <p:txBody>
          <a:bodyPr/>
          <a:lstStyle/>
          <a:p>
            <a:r>
              <a:rPr lang="lv-LV" dirty="0" smtClean="0"/>
              <a:t>I</a:t>
            </a:r>
            <a:r>
              <a:rPr lang="en-US" dirty="0" smtClean="0"/>
              <a:t>n </a:t>
            </a:r>
            <a:r>
              <a:rPr lang="en-US" dirty="0"/>
              <a:t>a reasonable quantity and </a:t>
            </a:r>
            <a:r>
              <a:rPr lang="en-US" dirty="0" smtClean="0"/>
              <a:t>frequency</a:t>
            </a:r>
            <a:endParaRPr lang="lv-LV" dirty="0" smtClean="0"/>
          </a:p>
          <a:p>
            <a:r>
              <a:rPr lang="lv-LV" dirty="0" smtClean="0"/>
              <a:t>T</a:t>
            </a:r>
            <a:r>
              <a:rPr lang="en-US" dirty="0" err="1" smtClean="0"/>
              <a:t>ak</a:t>
            </a:r>
            <a:r>
              <a:rPr lang="lv-LV" dirty="0" smtClean="0"/>
              <a:t>e</a:t>
            </a:r>
            <a:r>
              <a:rPr lang="en-US" dirty="0" smtClean="0"/>
              <a:t> </a:t>
            </a:r>
            <a:r>
              <a:rPr lang="en-US" dirty="0"/>
              <a:t>into account type of the dispute and personalities of the </a:t>
            </a:r>
            <a:r>
              <a:rPr lang="en-US" dirty="0" smtClean="0"/>
              <a:t>parties</a:t>
            </a:r>
            <a:endParaRPr lang="lv-LV" dirty="0" smtClean="0"/>
          </a:p>
          <a:p>
            <a:r>
              <a:rPr lang="lv-LV" dirty="0" smtClean="0"/>
              <a:t>I</a:t>
            </a:r>
            <a:r>
              <a:rPr lang="en-US" dirty="0" smtClean="0"/>
              <a:t>f </a:t>
            </a:r>
            <a:r>
              <a:rPr lang="en-US" dirty="0"/>
              <a:t>the tempo of mediation is slower the mediator can manage to reflect almost after every second </a:t>
            </a:r>
            <a:r>
              <a:rPr lang="en-US" dirty="0" smtClean="0"/>
              <a:t>sentence</a:t>
            </a:r>
            <a:endParaRPr lang="lv-LV" dirty="0"/>
          </a:p>
        </p:txBody>
      </p:sp>
      <p:sp>
        <p:nvSpPr>
          <p:cNvPr id="4" name="Date Placeholder 3"/>
          <p:cNvSpPr>
            <a:spLocks noGrp="1"/>
          </p:cNvSpPr>
          <p:nvPr>
            <p:ph type="dt" sz="half" idx="10"/>
          </p:nvPr>
        </p:nvSpPr>
        <p:spPr/>
        <p:txBody>
          <a:bodyPr/>
          <a:lstStyle/>
          <a:p>
            <a:fld id="{19EE5C3D-C4BC-4967-AACB-8308A912189D}" type="datetime3">
              <a:rPr lang="en-GB" smtClean="0"/>
              <a:t>21 August, 2018</a:t>
            </a:fld>
            <a:endParaRPr lang="lv-LV"/>
          </a:p>
        </p:txBody>
      </p:sp>
      <p:sp>
        <p:nvSpPr>
          <p:cNvPr id="5" name="Slide Number Placeholder 4"/>
          <p:cNvSpPr>
            <a:spLocks noGrp="1"/>
          </p:cNvSpPr>
          <p:nvPr>
            <p:ph type="sldNum" sz="quarter" idx="12"/>
          </p:nvPr>
        </p:nvSpPr>
        <p:spPr/>
        <p:txBody>
          <a:bodyPr/>
          <a:lstStyle/>
          <a:p>
            <a:fld id="{82C2D3B6-82AF-4776-AAA2-1343F7F80BED}" type="slidenum">
              <a:rPr lang="lv-LV" smtClean="0"/>
              <a:t>24</a:t>
            </a:fld>
            <a:endParaRPr lang="lv-LV"/>
          </a:p>
        </p:txBody>
      </p:sp>
    </p:spTree>
    <p:extLst>
      <p:ext uri="{BB962C8B-B14F-4D97-AF65-F5344CB8AC3E}">
        <p14:creationId xmlns:p14="http://schemas.microsoft.com/office/powerpoint/2010/main" val="27520062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err="1"/>
              <a:t>Reflecting</a:t>
            </a:r>
            <a:r>
              <a:rPr lang="lv-LV" dirty="0"/>
              <a:t> </a:t>
            </a:r>
            <a:r>
              <a:rPr lang="lv-LV" dirty="0" err="1"/>
              <a:t>in</a:t>
            </a:r>
            <a:r>
              <a:rPr lang="lv-LV" dirty="0"/>
              <a:t> </a:t>
            </a:r>
            <a:r>
              <a:rPr lang="lv-LV" dirty="0" err="1"/>
              <a:t>mediation</a:t>
            </a:r>
            <a:endParaRPr lang="lv-LV" dirty="0"/>
          </a:p>
        </p:txBody>
      </p:sp>
      <p:sp>
        <p:nvSpPr>
          <p:cNvPr id="3" name="Content Placeholder 2"/>
          <p:cNvSpPr>
            <a:spLocks noGrp="1"/>
          </p:cNvSpPr>
          <p:nvPr>
            <p:ph idx="1"/>
          </p:nvPr>
        </p:nvSpPr>
        <p:spPr/>
        <p:txBody>
          <a:bodyPr/>
          <a:lstStyle/>
          <a:p>
            <a:r>
              <a:rPr lang="lv-LV" dirty="0" err="1" smtClean="0"/>
              <a:t>Statement</a:t>
            </a:r>
            <a:r>
              <a:rPr lang="lv-LV" dirty="0" smtClean="0"/>
              <a:t>: </a:t>
            </a:r>
            <a:r>
              <a:rPr lang="en-US" dirty="0"/>
              <a:t>“I want to have peace and silence when I am home.” </a:t>
            </a:r>
            <a:endParaRPr lang="lv-LV" dirty="0" smtClean="0"/>
          </a:p>
          <a:p>
            <a:r>
              <a:rPr lang="lv-LV" dirty="0" err="1" smtClean="0"/>
              <a:t>Reflection</a:t>
            </a:r>
            <a:r>
              <a:rPr lang="lv-LV" dirty="0" smtClean="0"/>
              <a:t>:</a:t>
            </a:r>
            <a:r>
              <a:rPr lang="en-US" dirty="0" smtClean="0"/>
              <a:t> </a:t>
            </a:r>
            <a:r>
              <a:rPr lang="en-US" dirty="0"/>
              <a:t>“So you say that peaceful atmosphere is </a:t>
            </a:r>
            <a:r>
              <a:rPr lang="en-US" dirty="0" err="1"/>
              <a:t>importand</a:t>
            </a:r>
            <a:r>
              <a:rPr lang="en-US" dirty="0"/>
              <a:t> for you.” </a:t>
            </a:r>
            <a:endParaRPr lang="lv-LV" dirty="0" smtClean="0"/>
          </a:p>
          <a:p>
            <a:endParaRPr lang="lv-LV" dirty="0"/>
          </a:p>
          <a:p>
            <a:r>
              <a:rPr lang="lv-LV" dirty="0" err="1" smtClean="0"/>
              <a:t>Statement</a:t>
            </a:r>
            <a:r>
              <a:rPr lang="en-US" dirty="0" smtClean="0"/>
              <a:t>: </a:t>
            </a:r>
            <a:r>
              <a:rPr lang="en-US" dirty="0"/>
              <a:t>“I don’t want to continue this agreement because I am constantly cheated.” </a:t>
            </a:r>
            <a:endParaRPr lang="lv-LV" dirty="0" smtClean="0"/>
          </a:p>
          <a:p>
            <a:r>
              <a:rPr lang="lv-LV" dirty="0" err="1" smtClean="0"/>
              <a:t>Reflection</a:t>
            </a:r>
            <a:r>
              <a:rPr lang="en-US" dirty="0" smtClean="0"/>
              <a:t>: </a:t>
            </a:r>
            <a:r>
              <a:rPr lang="en-US" dirty="0"/>
              <a:t>“Do I understand you right that you have lost trust into your business partner?” </a:t>
            </a:r>
            <a:endParaRPr lang="lv-LV" dirty="0"/>
          </a:p>
        </p:txBody>
      </p:sp>
      <p:sp>
        <p:nvSpPr>
          <p:cNvPr id="4" name="Date Placeholder 3"/>
          <p:cNvSpPr>
            <a:spLocks noGrp="1"/>
          </p:cNvSpPr>
          <p:nvPr>
            <p:ph type="dt" sz="half" idx="10"/>
          </p:nvPr>
        </p:nvSpPr>
        <p:spPr/>
        <p:txBody>
          <a:bodyPr/>
          <a:lstStyle/>
          <a:p>
            <a:fld id="{19EE5C3D-C4BC-4967-AACB-8308A912189D}" type="datetime3">
              <a:rPr lang="en-GB" smtClean="0"/>
              <a:t>21 August, 2018</a:t>
            </a:fld>
            <a:endParaRPr lang="lv-LV"/>
          </a:p>
        </p:txBody>
      </p:sp>
      <p:sp>
        <p:nvSpPr>
          <p:cNvPr id="5" name="Slide Number Placeholder 4"/>
          <p:cNvSpPr>
            <a:spLocks noGrp="1"/>
          </p:cNvSpPr>
          <p:nvPr>
            <p:ph type="sldNum" sz="quarter" idx="12"/>
          </p:nvPr>
        </p:nvSpPr>
        <p:spPr/>
        <p:txBody>
          <a:bodyPr/>
          <a:lstStyle/>
          <a:p>
            <a:fld id="{82C2D3B6-82AF-4776-AAA2-1343F7F80BED}" type="slidenum">
              <a:rPr lang="lv-LV" smtClean="0"/>
              <a:t>25</a:t>
            </a:fld>
            <a:endParaRPr lang="lv-LV"/>
          </a:p>
        </p:txBody>
      </p:sp>
    </p:spTree>
    <p:extLst>
      <p:ext uri="{BB962C8B-B14F-4D97-AF65-F5344CB8AC3E}">
        <p14:creationId xmlns:p14="http://schemas.microsoft.com/office/powerpoint/2010/main" val="93554661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err="1" smtClean="0"/>
              <a:t>Reaction</a:t>
            </a:r>
            <a:r>
              <a:rPr lang="lv-LV" dirty="0" smtClean="0"/>
              <a:t> </a:t>
            </a:r>
            <a:r>
              <a:rPr lang="lv-LV" dirty="0" err="1" smtClean="0"/>
              <a:t>of</a:t>
            </a:r>
            <a:r>
              <a:rPr lang="lv-LV" dirty="0" smtClean="0"/>
              <a:t> </a:t>
            </a:r>
            <a:r>
              <a:rPr lang="lv-LV" dirty="0" err="1" smtClean="0"/>
              <a:t>the</a:t>
            </a:r>
            <a:r>
              <a:rPr lang="lv-LV" dirty="0" smtClean="0"/>
              <a:t> </a:t>
            </a:r>
            <a:r>
              <a:rPr lang="lv-LV" dirty="0" err="1" smtClean="0"/>
              <a:t>party</a:t>
            </a:r>
            <a:r>
              <a:rPr lang="lv-LV" dirty="0" smtClean="0"/>
              <a:t> to </a:t>
            </a:r>
            <a:r>
              <a:rPr lang="lv-LV" dirty="0" err="1" smtClean="0"/>
              <a:t>the</a:t>
            </a:r>
            <a:r>
              <a:rPr lang="lv-LV" dirty="0" smtClean="0"/>
              <a:t> </a:t>
            </a:r>
            <a:r>
              <a:rPr lang="lv-LV" dirty="0" err="1" smtClean="0"/>
              <a:t>reflection</a:t>
            </a:r>
            <a:endParaRPr lang="lv-LV" dirty="0"/>
          </a:p>
        </p:txBody>
      </p:sp>
      <p:sp>
        <p:nvSpPr>
          <p:cNvPr id="3" name="Content Placeholder 2"/>
          <p:cNvSpPr>
            <a:spLocks noGrp="1"/>
          </p:cNvSpPr>
          <p:nvPr>
            <p:ph idx="1"/>
          </p:nvPr>
        </p:nvSpPr>
        <p:spPr/>
        <p:txBody>
          <a:bodyPr>
            <a:normAutofit fontScale="92500"/>
          </a:bodyPr>
          <a:lstStyle/>
          <a:p>
            <a:pPr marL="457200" indent="-457200">
              <a:buFont typeface="+mj-lt"/>
              <a:buAutoNum type="arabicPeriod"/>
            </a:pPr>
            <a:r>
              <a:rPr lang="lv-LV" dirty="0" smtClean="0"/>
              <a:t>T</a:t>
            </a:r>
            <a:r>
              <a:rPr lang="en-US" dirty="0" smtClean="0"/>
              <a:t>he </a:t>
            </a:r>
            <a:r>
              <a:rPr lang="en-US" dirty="0"/>
              <a:t>party positively approves that the mediator has understood correctly what was told by the party. </a:t>
            </a:r>
            <a:endParaRPr lang="lv-LV" dirty="0" smtClean="0"/>
          </a:p>
          <a:p>
            <a:pPr marL="457200" indent="-457200">
              <a:buFont typeface="+mj-lt"/>
              <a:buAutoNum type="arabicPeriod"/>
            </a:pPr>
            <a:r>
              <a:rPr lang="lv-LV" dirty="0" err="1" smtClean="0"/>
              <a:t>Th</a:t>
            </a:r>
            <a:r>
              <a:rPr lang="en-US" dirty="0" smtClean="0"/>
              <a:t>e </a:t>
            </a:r>
            <a:r>
              <a:rPr lang="en-US" dirty="0"/>
              <a:t>party negatively responds by saying that that is not what was just told. In this case the mediator should try to clarify the contents of information by asking that party to explain a little more for better understanding of the story. </a:t>
            </a:r>
            <a:endParaRPr lang="lv-LV" dirty="0"/>
          </a:p>
          <a:p>
            <a:pPr marL="457200" indent="-457200">
              <a:buFont typeface="+mj-lt"/>
              <a:buAutoNum type="arabicPeriod"/>
            </a:pPr>
            <a:r>
              <a:rPr lang="lv-LV" dirty="0" smtClean="0"/>
              <a:t>P</a:t>
            </a:r>
            <a:r>
              <a:rPr lang="en-US" dirty="0" err="1" smtClean="0"/>
              <a:t>erplexity</a:t>
            </a:r>
            <a:r>
              <a:rPr lang="en-US" dirty="0" smtClean="0"/>
              <a:t> </a:t>
            </a:r>
            <a:r>
              <a:rPr lang="en-US" dirty="0"/>
              <a:t>showed by the both parties. This is typical to fast speed, precise, business-like mediation </a:t>
            </a:r>
            <a:r>
              <a:rPr lang="en-US" dirty="0" err="1" smtClean="0"/>
              <a:t>proce</a:t>
            </a:r>
            <a:r>
              <a:rPr lang="lv-LV" dirty="0" smtClean="0"/>
              <a:t>s</a:t>
            </a:r>
            <a:r>
              <a:rPr lang="en-US" dirty="0" err="1" smtClean="0"/>
              <a:t>ses</a:t>
            </a:r>
            <a:r>
              <a:rPr lang="en-US" dirty="0"/>
              <a:t>, when it is almost impossible for the mediator to find the right time for reflection of said information and posed emotions. </a:t>
            </a:r>
            <a:endParaRPr lang="lv-LV" dirty="0"/>
          </a:p>
        </p:txBody>
      </p:sp>
      <p:sp>
        <p:nvSpPr>
          <p:cNvPr id="4" name="Date Placeholder 3"/>
          <p:cNvSpPr>
            <a:spLocks noGrp="1"/>
          </p:cNvSpPr>
          <p:nvPr>
            <p:ph type="dt" sz="half" idx="10"/>
          </p:nvPr>
        </p:nvSpPr>
        <p:spPr/>
        <p:txBody>
          <a:bodyPr/>
          <a:lstStyle/>
          <a:p>
            <a:fld id="{19EE5C3D-C4BC-4967-AACB-8308A912189D}" type="datetime3">
              <a:rPr lang="en-GB" smtClean="0"/>
              <a:t>21 August, 2018</a:t>
            </a:fld>
            <a:endParaRPr lang="lv-LV"/>
          </a:p>
        </p:txBody>
      </p:sp>
      <p:sp>
        <p:nvSpPr>
          <p:cNvPr id="5" name="Slide Number Placeholder 4"/>
          <p:cNvSpPr>
            <a:spLocks noGrp="1"/>
          </p:cNvSpPr>
          <p:nvPr>
            <p:ph type="sldNum" sz="quarter" idx="12"/>
          </p:nvPr>
        </p:nvSpPr>
        <p:spPr/>
        <p:txBody>
          <a:bodyPr/>
          <a:lstStyle/>
          <a:p>
            <a:fld id="{82C2D3B6-82AF-4776-AAA2-1343F7F80BED}" type="slidenum">
              <a:rPr lang="lv-LV" smtClean="0"/>
              <a:t>26</a:t>
            </a:fld>
            <a:endParaRPr lang="lv-LV"/>
          </a:p>
        </p:txBody>
      </p:sp>
    </p:spTree>
    <p:extLst>
      <p:ext uri="{BB962C8B-B14F-4D97-AF65-F5344CB8AC3E}">
        <p14:creationId xmlns:p14="http://schemas.microsoft.com/office/powerpoint/2010/main" val="381256216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err="1" smtClean="0"/>
              <a:t>Reflection</a:t>
            </a:r>
            <a:endParaRPr lang="lv-LV" dirty="0"/>
          </a:p>
        </p:txBody>
      </p:sp>
      <p:sp>
        <p:nvSpPr>
          <p:cNvPr id="3" name="Content Placeholder 2"/>
          <p:cNvSpPr>
            <a:spLocks noGrp="1"/>
          </p:cNvSpPr>
          <p:nvPr>
            <p:ph idx="1"/>
          </p:nvPr>
        </p:nvSpPr>
        <p:spPr/>
        <p:txBody>
          <a:bodyPr/>
          <a:lstStyle/>
          <a:p>
            <a:r>
              <a:rPr lang="lv-LV" dirty="0" err="1" smtClean="0"/>
              <a:t>Not</a:t>
            </a:r>
            <a:r>
              <a:rPr lang="lv-LV" dirty="0" smtClean="0"/>
              <a:t> </a:t>
            </a:r>
            <a:r>
              <a:rPr lang="lv-LV" dirty="0" err="1" smtClean="0"/>
              <a:t>only</a:t>
            </a:r>
            <a:r>
              <a:rPr lang="lv-LV" dirty="0" smtClean="0"/>
              <a:t> to </a:t>
            </a:r>
            <a:r>
              <a:rPr lang="lv-LV" dirty="0" err="1" smtClean="0"/>
              <a:t>contents</a:t>
            </a:r>
            <a:r>
              <a:rPr lang="lv-LV" dirty="0" smtClean="0"/>
              <a:t>, </a:t>
            </a:r>
            <a:r>
              <a:rPr lang="lv-LV" dirty="0" err="1" smtClean="0"/>
              <a:t>but</a:t>
            </a:r>
            <a:r>
              <a:rPr lang="lv-LV" dirty="0" smtClean="0"/>
              <a:t> </a:t>
            </a:r>
            <a:r>
              <a:rPr lang="lv-LV" dirty="0" err="1" smtClean="0"/>
              <a:t>also</a:t>
            </a:r>
            <a:r>
              <a:rPr lang="lv-LV" dirty="0" smtClean="0"/>
              <a:t> to </a:t>
            </a:r>
            <a:r>
              <a:rPr lang="lv-LV" dirty="0" err="1" smtClean="0"/>
              <a:t>emotions</a:t>
            </a:r>
            <a:endParaRPr lang="lv-LV" dirty="0" smtClean="0"/>
          </a:p>
          <a:p>
            <a:r>
              <a:rPr lang="en-US" dirty="0"/>
              <a:t>“I see that you are very sad now.” </a:t>
            </a:r>
            <a:endParaRPr lang="lv-LV" dirty="0" smtClean="0"/>
          </a:p>
          <a:p>
            <a:r>
              <a:rPr lang="en-US" dirty="0" smtClean="0"/>
              <a:t>“</a:t>
            </a:r>
            <a:r>
              <a:rPr lang="en-US" dirty="0"/>
              <a:t>You have a lot of anger about this matter.” </a:t>
            </a:r>
            <a:endParaRPr lang="lv-LV" dirty="0" smtClean="0"/>
          </a:p>
          <a:p>
            <a:r>
              <a:rPr lang="en-US" dirty="0" smtClean="0"/>
              <a:t>Naming </a:t>
            </a:r>
            <a:r>
              <a:rPr lang="en-US" dirty="0"/>
              <a:t>emotions can help the parties to understand better the </a:t>
            </a:r>
            <a:r>
              <a:rPr lang="en-US" dirty="0" smtClean="0"/>
              <a:t>situation</a:t>
            </a:r>
            <a:endParaRPr lang="lv-LV" dirty="0"/>
          </a:p>
        </p:txBody>
      </p:sp>
      <p:sp>
        <p:nvSpPr>
          <p:cNvPr id="4" name="Date Placeholder 3"/>
          <p:cNvSpPr>
            <a:spLocks noGrp="1"/>
          </p:cNvSpPr>
          <p:nvPr>
            <p:ph type="dt" sz="half" idx="10"/>
          </p:nvPr>
        </p:nvSpPr>
        <p:spPr/>
        <p:txBody>
          <a:bodyPr/>
          <a:lstStyle/>
          <a:p>
            <a:fld id="{19EE5C3D-C4BC-4967-AACB-8308A912189D}" type="datetime3">
              <a:rPr lang="en-GB" smtClean="0"/>
              <a:t>21 August, 2018</a:t>
            </a:fld>
            <a:endParaRPr lang="lv-LV"/>
          </a:p>
        </p:txBody>
      </p:sp>
      <p:sp>
        <p:nvSpPr>
          <p:cNvPr id="5" name="Slide Number Placeholder 4"/>
          <p:cNvSpPr>
            <a:spLocks noGrp="1"/>
          </p:cNvSpPr>
          <p:nvPr>
            <p:ph type="sldNum" sz="quarter" idx="12"/>
          </p:nvPr>
        </p:nvSpPr>
        <p:spPr/>
        <p:txBody>
          <a:bodyPr/>
          <a:lstStyle/>
          <a:p>
            <a:fld id="{82C2D3B6-82AF-4776-AAA2-1343F7F80BED}" type="slidenum">
              <a:rPr lang="lv-LV" smtClean="0"/>
              <a:t>27</a:t>
            </a:fld>
            <a:endParaRPr lang="lv-LV"/>
          </a:p>
        </p:txBody>
      </p:sp>
    </p:spTree>
    <p:extLst>
      <p:ext uri="{BB962C8B-B14F-4D97-AF65-F5344CB8AC3E}">
        <p14:creationId xmlns:p14="http://schemas.microsoft.com/office/powerpoint/2010/main" val="208821756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err="1" smtClean="0"/>
              <a:t>Joint</a:t>
            </a:r>
            <a:r>
              <a:rPr lang="lv-LV" dirty="0" smtClean="0"/>
              <a:t> </a:t>
            </a:r>
            <a:r>
              <a:rPr lang="lv-LV" dirty="0" err="1" smtClean="0"/>
              <a:t>and</a:t>
            </a:r>
            <a:r>
              <a:rPr lang="lv-LV" dirty="0" smtClean="0"/>
              <a:t> </a:t>
            </a:r>
            <a:r>
              <a:rPr lang="lv-LV" dirty="0" err="1" smtClean="0"/>
              <a:t>separate</a:t>
            </a:r>
            <a:r>
              <a:rPr lang="lv-LV" dirty="0" smtClean="0"/>
              <a:t> </a:t>
            </a:r>
            <a:r>
              <a:rPr lang="lv-LV" dirty="0" err="1" smtClean="0"/>
              <a:t>sessions</a:t>
            </a:r>
            <a:endParaRPr lang="lv-LV" dirty="0"/>
          </a:p>
        </p:txBody>
      </p:sp>
      <p:sp>
        <p:nvSpPr>
          <p:cNvPr id="3" name="Content Placeholder 2"/>
          <p:cNvSpPr>
            <a:spLocks noGrp="1"/>
          </p:cNvSpPr>
          <p:nvPr>
            <p:ph idx="1"/>
          </p:nvPr>
        </p:nvSpPr>
        <p:spPr/>
        <p:txBody>
          <a:bodyPr/>
          <a:lstStyle/>
          <a:p>
            <a:r>
              <a:rPr lang="lv-LV" dirty="0" err="1" smtClean="0"/>
              <a:t>Various</a:t>
            </a:r>
            <a:r>
              <a:rPr lang="lv-LV" dirty="0" smtClean="0"/>
              <a:t> </a:t>
            </a:r>
            <a:r>
              <a:rPr lang="lv-LV" dirty="0" err="1" smtClean="0"/>
              <a:t>opinions</a:t>
            </a:r>
            <a:endParaRPr lang="lv-LV" dirty="0" smtClean="0"/>
          </a:p>
          <a:p>
            <a:r>
              <a:rPr lang="en-US" dirty="0" smtClean="0"/>
              <a:t>If </a:t>
            </a:r>
            <a:r>
              <a:rPr lang="en-US" dirty="0"/>
              <a:t>the mediation process is begun with the </a:t>
            </a:r>
            <a:r>
              <a:rPr lang="en-US" u="sng" dirty="0"/>
              <a:t>joint meeting</a:t>
            </a:r>
            <a:r>
              <a:rPr lang="en-US" dirty="0"/>
              <a:t>, then the parties strengthen their confidence into neutrality of mediator and equal attitude towards both </a:t>
            </a:r>
            <a:r>
              <a:rPr lang="en-US" dirty="0" smtClean="0"/>
              <a:t>parties</a:t>
            </a:r>
            <a:endParaRPr lang="lv-LV" dirty="0" smtClean="0"/>
          </a:p>
          <a:p>
            <a:r>
              <a:rPr lang="en-US" dirty="0" smtClean="0"/>
              <a:t>The </a:t>
            </a:r>
            <a:r>
              <a:rPr lang="en-US" dirty="0"/>
              <a:t>introductory session is especially </a:t>
            </a:r>
            <a:r>
              <a:rPr lang="en-US" dirty="0" err="1"/>
              <a:t>importand</a:t>
            </a:r>
            <a:r>
              <a:rPr lang="en-US" dirty="0"/>
              <a:t> because the first impression about the mediator and his abilities to conduct the process of mediation is established.</a:t>
            </a:r>
            <a:endParaRPr lang="lv-LV" dirty="0"/>
          </a:p>
        </p:txBody>
      </p:sp>
      <p:sp>
        <p:nvSpPr>
          <p:cNvPr id="4" name="Date Placeholder 3"/>
          <p:cNvSpPr>
            <a:spLocks noGrp="1"/>
          </p:cNvSpPr>
          <p:nvPr>
            <p:ph type="dt" sz="half" idx="10"/>
          </p:nvPr>
        </p:nvSpPr>
        <p:spPr/>
        <p:txBody>
          <a:bodyPr/>
          <a:lstStyle/>
          <a:p>
            <a:fld id="{19EE5C3D-C4BC-4967-AACB-8308A912189D}" type="datetime3">
              <a:rPr lang="en-GB" smtClean="0"/>
              <a:t>21 August, 2018</a:t>
            </a:fld>
            <a:endParaRPr lang="lv-LV"/>
          </a:p>
        </p:txBody>
      </p:sp>
      <p:sp>
        <p:nvSpPr>
          <p:cNvPr id="5" name="Slide Number Placeholder 4"/>
          <p:cNvSpPr>
            <a:spLocks noGrp="1"/>
          </p:cNvSpPr>
          <p:nvPr>
            <p:ph type="sldNum" sz="quarter" idx="12"/>
          </p:nvPr>
        </p:nvSpPr>
        <p:spPr/>
        <p:txBody>
          <a:bodyPr/>
          <a:lstStyle/>
          <a:p>
            <a:fld id="{82C2D3B6-82AF-4776-AAA2-1343F7F80BED}" type="slidenum">
              <a:rPr lang="lv-LV" smtClean="0"/>
              <a:t>28</a:t>
            </a:fld>
            <a:endParaRPr lang="lv-LV"/>
          </a:p>
        </p:txBody>
      </p:sp>
    </p:spTree>
    <p:extLst>
      <p:ext uri="{BB962C8B-B14F-4D97-AF65-F5344CB8AC3E}">
        <p14:creationId xmlns:p14="http://schemas.microsoft.com/office/powerpoint/2010/main" val="28894729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err="1" smtClean="0"/>
              <a:t>Joint</a:t>
            </a:r>
            <a:r>
              <a:rPr lang="lv-LV" dirty="0" smtClean="0"/>
              <a:t> </a:t>
            </a:r>
            <a:r>
              <a:rPr lang="lv-LV" dirty="0" err="1" smtClean="0"/>
              <a:t>and</a:t>
            </a:r>
            <a:r>
              <a:rPr lang="lv-LV" dirty="0" smtClean="0"/>
              <a:t> </a:t>
            </a:r>
            <a:r>
              <a:rPr lang="lv-LV" dirty="0" err="1" smtClean="0"/>
              <a:t>separate</a:t>
            </a:r>
            <a:r>
              <a:rPr lang="lv-LV" dirty="0" smtClean="0"/>
              <a:t> </a:t>
            </a:r>
            <a:r>
              <a:rPr lang="lv-LV" dirty="0" err="1" smtClean="0"/>
              <a:t>sessions</a:t>
            </a:r>
            <a:endParaRPr lang="lv-LV" dirty="0"/>
          </a:p>
        </p:txBody>
      </p:sp>
      <p:sp>
        <p:nvSpPr>
          <p:cNvPr id="3" name="Content Placeholder 2"/>
          <p:cNvSpPr>
            <a:spLocks noGrp="1"/>
          </p:cNvSpPr>
          <p:nvPr>
            <p:ph idx="1"/>
          </p:nvPr>
        </p:nvSpPr>
        <p:spPr/>
        <p:txBody>
          <a:bodyPr/>
          <a:lstStyle/>
          <a:p>
            <a:r>
              <a:rPr lang="lv-LV" dirty="0" smtClean="0"/>
              <a:t>W</a:t>
            </a:r>
            <a:r>
              <a:rPr lang="en-US" dirty="0" smtClean="0"/>
              <a:t>hen </a:t>
            </a:r>
            <a:r>
              <a:rPr lang="en-US" dirty="0"/>
              <a:t>the mediation process is opened by separate sessions, there is much higher probability that both parties will disclose without delay to the mediator their wishes, aims and </a:t>
            </a:r>
            <a:r>
              <a:rPr lang="en-US" dirty="0" smtClean="0"/>
              <a:t>interests</a:t>
            </a:r>
            <a:endParaRPr lang="lv-LV" dirty="0" smtClean="0"/>
          </a:p>
          <a:p>
            <a:r>
              <a:rPr lang="lv-LV" dirty="0" smtClean="0"/>
              <a:t>T</a:t>
            </a:r>
            <a:r>
              <a:rPr lang="en-US" dirty="0" smtClean="0"/>
              <a:t>he </a:t>
            </a:r>
            <a:r>
              <a:rPr lang="en-US" dirty="0"/>
              <a:t>risk of separate sessions is connected with the fact that the opponent can feel and demonstrate distrust into the mediator and start questioning his neutrality, not knowing what issues the mediator has discussed with the opponent in the absence of the other </a:t>
            </a:r>
            <a:r>
              <a:rPr lang="en-US" dirty="0" smtClean="0"/>
              <a:t>party</a:t>
            </a:r>
            <a:endParaRPr lang="lv-LV" dirty="0"/>
          </a:p>
        </p:txBody>
      </p:sp>
      <p:sp>
        <p:nvSpPr>
          <p:cNvPr id="4" name="Date Placeholder 3"/>
          <p:cNvSpPr>
            <a:spLocks noGrp="1"/>
          </p:cNvSpPr>
          <p:nvPr>
            <p:ph type="dt" sz="half" idx="10"/>
          </p:nvPr>
        </p:nvSpPr>
        <p:spPr/>
        <p:txBody>
          <a:bodyPr/>
          <a:lstStyle/>
          <a:p>
            <a:fld id="{19EE5C3D-C4BC-4967-AACB-8308A912189D}" type="datetime3">
              <a:rPr lang="en-GB" smtClean="0"/>
              <a:t>21 August, 2018</a:t>
            </a:fld>
            <a:endParaRPr lang="lv-LV"/>
          </a:p>
        </p:txBody>
      </p:sp>
      <p:sp>
        <p:nvSpPr>
          <p:cNvPr id="5" name="Slide Number Placeholder 4"/>
          <p:cNvSpPr>
            <a:spLocks noGrp="1"/>
          </p:cNvSpPr>
          <p:nvPr>
            <p:ph type="sldNum" sz="quarter" idx="12"/>
          </p:nvPr>
        </p:nvSpPr>
        <p:spPr/>
        <p:txBody>
          <a:bodyPr/>
          <a:lstStyle/>
          <a:p>
            <a:fld id="{82C2D3B6-82AF-4776-AAA2-1343F7F80BED}" type="slidenum">
              <a:rPr lang="lv-LV" smtClean="0"/>
              <a:t>29</a:t>
            </a:fld>
            <a:endParaRPr lang="lv-LV"/>
          </a:p>
        </p:txBody>
      </p:sp>
    </p:spTree>
    <p:extLst>
      <p:ext uri="{BB962C8B-B14F-4D97-AF65-F5344CB8AC3E}">
        <p14:creationId xmlns:p14="http://schemas.microsoft.com/office/powerpoint/2010/main" val="28534046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Getting prepared for mediation </a:t>
            </a:r>
            <a:r>
              <a:rPr lang="en-US" b="1" dirty="0" smtClean="0"/>
              <a:t>session</a:t>
            </a:r>
            <a:r>
              <a:rPr lang="lv-LV" b="1" dirty="0" smtClean="0"/>
              <a:t>. S</a:t>
            </a:r>
            <a:r>
              <a:rPr lang="en-US" b="1" dirty="0" err="1" smtClean="0"/>
              <a:t>etting</a:t>
            </a:r>
            <a:r>
              <a:rPr lang="en-US" b="1" dirty="0" smtClean="0"/>
              <a:t> </a:t>
            </a:r>
            <a:r>
              <a:rPr lang="en-US" b="1" dirty="0"/>
              <a:t>the room</a:t>
            </a:r>
            <a:endParaRPr lang="lv-LV" dirty="0"/>
          </a:p>
        </p:txBody>
      </p:sp>
      <p:sp>
        <p:nvSpPr>
          <p:cNvPr id="3" name="Content Placeholder 2"/>
          <p:cNvSpPr>
            <a:spLocks noGrp="1"/>
          </p:cNvSpPr>
          <p:nvPr>
            <p:ph idx="1"/>
          </p:nvPr>
        </p:nvSpPr>
        <p:spPr/>
        <p:txBody>
          <a:bodyPr/>
          <a:lstStyle/>
          <a:p>
            <a:r>
              <a:rPr lang="en-US" dirty="0"/>
              <a:t>“How would I feel if I would enter this room for the first time to proceed with mediation</a:t>
            </a:r>
            <a:r>
              <a:rPr lang="en-US" dirty="0" smtClean="0"/>
              <a:t>?”</a:t>
            </a:r>
            <a:endParaRPr lang="lv-LV" dirty="0" smtClean="0"/>
          </a:p>
          <a:p>
            <a:r>
              <a:rPr lang="lv-LV" dirty="0" smtClean="0"/>
              <a:t>A</a:t>
            </a:r>
            <a:r>
              <a:rPr lang="en-US" dirty="0" smtClean="0"/>
              <a:t> </a:t>
            </a:r>
            <a:r>
              <a:rPr lang="en-US" dirty="0"/>
              <a:t>mediation session is not a process of </a:t>
            </a:r>
            <a:r>
              <a:rPr lang="en-US" dirty="0" smtClean="0"/>
              <a:t>psychotherapy</a:t>
            </a:r>
            <a:endParaRPr lang="lv-LV" dirty="0" smtClean="0"/>
          </a:p>
          <a:p>
            <a:r>
              <a:rPr lang="lv-LV" dirty="0" smtClean="0"/>
              <a:t>A </a:t>
            </a:r>
            <a:r>
              <a:rPr lang="lv-LV" dirty="0" err="1" smtClean="0"/>
              <a:t>mediation</a:t>
            </a:r>
            <a:r>
              <a:rPr lang="lv-LV" dirty="0" smtClean="0"/>
              <a:t> </a:t>
            </a:r>
            <a:r>
              <a:rPr lang="lv-LV" dirty="0" err="1" smtClean="0"/>
              <a:t>session</a:t>
            </a:r>
            <a:r>
              <a:rPr lang="lv-LV" dirty="0" smtClean="0"/>
              <a:t> </a:t>
            </a:r>
            <a:r>
              <a:rPr lang="lv-LV" dirty="0" err="1" smtClean="0"/>
              <a:t>is</a:t>
            </a:r>
            <a:r>
              <a:rPr lang="lv-LV" dirty="0" smtClean="0"/>
              <a:t> </a:t>
            </a:r>
            <a:r>
              <a:rPr lang="lv-LV" dirty="0" err="1" smtClean="0"/>
              <a:t>an</a:t>
            </a:r>
            <a:r>
              <a:rPr lang="en-US" dirty="0" smtClean="0"/>
              <a:t> </a:t>
            </a:r>
            <a:r>
              <a:rPr lang="en-US" dirty="0"/>
              <a:t>effective working </a:t>
            </a:r>
            <a:r>
              <a:rPr lang="en-US" dirty="0" smtClean="0"/>
              <a:t>round</a:t>
            </a:r>
            <a:endParaRPr lang="lv-LV" dirty="0" smtClean="0"/>
          </a:p>
          <a:p>
            <a:r>
              <a:rPr lang="lv-LV" dirty="0" smtClean="0"/>
              <a:t>T</a:t>
            </a:r>
            <a:r>
              <a:rPr lang="en-US" dirty="0" smtClean="0"/>
              <a:t>he </a:t>
            </a:r>
            <a:r>
              <a:rPr lang="en-US" dirty="0"/>
              <a:t>environment </a:t>
            </a:r>
            <a:r>
              <a:rPr lang="lv-LV" dirty="0" smtClean="0"/>
              <a:t>– </a:t>
            </a:r>
            <a:r>
              <a:rPr lang="en-US" dirty="0" smtClean="0"/>
              <a:t>fit </a:t>
            </a:r>
            <a:r>
              <a:rPr lang="en-US" dirty="0"/>
              <a:t>for </a:t>
            </a:r>
            <a:r>
              <a:rPr lang="en-US" dirty="0" smtClean="0"/>
              <a:t>writing</a:t>
            </a:r>
            <a:r>
              <a:rPr lang="lv-LV" dirty="0" smtClean="0"/>
              <a:t>,</a:t>
            </a:r>
            <a:r>
              <a:rPr lang="en-US" dirty="0" smtClean="0"/>
              <a:t> </a:t>
            </a:r>
            <a:r>
              <a:rPr lang="en-US" dirty="0"/>
              <a:t>checking the documents, especially in business mediation</a:t>
            </a:r>
            <a:endParaRPr lang="lv-LV" dirty="0"/>
          </a:p>
        </p:txBody>
      </p:sp>
      <p:sp>
        <p:nvSpPr>
          <p:cNvPr id="4" name="Date Placeholder 3"/>
          <p:cNvSpPr>
            <a:spLocks noGrp="1"/>
          </p:cNvSpPr>
          <p:nvPr>
            <p:ph type="dt" sz="half" idx="10"/>
          </p:nvPr>
        </p:nvSpPr>
        <p:spPr/>
        <p:txBody>
          <a:bodyPr/>
          <a:lstStyle/>
          <a:p>
            <a:fld id="{19EE5C3D-C4BC-4967-AACB-8308A912189D}" type="datetime3">
              <a:rPr lang="en-GB" smtClean="0"/>
              <a:t>21 August, 2018</a:t>
            </a:fld>
            <a:endParaRPr lang="lv-LV"/>
          </a:p>
        </p:txBody>
      </p:sp>
      <p:sp>
        <p:nvSpPr>
          <p:cNvPr id="5" name="Slide Number Placeholder 4"/>
          <p:cNvSpPr>
            <a:spLocks noGrp="1"/>
          </p:cNvSpPr>
          <p:nvPr>
            <p:ph type="sldNum" sz="quarter" idx="12"/>
          </p:nvPr>
        </p:nvSpPr>
        <p:spPr/>
        <p:txBody>
          <a:bodyPr/>
          <a:lstStyle/>
          <a:p>
            <a:fld id="{82C2D3B6-82AF-4776-AAA2-1343F7F80BED}" type="slidenum">
              <a:rPr lang="lv-LV" smtClean="0"/>
              <a:t>3</a:t>
            </a:fld>
            <a:endParaRPr lang="lv-LV"/>
          </a:p>
        </p:txBody>
      </p:sp>
    </p:spTree>
    <p:extLst>
      <p:ext uri="{BB962C8B-B14F-4D97-AF65-F5344CB8AC3E}">
        <p14:creationId xmlns:p14="http://schemas.microsoft.com/office/powerpoint/2010/main" val="73474333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err="1" smtClean="0"/>
              <a:t>Joint</a:t>
            </a:r>
            <a:r>
              <a:rPr lang="lv-LV" dirty="0" smtClean="0"/>
              <a:t> </a:t>
            </a:r>
            <a:r>
              <a:rPr lang="lv-LV" dirty="0" err="1" smtClean="0"/>
              <a:t>and</a:t>
            </a:r>
            <a:r>
              <a:rPr lang="lv-LV" dirty="0" smtClean="0"/>
              <a:t> </a:t>
            </a:r>
            <a:r>
              <a:rPr lang="lv-LV" dirty="0" err="1" smtClean="0"/>
              <a:t>separate</a:t>
            </a:r>
            <a:r>
              <a:rPr lang="lv-LV" dirty="0" smtClean="0"/>
              <a:t> </a:t>
            </a:r>
            <a:r>
              <a:rPr lang="lv-LV" dirty="0" err="1" smtClean="0"/>
              <a:t>sessions</a:t>
            </a:r>
            <a:endParaRPr lang="lv-LV" dirty="0"/>
          </a:p>
        </p:txBody>
      </p:sp>
      <p:sp>
        <p:nvSpPr>
          <p:cNvPr id="3" name="Content Placeholder 2"/>
          <p:cNvSpPr>
            <a:spLocks noGrp="1"/>
          </p:cNvSpPr>
          <p:nvPr>
            <p:ph idx="1"/>
          </p:nvPr>
        </p:nvSpPr>
        <p:spPr/>
        <p:txBody>
          <a:bodyPr>
            <a:normAutofit fontScale="92500"/>
          </a:bodyPr>
          <a:lstStyle/>
          <a:p>
            <a:r>
              <a:rPr lang="lv-LV" dirty="0" smtClean="0"/>
              <a:t>J</a:t>
            </a:r>
            <a:r>
              <a:rPr lang="en-US" dirty="0" err="1" smtClean="0"/>
              <a:t>oint</a:t>
            </a:r>
            <a:r>
              <a:rPr lang="en-US" dirty="0" smtClean="0"/>
              <a:t> </a:t>
            </a:r>
            <a:r>
              <a:rPr lang="en-US" dirty="0"/>
              <a:t>and separate sessions supplement to each other, not </a:t>
            </a:r>
            <a:r>
              <a:rPr lang="en-US" dirty="0" smtClean="0"/>
              <a:t>exclude</a:t>
            </a:r>
            <a:endParaRPr lang="lv-LV" dirty="0" smtClean="0"/>
          </a:p>
          <a:p>
            <a:r>
              <a:rPr lang="en-US" dirty="0" smtClean="0"/>
              <a:t>Application </a:t>
            </a:r>
            <a:r>
              <a:rPr lang="en-US" dirty="0"/>
              <a:t>of just and only separate session could be useful when both or any of the parties </a:t>
            </a:r>
            <a:r>
              <a:rPr lang="en-US" dirty="0" err="1"/>
              <a:t>whould</a:t>
            </a:r>
            <a:r>
              <a:rPr lang="en-US" dirty="0"/>
              <a:t> have proposed a clear precondition that it’s participation in mediation is only realistic when both parties will never sit in the same room. </a:t>
            </a:r>
            <a:endParaRPr lang="lv-LV" dirty="0" smtClean="0"/>
          </a:p>
          <a:p>
            <a:r>
              <a:rPr lang="en-US" dirty="0" smtClean="0"/>
              <a:t>Individual </a:t>
            </a:r>
            <a:r>
              <a:rPr lang="en-US" dirty="0"/>
              <a:t>sessions, called also shuttle mediation is organized by the mediator in equal amount and length with both </a:t>
            </a:r>
            <a:r>
              <a:rPr lang="en-US" dirty="0" smtClean="0"/>
              <a:t>parties</a:t>
            </a:r>
            <a:endParaRPr lang="lv-LV" dirty="0" smtClean="0"/>
          </a:p>
          <a:p>
            <a:r>
              <a:rPr lang="en-US" dirty="0" smtClean="0"/>
              <a:t>When </a:t>
            </a:r>
            <a:r>
              <a:rPr lang="en-US" dirty="0"/>
              <a:t>conducting separate sessions the mediator must make sure that he is able to maintain his impartiality and neutrality</a:t>
            </a:r>
            <a:endParaRPr lang="lv-LV" dirty="0"/>
          </a:p>
        </p:txBody>
      </p:sp>
      <p:sp>
        <p:nvSpPr>
          <p:cNvPr id="4" name="Date Placeholder 3"/>
          <p:cNvSpPr>
            <a:spLocks noGrp="1"/>
          </p:cNvSpPr>
          <p:nvPr>
            <p:ph type="dt" sz="half" idx="10"/>
          </p:nvPr>
        </p:nvSpPr>
        <p:spPr/>
        <p:txBody>
          <a:bodyPr/>
          <a:lstStyle/>
          <a:p>
            <a:fld id="{19EE5C3D-C4BC-4967-AACB-8308A912189D}" type="datetime3">
              <a:rPr lang="en-GB" smtClean="0"/>
              <a:t>21 August, 2018</a:t>
            </a:fld>
            <a:endParaRPr lang="lv-LV"/>
          </a:p>
        </p:txBody>
      </p:sp>
      <p:sp>
        <p:nvSpPr>
          <p:cNvPr id="5" name="Slide Number Placeholder 4"/>
          <p:cNvSpPr>
            <a:spLocks noGrp="1"/>
          </p:cNvSpPr>
          <p:nvPr>
            <p:ph type="sldNum" sz="quarter" idx="12"/>
          </p:nvPr>
        </p:nvSpPr>
        <p:spPr/>
        <p:txBody>
          <a:bodyPr/>
          <a:lstStyle/>
          <a:p>
            <a:fld id="{82C2D3B6-82AF-4776-AAA2-1343F7F80BED}" type="slidenum">
              <a:rPr lang="lv-LV" smtClean="0"/>
              <a:t>30</a:t>
            </a:fld>
            <a:endParaRPr lang="lv-LV"/>
          </a:p>
        </p:txBody>
      </p:sp>
    </p:spTree>
    <p:extLst>
      <p:ext uri="{BB962C8B-B14F-4D97-AF65-F5344CB8AC3E}">
        <p14:creationId xmlns:p14="http://schemas.microsoft.com/office/powerpoint/2010/main" val="197185400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err="1" smtClean="0"/>
              <a:t>Bibliography</a:t>
            </a:r>
            <a:r>
              <a:rPr lang="lv-LV" dirty="0" smtClean="0"/>
              <a:t>:</a:t>
            </a:r>
            <a:endParaRPr lang="lv-LV" dirty="0"/>
          </a:p>
        </p:txBody>
      </p:sp>
      <p:sp>
        <p:nvSpPr>
          <p:cNvPr id="3" name="Content Placeholder 2"/>
          <p:cNvSpPr>
            <a:spLocks noGrp="1"/>
          </p:cNvSpPr>
          <p:nvPr>
            <p:ph idx="1"/>
          </p:nvPr>
        </p:nvSpPr>
        <p:spPr/>
        <p:txBody>
          <a:bodyPr>
            <a:normAutofit lnSpcReduction="10000"/>
          </a:bodyPr>
          <a:lstStyle/>
          <a:p>
            <a:pPr marL="457200" indent="-457200">
              <a:buFont typeface="+mj-lt"/>
              <a:buAutoNum type="arabicPeriod"/>
            </a:pPr>
            <a:r>
              <a:rPr lang="lt-LT" dirty="0"/>
              <a:t>Rolands Hofmans, Dorisa B. Rotfišere, Artūrs Trosens </a:t>
            </a:r>
            <a:r>
              <a:rPr lang="lt-LT" dirty="0" smtClean="0"/>
              <a:t>(ed.). </a:t>
            </a:r>
            <a:r>
              <a:rPr lang="lt-LT" dirty="0"/>
              <a:t>Mediācija. Mediācijas pamati teorijā un praksē. – </a:t>
            </a:r>
            <a:r>
              <a:rPr lang="lt-LT" dirty="0" smtClean="0"/>
              <a:t>Riga</a:t>
            </a:r>
            <a:r>
              <a:rPr lang="lt-LT" dirty="0"/>
              <a:t>: Tiesu namu aģentūra, </a:t>
            </a:r>
            <a:r>
              <a:rPr lang="lt-LT" dirty="0" smtClean="0"/>
              <a:t>2007.</a:t>
            </a:r>
          </a:p>
          <a:p>
            <a:pPr marL="457200" indent="-457200">
              <a:buFont typeface="+mj-lt"/>
              <a:buAutoNum type="arabicPeriod"/>
            </a:pPr>
            <a:r>
              <a:rPr lang="lt-LT" dirty="0"/>
              <a:t>Freddie Strasser, Paul Randolph. Mediation. A Psychological Insight into Conflict Resolutution. – London, New York: Continuum. </a:t>
            </a:r>
            <a:r>
              <a:rPr lang="lt-LT" dirty="0" smtClean="0"/>
              <a:t>2004.</a:t>
            </a:r>
          </a:p>
          <a:p>
            <a:pPr marL="457200" indent="-457200">
              <a:buFont typeface="+mj-lt"/>
              <a:buAutoNum type="arabicPeriod"/>
            </a:pPr>
            <a:r>
              <a:rPr lang="lt-LT" dirty="0" smtClean="0"/>
              <a:t>Franscesco Pesce. Dana Rone (eds.). Mediation to Foster European Wide Settlement of Disputes. – Arricia: Aracne. 2016.</a:t>
            </a:r>
          </a:p>
          <a:p>
            <a:pPr marL="457200" indent="-457200">
              <a:buFont typeface="+mj-lt"/>
              <a:buAutoNum type="arabicPeriod"/>
            </a:pPr>
            <a:r>
              <a:rPr lang="lt-LT" dirty="0" smtClean="0"/>
              <a:t>Hans Boserup. Mediation. Six Ways in Seven Days. – Copenhagen: DJØF Publishing. 2007.</a:t>
            </a:r>
            <a:endParaRPr lang="lv-LV" dirty="0"/>
          </a:p>
          <a:p>
            <a:pPr marL="457200" indent="-457200">
              <a:buFont typeface="+mj-lt"/>
              <a:buAutoNum type="arabicPeriod"/>
            </a:pPr>
            <a:endParaRPr lang="lv-LV" dirty="0" smtClean="0"/>
          </a:p>
        </p:txBody>
      </p:sp>
      <p:sp>
        <p:nvSpPr>
          <p:cNvPr id="4" name="Date Placeholder 3"/>
          <p:cNvSpPr>
            <a:spLocks noGrp="1"/>
          </p:cNvSpPr>
          <p:nvPr>
            <p:ph type="dt" sz="half" idx="10"/>
          </p:nvPr>
        </p:nvSpPr>
        <p:spPr/>
        <p:txBody>
          <a:bodyPr/>
          <a:lstStyle/>
          <a:p>
            <a:fld id="{19EE5C3D-C4BC-4967-AACB-8308A912189D}" type="datetime3">
              <a:rPr lang="en-GB" smtClean="0"/>
              <a:t>21 August, 2018</a:t>
            </a:fld>
            <a:endParaRPr lang="lv-LV"/>
          </a:p>
        </p:txBody>
      </p:sp>
      <p:sp>
        <p:nvSpPr>
          <p:cNvPr id="5" name="Slide Number Placeholder 4"/>
          <p:cNvSpPr>
            <a:spLocks noGrp="1"/>
          </p:cNvSpPr>
          <p:nvPr>
            <p:ph type="sldNum" sz="quarter" idx="12"/>
          </p:nvPr>
        </p:nvSpPr>
        <p:spPr/>
        <p:txBody>
          <a:bodyPr>
            <a:normAutofit/>
          </a:bodyPr>
          <a:lstStyle/>
          <a:p>
            <a:fld id="{82C2D3B6-82AF-4776-AAA2-1343F7F80BED}" type="slidenum">
              <a:rPr lang="lv-LV" smtClean="0"/>
              <a:t>31</a:t>
            </a:fld>
            <a:endParaRPr lang="lv-LV"/>
          </a:p>
        </p:txBody>
      </p:sp>
    </p:spTree>
    <p:extLst>
      <p:ext uri="{BB962C8B-B14F-4D97-AF65-F5344CB8AC3E}">
        <p14:creationId xmlns:p14="http://schemas.microsoft.com/office/powerpoint/2010/main" val="74621307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err="1" smtClean="0"/>
              <a:t>Thank</a:t>
            </a:r>
            <a:r>
              <a:rPr lang="lv-LV" dirty="0" smtClean="0"/>
              <a:t> </a:t>
            </a:r>
            <a:r>
              <a:rPr lang="lv-LV" dirty="0" err="1" smtClean="0"/>
              <a:t>you</a:t>
            </a:r>
            <a:r>
              <a:rPr lang="lv-LV" dirty="0" smtClean="0"/>
              <a:t>!</a:t>
            </a:r>
            <a:endParaRPr lang="lv-LV" dirty="0"/>
          </a:p>
        </p:txBody>
      </p:sp>
      <p:sp>
        <p:nvSpPr>
          <p:cNvPr id="3" name="Content Placeholder 2"/>
          <p:cNvSpPr>
            <a:spLocks noGrp="1"/>
          </p:cNvSpPr>
          <p:nvPr>
            <p:ph idx="1"/>
          </p:nvPr>
        </p:nvSpPr>
        <p:spPr/>
        <p:txBody>
          <a:bodyPr/>
          <a:lstStyle/>
          <a:p>
            <a:pPr marL="0" indent="0" algn="ctr">
              <a:buNone/>
            </a:pPr>
            <a:r>
              <a:rPr lang="lv-LV" dirty="0" err="1" smtClean="0"/>
              <a:t>dana.rone@latnet.lv</a:t>
            </a:r>
            <a:endParaRPr lang="lv-LV" dirty="0"/>
          </a:p>
        </p:txBody>
      </p:sp>
      <p:sp>
        <p:nvSpPr>
          <p:cNvPr id="4" name="Date Placeholder 3"/>
          <p:cNvSpPr>
            <a:spLocks noGrp="1"/>
          </p:cNvSpPr>
          <p:nvPr>
            <p:ph type="dt" sz="half" idx="10"/>
          </p:nvPr>
        </p:nvSpPr>
        <p:spPr/>
        <p:txBody>
          <a:bodyPr/>
          <a:lstStyle/>
          <a:p>
            <a:fld id="{19EE5C3D-C4BC-4967-AACB-8308A912189D}" type="datetime3">
              <a:rPr lang="en-GB" smtClean="0"/>
              <a:t>21 August, 2018</a:t>
            </a:fld>
            <a:endParaRPr lang="lv-LV"/>
          </a:p>
        </p:txBody>
      </p:sp>
      <p:sp>
        <p:nvSpPr>
          <p:cNvPr id="5" name="Slide Number Placeholder 4"/>
          <p:cNvSpPr>
            <a:spLocks noGrp="1"/>
          </p:cNvSpPr>
          <p:nvPr>
            <p:ph type="sldNum" sz="quarter" idx="12"/>
          </p:nvPr>
        </p:nvSpPr>
        <p:spPr/>
        <p:txBody>
          <a:bodyPr>
            <a:normAutofit/>
          </a:bodyPr>
          <a:lstStyle/>
          <a:p>
            <a:fld id="{82C2D3B6-82AF-4776-AAA2-1343F7F80BED}" type="slidenum">
              <a:rPr lang="lv-LV" smtClean="0"/>
              <a:t>32</a:t>
            </a:fld>
            <a:endParaRPr lang="lv-LV"/>
          </a:p>
        </p:txBody>
      </p:sp>
    </p:spTree>
    <p:extLst>
      <p:ext uri="{BB962C8B-B14F-4D97-AF65-F5344CB8AC3E}">
        <p14:creationId xmlns:p14="http://schemas.microsoft.com/office/powerpoint/2010/main" val="9671136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Getting prepared for mediation </a:t>
            </a:r>
            <a:r>
              <a:rPr lang="en-US" b="1" dirty="0" smtClean="0"/>
              <a:t>session</a:t>
            </a:r>
            <a:r>
              <a:rPr lang="lv-LV" b="1" dirty="0" smtClean="0"/>
              <a:t>. S</a:t>
            </a:r>
            <a:r>
              <a:rPr lang="en-US" b="1" dirty="0" err="1" smtClean="0"/>
              <a:t>etting</a:t>
            </a:r>
            <a:r>
              <a:rPr lang="en-US" b="1" dirty="0" smtClean="0"/>
              <a:t> </a:t>
            </a:r>
            <a:r>
              <a:rPr lang="en-US" b="1" dirty="0"/>
              <a:t>the room</a:t>
            </a:r>
            <a:endParaRPr lang="lv-LV" dirty="0"/>
          </a:p>
        </p:txBody>
      </p:sp>
      <p:sp>
        <p:nvSpPr>
          <p:cNvPr id="3" name="Content Placeholder 2"/>
          <p:cNvSpPr>
            <a:spLocks noGrp="1"/>
          </p:cNvSpPr>
          <p:nvPr>
            <p:ph idx="1"/>
          </p:nvPr>
        </p:nvSpPr>
        <p:spPr/>
        <p:txBody>
          <a:bodyPr/>
          <a:lstStyle/>
          <a:p>
            <a:r>
              <a:rPr lang="lv-LV" dirty="0" err="1" smtClean="0"/>
              <a:t>With</a:t>
            </a:r>
            <a:r>
              <a:rPr lang="lv-LV" dirty="0" smtClean="0"/>
              <a:t> </a:t>
            </a:r>
            <a:r>
              <a:rPr lang="lv-LV" dirty="0" err="1" smtClean="0"/>
              <a:t>or</a:t>
            </a:r>
            <a:r>
              <a:rPr lang="lv-LV" dirty="0" smtClean="0"/>
              <a:t> </a:t>
            </a:r>
            <a:r>
              <a:rPr lang="lv-LV" dirty="0" err="1" smtClean="0"/>
              <a:t>without</a:t>
            </a:r>
            <a:r>
              <a:rPr lang="lv-LV" dirty="0" smtClean="0"/>
              <a:t> a </a:t>
            </a:r>
            <a:r>
              <a:rPr lang="lv-LV" dirty="0" err="1" smtClean="0"/>
              <a:t>table</a:t>
            </a:r>
            <a:r>
              <a:rPr lang="lv-LV" dirty="0" smtClean="0"/>
              <a:t>?</a:t>
            </a:r>
          </a:p>
          <a:p>
            <a:r>
              <a:rPr lang="lv-LV" dirty="0" err="1" smtClean="0"/>
              <a:t>In</a:t>
            </a:r>
            <a:r>
              <a:rPr lang="lv-LV" dirty="0" smtClean="0"/>
              <a:t> a </a:t>
            </a:r>
            <a:r>
              <a:rPr lang="lv-LV" dirty="0" err="1" smtClean="0"/>
              <a:t>circle</a:t>
            </a:r>
            <a:r>
              <a:rPr lang="lv-LV" dirty="0" smtClean="0"/>
              <a:t> </a:t>
            </a:r>
            <a:r>
              <a:rPr lang="lv-LV" dirty="0" err="1" smtClean="0"/>
              <a:t>or</a:t>
            </a:r>
            <a:r>
              <a:rPr lang="lv-LV" dirty="0" smtClean="0"/>
              <a:t> no?</a:t>
            </a:r>
          </a:p>
          <a:p>
            <a:r>
              <a:rPr lang="lv-LV" dirty="0" err="1" smtClean="0"/>
              <a:t>Depends</a:t>
            </a:r>
            <a:r>
              <a:rPr lang="lv-LV" dirty="0" smtClean="0"/>
              <a:t> </a:t>
            </a:r>
            <a:r>
              <a:rPr lang="lv-LV" dirty="0" err="1" smtClean="0"/>
              <a:t>on</a:t>
            </a:r>
            <a:r>
              <a:rPr lang="lv-LV" dirty="0" smtClean="0"/>
              <a:t> </a:t>
            </a:r>
            <a:r>
              <a:rPr lang="lv-LV" dirty="0" err="1" smtClean="0"/>
              <a:t>type</a:t>
            </a:r>
            <a:r>
              <a:rPr lang="lv-LV" dirty="0" smtClean="0"/>
              <a:t> </a:t>
            </a:r>
            <a:r>
              <a:rPr lang="lv-LV" dirty="0" err="1" smtClean="0"/>
              <a:t>of</a:t>
            </a:r>
            <a:r>
              <a:rPr lang="lv-LV" dirty="0" smtClean="0"/>
              <a:t> </a:t>
            </a:r>
            <a:r>
              <a:rPr lang="lv-LV" dirty="0" err="1" smtClean="0"/>
              <a:t>dispute</a:t>
            </a:r>
            <a:r>
              <a:rPr lang="lv-LV" dirty="0" smtClean="0"/>
              <a:t> </a:t>
            </a:r>
            <a:r>
              <a:rPr lang="lv-LV" dirty="0" err="1" smtClean="0"/>
              <a:t>in</a:t>
            </a:r>
            <a:r>
              <a:rPr lang="lv-LV" dirty="0" smtClean="0"/>
              <a:t> a </a:t>
            </a:r>
            <a:r>
              <a:rPr lang="lv-LV" dirty="0" err="1" smtClean="0"/>
              <a:t>family</a:t>
            </a:r>
            <a:r>
              <a:rPr lang="lv-LV" dirty="0" smtClean="0"/>
              <a:t> / </a:t>
            </a:r>
            <a:r>
              <a:rPr lang="lv-LV" dirty="0" err="1" smtClean="0"/>
              <a:t>business</a:t>
            </a:r>
            <a:r>
              <a:rPr lang="lv-LV" dirty="0" smtClean="0"/>
              <a:t> / </a:t>
            </a:r>
            <a:r>
              <a:rPr lang="lv-LV" dirty="0" err="1" smtClean="0"/>
              <a:t>other</a:t>
            </a:r>
            <a:r>
              <a:rPr lang="lv-LV" dirty="0" smtClean="0"/>
              <a:t> </a:t>
            </a:r>
            <a:r>
              <a:rPr lang="lv-LV" dirty="0" err="1" smtClean="0"/>
              <a:t>mediation</a:t>
            </a:r>
            <a:endParaRPr lang="lv-LV" dirty="0" smtClean="0"/>
          </a:p>
          <a:p>
            <a:r>
              <a:rPr lang="lv-LV" dirty="0" err="1" smtClean="0"/>
              <a:t>Practical</a:t>
            </a:r>
            <a:r>
              <a:rPr lang="lv-LV" dirty="0" smtClean="0"/>
              <a:t> </a:t>
            </a:r>
            <a:r>
              <a:rPr lang="lv-LV" dirty="0" err="1" smtClean="0"/>
              <a:t>or</a:t>
            </a:r>
            <a:r>
              <a:rPr lang="lv-LV" dirty="0" smtClean="0"/>
              <a:t> </a:t>
            </a:r>
            <a:r>
              <a:rPr lang="lv-LV" dirty="0" err="1" smtClean="0"/>
              <a:t>emotional</a:t>
            </a:r>
            <a:r>
              <a:rPr lang="lv-LV" dirty="0" smtClean="0"/>
              <a:t>?</a:t>
            </a:r>
          </a:p>
          <a:p>
            <a:r>
              <a:rPr lang="lv-LV" dirty="0" err="1" smtClean="0"/>
              <a:t>Safety</a:t>
            </a:r>
            <a:r>
              <a:rPr lang="lv-LV" dirty="0" smtClean="0"/>
              <a:t> / </a:t>
            </a:r>
            <a:r>
              <a:rPr lang="lv-LV" dirty="0" err="1" smtClean="0"/>
              <a:t>barrier</a:t>
            </a:r>
            <a:r>
              <a:rPr lang="lv-LV" dirty="0" smtClean="0"/>
              <a:t> </a:t>
            </a:r>
            <a:r>
              <a:rPr lang="lv-LV" dirty="0" err="1" smtClean="0"/>
              <a:t>created</a:t>
            </a:r>
            <a:r>
              <a:rPr lang="lv-LV" dirty="0" smtClean="0"/>
              <a:t> </a:t>
            </a:r>
            <a:r>
              <a:rPr lang="lv-LV" dirty="0" err="1" smtClean="0"/>
              <a:t>by</a:t>
            </a:r>
            <a:r>
              <a:rPr lang="lv-LV" dirty="0" smtClean="0"/>
              <a:t> </a:t>
            </a:r>
            <a:r>
              <a:rPr lang="lv-LV" dirty="0" err="1" smtClean="0"/>
              <a:t>presence</a:t>
            </a:r>
            <a:r>
              <a:rPr lang="lv-LV" dirty="0" smtClean="0"/>
              <a:t> </a:t>
            </a:r>
            <a:r>
              <a:rPr lang="lv-LV" dirty="0" err="1" smtClean="0"/>
              <a:t>of</a:t>
            </a:r>
            <a:r>
              <a:rPr lang="lv-LV" dirty="0" smtClean="0"/>
              <a:t> a </a:t>
            </a:r>
            <a:r>
              <a:rPr lang="lv-LV" dirty="0" err="1" smtClean="0"/>
              <a:t>table</a:t>
            </a:r>
            <a:endParaRPr lang="lv-LV" dirty="0" smtClean="0"/>
          </a:p>
          <a:p>
            <a:endParaRPr lang="lv-LV" dirty="0"/>
          </a:p>
        </p:txBody>
      </p:sp>
      <p:sp>
        <p:nvSpPr>
          <p:cNvPr id="4" name="Date Placeholder 3"/>
          <p:cNvSpPr>
            <a:spLocks noGrp="1"/>
          </p:cNvSpPr>
          <p:nvPr>
            <p:ph type="dt" sz="half" idx="10"/>
          </p:nvPr>
        </p:nvSpPr>
        <p:spPr/>
        <p:txBody>
          <a:bodyPr/>
          <a:lstStyle/>
          <a:p>
            <a:fld id="{19EE5C3D-C4BC-4967-AACB-8308A912189D}" type="datetime3">
              <a:rPr lang="en-GB" smtClean="0"/>
              <a:t>21 August, 2018</a:t>
            </a:fld>
            <a:endParaRPr lang="lv-LV"/>
          </a:p>
        </p:txBody>
      </p:sp>
      <p:sp>
        <p:nvSpPr>
          <p:cNvPr id="5" name="Slide Number Placeholder 4"/>
          <p:cNvSpPr>
            <a:spLocks noGrp="1"/>
          </p:cNvSpPr>
          <p:nvPr>
            <p:ph type="sldNum" sz="quarter" idx="12"/>
          </p:nvPr>
        </p:nvSpPr>
        <p:spPr/>
        <p:txBody>
          <a:bodyPr/>
          <a:lstStyle/>
          <a:p>
            <a:fld id="{82C2D3B6-82AF-4776-AAA2-1343F7F80BED}" type="slidenum">
              <a:rPr lang="lv-LV" smtClean="0"/>
              <a:t>4</a:t>
            </a:fld>
            <a:endParaRPr lang="lv-LV"/>
          </a:p>
        </p:txBody>
      </p:sp>
    </p:spTree>
    <p:extLst>
      <p:ext uri="{BB962C8B-B14F-4D97-AF65-F5344CB8AC3E}">
        <p14:creationId xmlns:p14="http://schemas.microsoft.com/office/powerpoint/2010/main" val="33682095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v-LV" b="1" dirty="0" err="1" smtClean="0"/>
              <a:t>Shape</a:t>
            </a:r>
            <a:r>
              <a:rPr lang="lv-LV" b="1" dirty="0" smtClean="0"/>
              <a:t> </a:t>
            </a:r>
            <a:r>
              <a:rPr lang="lv-LV" b="1" dirty="0" err="1" smtClean="0"/>
              <a:t>of</a:t>
            </a:r>
            <a:r>
              <a:rPr lang="lv-LV" b="1" dirty="0" smtClean="0"/>
              <a:t> </a:t>
            </a:r>
            <a:r>
              <a:rPr lang="lv-LV" b="1" dirty="0" err="1" smtClean="0"/>
              <a:t>the</a:t>
            </a:r>
            <a:r>
              <a:rPr lang="lv-LV" b="1" dirty="0" smtClean="0"/>
              <a:t> </a:t>
            </a:r>
            <a:r>
              <a:rPr lang="lv-LV" b="1" dirty="0" err="1" smtClean="0"/>
              <a:t>table</a:t>
            </a:r>
            <a:endParaRPr lang="lv-LV" dirty="0"/>
          </a:p>
        </p:txBody>
      </p:sp>
      <p:sp>
        <p:nvSpPr>
          <p:cNvPr id="3" name="Content Placeholder 2"/>
          <p:cNvSpPr>
            <a:spLocks noGrp="1"/>
          </p:cNvSpPr>
          <p:nvPr>
            <p:ph idx="1"/>
          </p:nvPr>
        </p:nvSpPr>
        <p:spPr/>
        <p:txBody>
          <a:bodyPr/>
          <a:lstStyle/>
          <a:p>
            <a:r>
              <a:rPr lang="lv-LV" dirty="0" smtClean="0"/>
              <a:t>A g</a:t>
            </a:r>
            <a:r>
              <a:rPr lang="en-US" dirty="0" smtClean="0"/>
              <a:t>rounded </a:t>
            </a:r>
            <a:r>
              <a:rPr lang="en-US" dirty="0"/>
              <a:t>belief </a:t>
            </a:r>
            <a:r>
              <a:rPr lang="lv-LV" dirty="0" smtClean="0"/>
              <a:t>-</a:t>
            </a:r>
            <a:r>
              <a:rPr lang="en-US" dirty="0" smtClean="0"/>
              <a:t> </a:t>
            </a:r>
            <a:r>
              <a:rPr lang="en-US" dirty="0"/>
              <a:t>a round shaped table is the most suitable for settlement of </a:t>
            </a:r>
            <a:r>
              <a:rPr lang="en-US" dirty="0" smtClean="0"/>
              <a:t>disputes</a:t>
            </a:r>
            <a:endParaRPr lang="lv-LV" dirty="0" smtClean="0"/>
          </a:p>
          <a:p>
            <a:r>
              <a:rPr lang="lv-LV" dirty="0" smtClean="0"/>
              <a:t>N</a:t>
            </a:r>
            <a:r>
              <a:rPr lang="en-US" dirty="0" smtClean="0"/>
              <a:t>o </a:t>
            </a:r>
            <a:r>
              <a:rPr lang="en-US" dirty="0"/>
              <a:t>statistics available about proportion of settlement agreements concluded at the round shaped, and other shaped </a:t>
            </a:r>
            <a:r>
              <a:rPr lang="en-US" dirty="0" smtClean="0"/>
              <a:t>tables</a:t>
            </a:r>
            <a:endParaRPr lang="lv-LV" dirty="0" smtClean="0"/>
          </a:p>
          <a:p>
            <a:r>
              <a:rPr lang="lv-LV" dirty="0" err="1" smtClean="0"/>
              <a:t>Other</a:t>
            </a:r>
            <a:r>
              <a:rPr lang="lv-LV" dirty="0" smtClean="0"/>
              <a:t> </a:t>
            </a:r>
            <a:r>
              <a:rPr lang="lv-LV" dirty="0" err="1" smtClean="0"/>
              <a:t>shapes</a:t>
            </a:r>
            <a:r>
              <a:rPr lang="lv-LV" dirty="0" smtClean="0"/>
              <a:t> </a:t>
            </a:r>
            <a:r>
              <a:rPr lang="lv-LV" dirty="0" err="1" smtClean="0"/>
              <a:t>are</a:t>
            </a:r>
            <a:r>
              <a:rPr lang="lv-LV" dirty="0" smtClean="0"/>
              <a:t> </a:t>
            </a:r>
            <a:r>
              <a:rPr lang="lv-LV" dirty="0" err="1" smtClean="0"/>
              <a:t>fine</a:t>
            </a:r>
            <a:r>
              <a:rPr lang="lv-LV" dirty="0" smtClean="0"/>
              <a:t> </a:t>
            </a:r>
          </a:p>
          <a:p>
            <a:r>
              <a:rPr lang="lv-LV" dirty="0" err="1" smtClean="0"/>
              <a:t>Eye</a:t>
            </a:r>
            <a:r>
              <a:rPr lang="lv-LV" dirty="0" smtClean="0"/>
              <a:t> </a:t>
            </a:r>
            <a:r>
              <a:rPr lang="lv-LV" dirty="0" err="1" smtClean="0"/>
              <a:t>contact</a:t>
            </a:r>
            <a:endParaRPr lang="lv-LV" dirty="0" smtClean="0"/>
          </a:p>
          <a:p>
            <a:r>
              <a:rPr lang="lv-LV" dirty="0" err="1" smtClean="0"/>
              <a:t>Comfortable</a:t>
            </a:r>
            <a:r>
              <a:rPr lang="lv-LV" dirty="0" smtClean="0"/>
              <a:t> distance</a:t>
            </a:r>
            <a:endParaRPr lang="lv-LV" dirty="0"/>
          </a:p>
        </p:txBody>
      </p:sp>
      <p:sp>
        <p:nvSpPr>
          <p:cNvPr id="4" name="Date Placeholder 3"/>
          <p:cNvSpPr>
            <a:spLocks noGrp="1"/>
          </p:cNvSpPr>
          <p:nvPr>
            <p:ph type="dt" sz="half" idx="10"/>
          </p:nvPr>
        </p:nvSpPr>
        <p:spPr/>
        <p:txBody>
          <a:bodyPr/>
          <a:lstStyle/>
          <a:p>
            <a:fld id="{19EE5C3D-C4BC-4967-AACB-8308A912189D}" type="datetime3">
              <a:rPr lang="en-GB" smtClean="0"/>
              <a:t>21 August, 2018</a:t>
            </a:fld>
            <a:endParaRPr lang="lv-LV"/>
          </a:p>
        </p:txBody>
      </p:sp>
      <p:sp>
        <p:nvSpPr>
          <p:cNvPr id="5" name="Slide Number Placeholder 4"/>
          <p:cNvSpPr>
            <a:spLocks noGrp="1"/>
          </p:cNvSpPr>
          <p:nvPr>
            <p:ph type="sldNum" sz="quarter" idx="12"/>
          </p:nvPr>
        </p:nvSpPr>
        <p:spPr/>
        <p:txBody>
          <a:bodyPr/>
          <a:lstStyle/>
          <a:p>
            <a:fld id="{82C2D3B6-82AF-4776-AAA2-1343F7F80BED}" type="slidenum">
              <a:rPr lang="lv-LV" smtClean="0"/>
              <a:t>5</a:t>
            </a:fld>
            <a:endParaRPr lang="lv-LV"/>
          </a:p>
        </p:txBody>
      </p:sp>
    </p:spTree>
    <p:extLst>
      <p:ext uri="{BB962C8B-B14F-4D97-AF65-F5344CB8AC3E}">
        <p14:creationId xmlns:p14="http://schemas.microsoft.com/office/powerpoint/2010/main" val="12179482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err="1" smtClean="0"/>
              <a:t>Shape</a:t>
            </a:r>
            <a:r>
              <a:rPr lang="lv-LV" dirty="0" smtClean="0"/>
              <a:t> </a:t>
            </a:r>
            <a:r>
              <a:rPr lang="lv-LV" dirty="0" err="1" smtClean="0"/>
              <a:t>of</a:t>
            </a:r>
            <a:r>
              <a:rPr lang="lv-LV" dirty="0" smtClean="0"/>
              <a:t> </a:t>
            </a:r>
            <a:r>
              <a:rPr lang="lv-LV" dirty="0" err="1" smtClean="0"/>
              <a:t>the</a:t>
            </a:r>
            <a:r>
              <a:rPr lang="lv-LV" dirty="0" smtClean="0"/>
              <a:t> </a:t>
            </a:r>
            <a:r>
              <a:rPr lang="lv-LV" dirty="0" err="1" smtClean="0"/>
              <a:t>table</a:t>
            </a:r>
            <a:r>
              <a:rPr lang="lv-LV" dirty="0" smtClean="0"/>
              <a:t>. </a:t>
            </a:r>
            <a:r>
              <a:rPr lang="lv-LV" dirty="0" err="1" smtClean="0"/>
              <a:t>Square</a:t>
            </a:r>
            <a:r>
              <a:rPr lang="lv-LV" dirty="0" smtClean="0"/>
              <a:t> 1</a:t>
            </a:r>
            <a:endParaRPr lang="lv-LV" dirty="0"/>
          </a:p>
        </p:txBody>
      </p:sp>
      <p:sp>
        <p:nvSpPr>
          <p:cNvPr id="3" name="Content Placeholder 2"/>
          <p:cNvSpPr>
            <a:spLocks noGrp="1"/>
          </p:cNvSpPr>
          <p:nvPr>
            <p:ph idx="1"/>
          </p:nvPr>
        </p:nvSpPr>
        <p:spPr/>
        <p:txBody>
          <a:bodyPr/>
          <a:lstStyle/>
          <a:p>
            <a:pPr marL="0" indent="0">
              <a:buNone/>
            </a:pPr>
            <a:r>
              <a:rPr lang="lv-LV" dirty="0" smtClean="0"/>
              <a:t>							</a:t>
            </a:r>
          </a:p>
          <a:p>
            <a:pPr marL="0" indent="0">
              <a:buNone/>
            </a:pPr>
            <a:r>
              <a:rPr lang="lv-LV" dirty="0"/>
              <a:t> </a:t>
            </a:r>
            <a:r>
              <a:rPr lang="lv-LV" dirty="0" smtClean="0"/>
              <a:t>                                                      Mediator</a:t>
            </a:r>
          </a:p>
          <a:p>
            <a:pPr marL="0" indent="0">
              <a:buNone/>
            </a:pPr>
            <a:endParaRPr lang="lv-LV" dirty="0"/>
          </a:p>
          <a:p>
            <a:pPr marL="0" indent="0">
              <a:buNone/>
            </a:pPr>
            <a:r>
              <a:rPr lang="lv-LV" dirty="0" smtClean="0"/>
              <a:t>                                      </a:t>
            </a:r>
            <a:r>
              <a:rPr lang="lv-LV" dirty="0" err="1" smtClean="0"/>
              <a:t>Party</a:t>
            </a:r>
            <a:r>
              <a:rPr lang="lv-LV" dirty="0" smtClean="0"/>
              <a:t> 1                         </a:t>
            </a:r>
            <a:r>
              <a:rPr lang="lv-LV" dirty="0" err="1" smtClean="0"/>
              <a:t>Party</a:t>
            </a:r>
            <a:r>
              <a:rPr lang="lv-LV" dirty="0" smtClean="0"/>
              <a:t> 2</a:t>
            </a:r>
          </a:p>
        </p:txBody>
      </p:sp>
      <p:sp>
        <p:nvSpPr>
          <p:cNvPr id="4" name="Date Placeholder 3"/>
          <p:cNvSpPr>
            <a:spLocks noGrp="1"/>
          </p:cNvSpPr>
          <p:nvPr>
            <p:ph type="dt" sz="half" idx="10"/>
          </p:nvPr>
        </p:nvSpPr>
        <p:spPr/>
        <p:txBody>
          <a:bodyPr/>
          <a:lstStyle/>
          <a:p>
            <a:fld id="{19EE5C3D-C4BC-4967-AACB-8308A912189D}" type="datetime3">
              <a:rPr lang="en-GB" smtClean="0"/>
              <a:t>21 August, 2018</a:t>
            </a:fld>
            <a:endParaRPr lang="lv-LV"/>
          </a:p>
        </p:txBody>
      </p:sp>
      <p:sp>
        <p:nvSpPr>
          <p:cNvPr id="5" name="Slide Number Placeholder 4"/>
          <p:cNvSpPr>
            <a:spLocks noGrp="1"/>
          </p:cNvSpPr>
          <p:nvPr>
            <p:ph type="sldNum" sz="quarter" idx="12"/>
          </p:nvPr>
        </p:nvSpPr>
        <p:spPr/>
        <p:txBody>
          <a:bodyPr/>
          <a:lstStyle/>
          <a:p>
            <a:fld id="{82C2D3B6-82AF-4776-AAA2-1343F7F80BED}" type="slidenum">
              <a:rPr lang="lv-LV" smtClean="0"/>
              <a:t>6</a:t>
            </a:fld>
            <a:endParaRPr lang="lv-LV"/>
          </a:p>
        </p:txBody>
      </p:sp>
      <p:sp>
        <p:nvSpPr>
          <p:cNvPr id="10" name="Rectangle 9"/>
          <p:cNvSpPr/>
          <p:nvPr/>
        </p:nvSpPr>
        <p:spPr>
          <a:xfrm>
            <a:off x="5216236" y="3457286"/>
            <a:ext cx="1622713" cy="15511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1" name="Oval 10"/>
          <p:cNvSpPr/>
          <p:nvPr/>
        </p:nvSpPr>
        <p:spPr>
          <a:xfrm>
            <a:off x="5424055" y="3740727"/>
            <a:ext cx="1194954" cy="9975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Tree>
    <p:extLst>
      <p:ext uri="{BB962C8B-B14F-4D97-AF65-F5344CB8AC3E}">
        <p14:creationId xmlns:p14="http://schemas.microsoft.com/office/powerpoint/2010/main" val="8542593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err="1" smtClean="0"/>
              <a:t>Shape</a:t>
            </a:r>
            <a:r>
              <a:rPr lang="lv-LV" dirty="0" smtClean="0"/>
              <a:t> </a:t>
            </a:r>
            <a:r>
              <a:rPr lang="lv-LV" dirty="0" err="1" smtClean="0"/>
              <a:t>of</a:t>
            </a:r>
            <a:r>
              <a:rPr lang="lv-LV" dirty="0" smtClean="0"/>
              <a:t> </a:t>
            </a:r>
            <a:r>
              <a:rPr lang="lv-LV" dirty="0" err="1" smtClean="0"/>
              <a:t>the</a:t>
            </a:r>
            <a:r>
              <a:rPr lang="lv-LV" dirty="0" smtClean="0"/>
              <a:t> </a:t>
            </a:r>
            <a:r>
              <a:rPr lang="lv-LV" dirty="0" err="1" smtClean="0"/>
              <a:t>table</a:t>
            </a:r>
            <a:r>
              <a:rPr lang="lv-LV" dirty="0" smtClean="0"/>
              <a:t>. </a:t>
            </a:r>
            <a:r>
              <a:rPr lang="lv-LV" dirty="0" err="1" smtClean="0"/>
              <a:t>Square</a:t>
            </a:r>
            <a:r>
              <a:rPr lang="lv-LV" dirty="0" smtClean="0"/>
              <a:t> 2</a:t>
            </a:r>
            <a:endParaRPr lang="lv-LV" dirty="0"/>
          </a:p>
        </p:txBody>
      </p:sp>
      <p:sp>
        <p:nvSpPr>
          <p:cNvPr id="3" name="Content Placeholder 2"/>
          <p:cNvSpPr>
            <a:spLocks noGrp="1"/>
          </p:cNvSpPr>
          <p:nvPr>
            <p:ph idx="1"/>
          </p:nvPr>
        </p:nvSpPr>
        <p:spPr/>
        <p:txBody>
          <a:bodyPr/>
          <a:lstStyle/>
          <a:p>
            <a:pPr marL="0" indent="0">
              <a:buNone/>
            </a:pPr>
            <a:r>
              <a:rPr lang="lv-LV" dirty="0" smtClean="0"/>
              <a:t>							</a:t>
            </a:r>
          </a:p>
          <a:p>
            <a:pPr marL="0" indent="0">
              <a:buNone/>
            </a:pPr>
            <a:r>
              <a:rPr lang="lv-LV" dirty="0"/>
              <a:t> </a:t>
            </a:r>
            <a:r>
              <a:rPr lang="lv-LV" dirty="0" smtClean="0"/>
              <a:t>                                                      Mediator</a:t>
            </a:r>
          </a:p>
          <a:p>
            <a:pPr marL="0" indent="0">
              <a:buNone/>
            </a:pPr>
            <a:endParaRPr lang="lv-LV" dirty="0"/>
          </a:p>
          <a:p>
            <a:pPr marL="0" indent="0">
              <a:buNone/>
            </a:pPr>
            <a:r>
              <a:rPr lang="lv-LV" dirty="0" smtClean="0"/>
              <a:t>                                      </a:t>
            </a:r>
            <a:r>
              <a:rPr lang="lv-LV" dirty="0" err="1" smtClean="0"/>
              <a:t>Party</a:t>
            </a:r>
            <a:r>
              <a:rPr lang="lv-LV" dirty="0" smtClean="0"/>
              <a:t> 1                         </a:t>
            </a:r>
          </a:p>
          <a:p>
            <a:pPr marL="0" indent="0">
              <a:buNone/>
            </a:pPr>
            <a:endParaRPr lang="lv-LV" dirty="0"/>
          </a:p>
          <a:p>
            <a:pPr marL="0" indent="0">
              <a:buNone/>
            </a:pPr>
            <a:r>
              <a:rPr lang="lv-LV" dirty="0" smtClean="0"/>
              <a:t>                                                        </a:t>
            </a:r>
            <a:r>
              <a:rPr lang="lv-LV" dirty="0" err="1" smtClean="0"/>
              <a:t>Party</a:t>
            </a:r>
            <a:r>
              <a:rPr lang="lv-LV" dirty="0" smtClean="0"/>
              <a:t> 2</a:t>
            </a:r>
          </a:p>
        </p:txBody>
      </p:sp>
      <p:sp>
        <p:nvSpPr>
          <p:cNvPr id="4" name="Date Placeholder 3"/>
          <p:cNvSpPr>
            <a:spLocks noGrp="1"/>
          </p:cNvSpPr>
          <p:nvPr>
            <p:ph type="dt" sz="half" idx="10"/>
          </p:nvPr>
        </p:nvSpPr>
        <p:spPr/>
        <p:txBody>
          <a:bodyPr/>
          <a:lstStyle/>
          <a:p>
            <a:fld id="{19EE5C3D-C4BC-4967-AACB-8308A912189D}" type="datetime3">
              <a:rPr lang="en-GB" smtClean="0"/>
              <a:t>21 August, 2018</a:t>
            </a:fld>
            <a:endParaRPr lang="lv-LV"/>
          </a:p>
        </p:txBody>
      </p:sp>
      <p:sp>
        <p:nvSpPr>
          <p:cNvPr id="5" name="Slide Number Placeholder 4"/>
          <p:cNvSpPr>
            <a:spLocks noGrp="1"/>
          </p:cNvSpPr>
          <p:nvPr>
            <p:ph type="sldNum" sz="quarter" idx="12"/>
          </p:nvPr>
        </p:nvSpPr>
        <p:spPr/>
        <p:txBody>
          <a:bodyPr/>
          <a:lstStyle/>
          <a:p>
            <a:fld id="{82C2D3B6-82AF-4776-AAA2-1343F7F80BED}" type="slidenum">
              <a:rPr lang="lv-LV" smtClean="0"/>
              <a:t>7</a:t>
            </a:fld>
            <a:endParaRPr lang="lv-LV"/>
          </a:p>
        </p:txBody>
      </p:sp>
      <p:sp>
        <p:nvSpPr>
          <p:cNvPr id="10" name="Rectangle 9"/>
          <p:cNvSpPr/>
          <p:nvPr/>
        </p:nvSpPr>
        <p:spPr>
          <a:xfrm>
            <a:off x="5301094" y="3592367"/>
            <a:ext cx="1567296" cy="15095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7" name="Oval 6"/>
          <p:cNvSpPr/>
          <p:nvPr/>
        </p:nvSpPr>
        <p:spPr>
          <a:xfrm>
            <a:off x="5486400" y="3823855"/>
            <a:ext cx="1288473" cy="109104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Tree>
    <p:extLst>
      <p:ext uri="{BB962C8B-B14F-4D97-AF65-F5344CB8AC3E}">
        <p14:creationId xmlns:p14="http://schemas.microsoft.com/office/powerpoint/2010/main" val="40352394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err="1" smtClean="0"/>
              <a:t>Shape</a:t>
            </a:r>
            <a:r>
              <a:rPr lang="lv-LV" dirty="0" smtClean="0"/>
              <a:t> </a:t>
            </a:r>
            <a:r>
              <a:rPr lang="lv-LV" dirty="0" err="1" smtClean="0"/>
              <a:t>of</a:t>
            </a:r>
            <a:r>
              <a:rPr lang="lv-LV" dirty="0" smtClean="0"/>
              <a:t> </a:t>
            </a:r>
            <a:r>
              <a:rPr lang="lv-LV" dirty="0" err="1" smtClean="0"/>
              <a:t>the</a:t>
            </a:r>
            <a:r>
              <a:rPr lang="lv-LV" dirty="0" smtClean="0"/>
              <a:t> </a:t>
            </a:r>
            <a:r>
              <a:rPr lang="lv-LV" dirty="0" err="1" smtClean="0"/>
              <a:t>table</a:t>
            </a:r>
            <a:r>
              <a:rPr lang="lv-LV" dirty="0" smtClean="0"/>
              <a:t>. </a:t>
            </a:r>
            <a:r>
              <a:rPr lang="lv-LV" dirty="0" err="1" smtClean="0"/>
              <a:t>Rectangular</a:t>
            </a:r>
            <a:r>
              <a:rPr lang="lv-LV" dirty="0" smtClean="0"/>
              <a:t> 1</a:t>
            </a:r>
            <a:endParaRPr lang="lv-LV" dirty="0"/>
          </a:p>
        </p:txBody>
      </p:sp>
      <p:sp>
        <p:nvSpPr>
          <p:cNvPr id="3" name="Content Placeholder 2"/>
          <p:cNvSpPr>
            <a:spLocks noGrp="1"/>
          </p:cNvSpPr>
          <p:nvPr>
            <p:ph idx="1"/>
          </p:nvPr>
        </p:nvSpPr>
        <p:spPr/>
        <p:txBody>
          <a:bodyPr/>
          <a:lstStyle/>
          <a:p>
            <a:pPr marL="0" indent="0">
              <a:buNone/>
            </a:pPr>
            <a:r>
              <a:rPr lang="lv-LV" dirty="0" smtClean="0"/>
              <a:t>							</a:t>
            </a:r>
          </a:p>
          <a:p>
            <a:pPr marL="0" indent="0">
              <a:buNone/>
            </a:pPr>
            <a:r>
              <a:rPr lang="lv-LV" dirty="0"/>
              <a:t> </a:t>
            </a:r>
            <a:r>
              <a:rPr lang="lv-LV" dirty="0" smtClean="0"/>
              <a:t>                                                      Mediator</a:t>
            </a:r>
          </a:p>
          <a:p>
            <a:pPr marL="0" indent="0">
              <a:buNone/>
            </a:pPr>
            <a:endParaRPr lang="lv-LV" dirty="0"/>
          </a:p>
          <a:p>
            <a:pPr marL="0" indent="0">
              <a:buNone/>
            </a:pPr>
            <a:r>
              <a:rPr lang="lv-LV" dirty="0" smtClean="0"/>
              <a:t>                    </a:t>
            </a:r>
            <a:r>
              <a:rPr lang="lv-LV" dirty="0" err="1" smtClean="0"/>
              <a:t>Party</a:t>
            </a:r>
            <a:r>
              <a:rPr lang="lv-LV" dirty="0" smtClean="0"/>
              <a:t> 1                                                                  </a:t>
            </a:r>
            <a:r>
              <a:rPr lang="lv-LV" dirty="0" err="1" smtClean="0"/>
              <a:t>Party</a:t>
            </a:r>
            <a:r>
              <a:rPr lang="lv-LV" dirty="0" smtClean="0"/>
              <a:t> 2                                </a:t>
            </a:r>
          </a:p>
          <a:p>
            <a:pPr marL="0" indent="0">
              <a:buNone/>
            </a:pPr>
            <a:endParaRPr lang="lv-LV" dirty="0"/>
          </a:p>
          <a:p>
            <a:pPr marL="0" indent="0">
              <a:buNone/>
            </a:pPr>
            <a:r>
              <a:rPr lang="lv-LV" dirty="0" smtClean="0"/>
              <a:t>  (</a:t>
            </a:r>
            <a:r>
              <a:rPr lang="lv-LV" dirty="0" err="1" smtClean="0"/>
              <a:t>Aggressive</a:t>
            </a:r>
            <a:r>
              <a:rPr lang="lv-LV" dirty="0"/>
              <a:t>)</a:t>
            </a:r>
            <a:endParaRPr lang="lv-LV" dirty="0" smtClean="0"/>
          </a:p>
        </p:txBody>
      </p:sp>
      <p:sp>
        <p:nvSpPr>
          <p:cNvPr id="4" name="Date Placeholder 3"/>
          <p:cNvSpPr>
            <a:spLocks noGrp="1"/>
          </p:cNvSpPr>
          <p:nvPr>
            <p:ph type="dt" sz="half" idx="10"/>
          </p:nvPr>
        </p:nvSpPr>
        <p:spPr/>
        <p:txBody>
          <a:bodyPr/>
          <a:lstStyle/>
          <a:p>
            <a:fld id="{19EE5C3D-C4BC-4967-AACB-8308A912189D}" type="datetime3">
              <a:rPr lang="en-GB" smtClean="0"/>
              <a:t>21 August, 2018</a:t>
            </a:fld>
            <a:endParaRPr lang="lv-LV"/>
          </a:p>
        </p:txBody>
      </p:sp>
      <p:sp>
        <p:nvSpPr>
          <p:cNvPr id="5" name="Slide Number Placeholder 4"/>
          <p:cNvSpPr>
            <a:spLocks noGrp="1"/>
          </p:cNvSpPr>
          <p:nvPr>
            <p:ph type="sldNum" sz="quarter" idx="12"/>
          </p:nvPr>
        </p:nvSpPr>
        <p:spPr/>
        <p:txBody>
          <a:bodyPr/>
          <a:lstStyle/>
          <a:p>
            <a:fld id="{82C2D3B6-82AF-4776-AAA2-1343F7F80BED}" type="slidenum">
              <a:rPr lang="lv-LV" smtClean="0"/>
              <a:t>8</a:t>
            </a:fld>
            <a:endParaRPr lang="lv-LV"/>
          </a:p>
        </p:txBody>
      </p:sp>
      <p:sp>
        <p:nvSpPr>
          <p:cNvPr id="10" name="Rectangle 9"/>
          <p:cNvSpPr/>
          <p:nvPr/>
        </p:nvSpPr>
        <p:spPr>
          <a:xfrm>
            <a:off x="3880361" y="3614592"/>
            <a:ext cx="4746915" cy="15095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7" name="Oval 6"/>
          <p:cNvSpPr/>
          <p:nvPr/>
        </p:nvSpPr>
        <p:spPr>
          <a:xfrm>
            <a:off x="5486400" y="3823855"/>
            <a:ext cx="1288473" cy="109104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Tree>
    <p:extLst>
      <p:ext uri="{BB962C8B-B14F-4D97-AF65-F5344CB8AC3E}">
        <p14:creationId xmlns:p14="http://schemas.microsoft.com/office/powerpoint/2010/main" val="9498620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err="1" smtClean="0"/>
              <a:t>Shape</a:t>
            </a:r>
            <a:r>
              <a:rPr lang="lv-LV" dirty="0" smtClean="0"/>
              <a:t> </a:t>
            </a:r>
            <a:r>
              <a:rPr lang="lv-LV" dirty="0" err="1" smtClean="0"/>
              <a:t>of</a:t>
            </a:r>
            <a:r>
              <a:rPr lang="lv-LV" dirty="0" smtClean="0"/>
              <a:t> </a:t>
            </a:r>
            <a:r>
              <a:rPr lang="lv-LV" dirty="0" err="1" smtClean="0"/>
              <a:t>the</a:t>
            </a:r>
            <a:r>
              <a:rPr lang="lv-LV" dirty="0" smtClean="0"/>
              <a:t> </a:t>
            </a:r>
            <a:r>
              <a:rPr lang="lv-LV" dirty="0" err="1" smtClean="0"/>
              <a:t>table</a:t>
            </a:r>
            <a:r>
              <a:rPr lang="lv-LV" dirty="0" smtClean="0"/>
              <a:t>. </a:t>
            </a:r>
            <a:r>
              <a:rPr lang="lv-LV" dirty="0" err="1" smtClean="0"/>
              <a:t>Rectangular</a:t>
            </a:r>
            <a:r>
              <a:rPr lang="lv-LV" dirty="0" smtClean="0"/>
              <a:t> 2</a:t>
            </a:r>
            <a:endParaRPr lang="lv-LV" dirty="0"/>
          </a:p>
        </p:txBody>
      </p:sp>
      <p:sp>
        <p:nvSpPr>
          <p:cNvPr id="3" name="Content Placeholder 2"/>
          <p:cNvSpPr>
            <a:spLocks noGrp="1"/>
          </p:cNvSpPr>
          <p:nvPr>
            <p:ph idx="1"/>
          </p:nvPr>
        </p:nvSpPr>
        <p:spPr/>
        <p:txBody>
          <a:bodyPr/>
          <a:lstStyle/>
          <a:p>
            <a:pPr marL="0" indent="0">
              <a:buNone/>
            </a:pPr>
            <a:r>
              <a:rPr lang="lv-LV" dirty="0" smtClean="0"/>
              <a:t>							</a:t>
            </a:r>
          </a:p>
          <a:p>
            <a:pPr marL="0" indent="0">
              <a:buNone/>
            </a:pPr>
            <a:r>
              <a:rPr lang="lv-LV" dirty="0"/>
              <a:t> </a:t>
            </a:r>
            <a:r>
              <a:rPr lang="lv-LV" dirty="0" smtClean="0"/>
              <a:t>                                      Mediator</a:t>
            </a:r>
          </a:p>
          <a:p>
            <a:pPr marL="0" indent="0">
              <a:buNone/>
            </a:pPr>
            <a:endParaRPr lang="lv-LV" dirty="0"/>
          </a:p>
          <a:p>
            <a:pPr marL="0" indent="0">
              <a:buNone/>
            </a:pPr>
            <a:r>
              <a:rPr lang="lv-LV" dirty="0" smtClean="0"/>
              <a:t>                    </a:t>
            </a:r>
            <a:r>
              <a:rPr lang="lv-LV" dirty="0" err="1" smtClean="0"/>
              <a:t>Party</a:t>
            </a:r>
            <a:r>
              <a:rPr lang="lv-LV" dirty="0" smtClean="0"/>
              <a:t> 1                                                                                         </a:t>
            </a:r>
          </a:p>
          <a:p>
            <a:pPr marL="0" indent="0">
              <a:buNone/>
            </a:pPr>
            <a:endParaRPr lang="lv-LV" dirty="0"/>
          </a:p>
          <a:p>
            <a:pPr marL="0" indent="0">
              <a:buNone/>
            </a:pPr>
            <a:r>
              <a:rPr lang="lv-LV" dirty="0" smtClean="0"/>
              <a:t>                                      </a:t>
            </a:r>
            <a:r>
              <a:rPr lang="lv-LV" dirty="0" err="1" smtClean="0"/>
              <a:t>Party</a:t>
            </a:r>
            <a:r>
              <a:rPr lang="lv-LV" dirty="0" smtClean="0"/>
              <a:t> 2</a:t>
            </a:r>
          </a:p>
        </p:txBody>
      </p:sp>
      <p:sp>
        <p:nvSpPr>
          <p:cNvPr id="4" name="Date Placeholder 3"/>
          <p:cNvSpPr>
            <a:spLocks noGrp="1"/>
          </p:cNvSpPr>
          <p:nvPr>
            <p:ph type="dt" sz="half" idx="10"/>
          </p:nvPr>
        </p:nvSpPr>
        <p:spPr/>
        <p:txBody>
          <a:bodyPr/>
          <a:lstStyle/>
          <a:p>
            <a:fld id="{19EE5C3D-C4BC-4967-AACB-8308A912189D}" type="datetime3">
              <a:rPr lang="en-GB" smtClean="0"/>
              <a:t>21 August, 2018</a:t>
            </a:fld>
            <a:endParaRPr lang="lv-LV"/>
          </a:p>
        </p:txBody>
      </p:sp>
      <p:sp>
        <p:nvSpPr>
          <p:cNvPr id="5" name="Slide Number Placeholder 4"/>
          <p:cNvSpPr>
            <a:spLocks noGrp="1"/>
          </p:cNvSpPr>
          <p:nvPr>
            <p:ph type="sldNum" sz="quarter" idx="12"/>
          </p:nvPr>
        </p:nvSpPr>
        <p:spPr/>
        <p:txBody>
          <a:bodyPr/>
          <a:lstStyle/>
          <a:p>
            <a:fld id="{82C2D3B6-82AF-4776-AAA2-1343F7F80BED}" type="slidenum">
              <a:rPr lang="lv-LV" smtClean="0"/>
              <a:t>9</a:t>
            </a:fld>
            <a:endParaRPr lang="lv-LV"/>
          </a:p>
        </p:txBody>
      </p:sp>
      <p:sp>
        <p:nvSpPr>
          <p:cNvPr id="10" name="Rectangle 9"/>
          <p:cNvSpPr/>
          <p:nvPr/>
        </p:nvSpPr>
        <p:spPr>
          <a:xfrm>
            <a:off x="3880361" y="3614592"/>
            <a:ext cx="4746915" cy="15095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7" name="Oval 6"/>
          <p:cNvSpPr/>
          <p:nvPr/>
        </p:nvSpPr>
        <p:spPr>
          <a:xfrm>
            <a:off x="4208318" y="3823853"/>
            <a:ext cx="1288473" cy="109104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Tree>
    <p:extLst>
      <p:ext uri="{BB962C8B-B14F-4D97-AF65-F5344CB8AC3E}">
        <p14:creationId xmlns:p14="http://schemas.microsoft.com/office/powerpoint/2010/main" val="426968685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594</TotalTime>
  <Words>1770</Words>
  <Application>Microsoft Office PowerPoint</Application>
  <PresentationFormat>Widescreen</PresentationFormat>
  <Paragraphs>222</Paragraphs>
  <Slides>32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Arial</vt:lpstr>
      <vt:lpstr>Calibri</vt:lpstr>
      <vt:lpstr>Garamond</vt:lpstr>
      <vt:lpstr>Wingdings</vt:lpstr>
      <vt:lpstr>Organic</vt:lpstr>
      <vt:lpstr>Skills of the mediator</vt:lpstr>
      <vt:lpstr>Getting prepared for mediation session. Setting the room</vt:lpstr>
      <vt:lpstr>Getting prepared for mediation session. Setting the room</vt:lpstr>
      <vt:lpstr>Getting prepared for mediation session. Setting the room</vt:lpstr>
      <vt:lpstr>Shape of the table</vt:lpstr>
      <vt:lpstr>Shape of the table. Square 1</vt:lpstr>
      <vt:lpstr>Shape of the table. Square 2</vt:lpstr>
      <vt:lpstr>Shape of the table. Rectangular 1</vt:lpstr>
      <vt:lpstr>Shape of the table. Rectangular 2</vt:lpstr>
      <vt:lpstr>More and less comfortable seats</vt:lpstr>
      <vt:lpstr>Chairs</vt:lpstr>
      <vt:lpstr>Place</vt:lpstr>
      <vt:lpstr>Supplementary materials</vt:lpstr>
      <vt:lpstr>Form of the questions</vt:lpstr>
      <vt:lpstr>Open questions</vt:lpstr>
      <vt:lpstr>Closed questions</vt:lpstr>
      <vt:lpstr>Questions</vt:lpstr>
      <vt:lpstr>«Why» question – sounds aggressive</vt:lpstr>
      <vt:lpstr>Questions</vt:lpstr>
      <vt:lpstr>Stay with the subject</vt:lpstr>
      <vt:lpstr>Notice the subject</vt:lpstr>
      <vt:lpstr>Active listening</vt:lpstr>
      <vt:lpstr>Active listening</vt:lpstr>
      <vt:lpstr>Reflecting in mediation</vt:lpstr>
      <vt:lpstr>Reflecting in mediation</vt:lpstr>
      <vt:lpstr>Reaction of the party to the reflection</vt:lpstr>
      <vt:lpstr>Reflection</vt:lpstr>
      <vt:lpstr>Joint and separate sessions</vt:lpstr>
      <vt:lpstr>Joint and separate sessions</vt:lpstr>
      <vt:lpstr>Joint and separate sessions</vt:lpstr>
      <vt:lpstr>Bibliography:</vt:lpstr>
      <vt:lpstr>Thank you!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Erasmus+ Project «Online Study Platform on Mediation»</dc:title>
  <dc:creator>Dana</dc:creator>
  <cp:lastModifiedBy>Kristine Tihanova</cp:lastModifiedBy>
  <cp:revision>52</cp:revision>
  <dcterms:created xsi:type="dcterms:W3CDTF">2016-10-20T19:32:01Z</dcterms:created>
  <dcterms:modified xsi:type="dcterms:W3CDTF">2018-08-21T11:30:50Z</dcterms:modified>
</cp:coreProperties>
</file>