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25" r:id="rId3"/>
    <p:sldId id="532" r:id="rId4"/>
    <p:sldId id="528" r:id="rId5"/>
    <p:sldId id="529" r:id="rId6"/>
    <p:sldId id="535" r:id="rId7"/>
    <p:sldId id="530" r:id="rId8"/>
    <p:sldId id="534" r:id="rId9"/>
    <p:sldId id="533" r:id="rId10"/>
    <p:sldId id="257" r:id="rId11"/>
    <p:sldId id="258" r:id="rId12"/>
  </p:sldIdLst>
  <p:sldSz cx="12192000" cy="6858000"/>
  <p:notesSz cx="6735763" cy="9799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103E-BD5E-4127-B81A-910455597932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F92BD-AE6B-493B-9C7F-92559D98EB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967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566C-BF3D-4E2A-A3EA-19ECCD46BE30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92C29-FA26-4FD8-ADDB-14C883A4D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637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2C29-FA26-4FD8-ADDB-14C883A4D5CA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0983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2C29-FA26-4FD8-ADDB-14C883A4D5CA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8349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2C29-FA26-4FD8-ADDB-14C883A4D5CA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316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C5FB6-65D3-4587-B8F3-77E73C9E8E8B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156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C5FB6-65D3-4587-B8F3-77E73C9E8E8B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118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Skatījums no bērna puses veido svarīgu daļu no tās informācijas, kas vecākiem nepieciešama, lai pieņemtu informētus lēmumus</a:t>
            </a:r>
          </a:p>
          <a:p>
            <a:r>
              <a:rPr lang="lv-LV" dirty="0"/>
              <a:t>Ilgstošu un spēcīgu konfliktu situācijās informācija par patiesajām bērna izjūtām un domām vecākiem var nebūt pieejama</a:t>
            </a:r>
          </a:p>
          <a:p>
            <a:r>
              <a:rPr lang="lv-LV" dirty="0"/>
              <a:t>Vecāki vēlas pieņemt lēmumus, kas atbilst bērnu interesēm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C5FB6-65D3-4587-B8F3-77E73C9E8E8B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6980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C5FB6-65D3-4587-B8F3-77E73C9E8E8B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9135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C5FB6-65D3-4587-B8F3-77E73C9E8E8B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15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C5FB6-65D3-4587-B8F3-77E73C9E8E8B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6111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C5FB6-65D3-4587-B8F3-77E73C9E8E8B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523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C5FB6-65D3-4587-B8F3-77E73C9E8E8B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409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339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159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478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:a16="http://schemas.microsoft.com/office/drawing/2014/main" xmlns="" id="{4A68EDD3-8B24-5E4A-A507-BC4297B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1AB9F965-5489-F944-AC9B-8A7ABDD5E4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1531917"/>
            <a:ext cx="10515600" cy="4037029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xmlns="" id="{57B3B9C0-6AEB-E343-9620-C69E8840A9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7075"/>
            <a:ext cx="105156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24639DB-5D6F-2A4D-89CC-743BD635C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38200" y="6459554"/>
            <a:ext cx="1204669" cy="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768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92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123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807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00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046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978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BE3C7-BE15-4182-8594-4F1E4C3AD63C}" type="datetimeFigureOut">
              <a:rPr lang="lv-LV" smtClean="0"/>
              <a:t>2021.02.17.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26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95700"/>
            <a:ext cx="12192000" cy="2054860"/>
          </a:xfrm>
          <a:solidFill>
            <a:schemeClr val="bg1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lv-LV" sz="3800" b="1" dirty="0">
                <a:solidFill>
                  <a:schemeClr val="bg1"/>
                </a:solidFill>
              </a:rPr>
              <a:t>Mg.paed. LELDE KĀPIŅA </a:t>
            </a:r>
          </a:p>
          <a:p>
            <a:r>
              <a:rPr lang="lv-LV" b="1" dirty="0">
                <a:solidFill>
                  <a:schemeClr val="bg1"/>
                </a:solidFill>
              </a:rPr>
              <a:t>Sertificēta mediatore, sistēmiskās un ģimenes psihoterapijas speciāliste, supervizore</a:t>
            </a:r>
          </a:p>
          <a:p>
            <a:endParaRPr lang="lv-LV" b="1" dirty="0">
              <a:solidFill>
                <a:schemeClr val="bg1"/>
              </a:solidFill>
            </a:endParaRPr>
          </a:p>
          <a:p>
            <a:r>
              <a:rPr lang="lv-LV" sz="4600" b="1" dirty="0">
                <a:solidFill>
                  <a:schemeClr val="bg1"/>
                </a:solidFill>
              </a:rPr>
              <a:t>Mediācija ar bērnu iesaistīšanu</a:t>
            </a:r>
          </a:p>
          <a:p>
            <a:endParaRPr lang="lv-LV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9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bērni vēlas pateikt saviem vecākiem?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505"/>
            <a:ext cx="10515600" cy="5189369"/>
          </a:xfrm>
        </p:spPr>
        <p:txBody>
          <a:bodyPr>
            <a:normAutofit/>
          </a:bodyPr>
          <a:lstStyle/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lv-LV" sz="2000" dirty="0">
                <a:effectLst/>
                <a:latin typeface="Noto Sans Symbols"/>
                <a:ea typeface="Noto Sans Symbols"/>
                <a:cs typeface="Noto Sans Symbols"/>
              </a:rPr>
              <a:t>Vēlos, lai abi vecāki paliktu iesaistīti manā dzīvē.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lv-LV" sz="2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Vēlos mīlēt abus vecākus un izbaudīt laiku kopā ar katru no tiem, nejūtoties vainīgs par to, ka man patīk pie tēta (mammas).</a:t>
            </a:r>
            <a:endParaRPr lang="en-US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lv-LV" sz="2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Gribu pavadīt arī laiku ar saviem draugiem (draudzenēm, vecvecākiem, citiem cilvēkiem).</a:t>
            </a:r>
            <a:endParaRPr lang="en-US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lv-LV" sz="2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Nevēlos klausīties neko sliktu par jebkuru no vecākiem. </a:t>
            </a:r>
            <a:endParaRPr lang="en-US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lv-LV" sz="2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negribu, ka viņi vaino otru pie tā, ja es dusmojos vai pasaku vai izdaru kaut ko tādu, kas tētim vai mammai nepatīk. </a:t>
            </a:r>
            <a:endParaRPr lang="en-US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lv-LV" sz="2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Vēlos, lai vecāki pārstātu cīnīties un vienotos vismaz par tām lietām, kas attiecas uz mani.</a:t>
            </a:r>
            <a:endParaRPr lang="en-US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lv-LV" sz="2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 šķiet, ka esmu vainīgs pie tā, ka vecāki šķiras. Es gribu zināt, ko es varēju izdarīt, lai viņi nešķirtos.</a:t>
            </a:r>
            <a:endParaRPr lang="en-US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lv-LV" sz="2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Negribu būt starpnieks un nodot ziņas no otra vecāka. </a:t>
            </a:r>
            <a:endParaRPr lang="en-US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lv-LV" sz="2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gribētu, lai viņi paši tiek galā ar savām problēmām un negribu meklēt risinājumus viņu vietā.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</a:rPr>
              <a:t>Gribu, lai viņi saprot, kā viņu karš ir izpostījis manu dzīvi ... Un lai vismaz atvainojas man par to.</a:t>
            </a:r>
            <a:endParaRPr lang="en-US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0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7F3D1F5-AD70-BE43-9175-A167253EB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01" y="1243857"/>
            <a:ext cx="1886178" cy="113170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5" y="2375564"/>
            <a:ext cx="4732630" cy="110862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82243" y="4450030"/>
            <a:ext cx="9486161" cy="11869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600" b="1" i="1" dirty="0"/>
              <a:t>Disclaimer excluding Commission responsibility -  This local exchange conference was funded by the European Union’s Justice </a:t>
            </a:r>
            <a:r>
              <a:rPr lang="en-US" sz="1600" b="1" i="1" dirty="0" err="1"/>
              <a:t>Programme</a:t>
            </a:r>
            <a:r>
              <a:rPr lang="en-US" sz="1600" b="1" i="1" dirty="0"/>
              <a:t> 2014-2020. The content of the </a:t>
            </a:r>
            <a:r>
              <a:rPr lang="en-US" sz="1600" b="1" i="1" dirty="0" err="1"/>
              <a:t>MiRI</a:t>
            </a:r>
            <a:r>
              <a:rPr lang="en-US" sz="1600" b="1" i="1" dirty="0"/>
              <a:t> project (JUST-JCOO-AG-2018-831608) and its deliverables, amongst which this presentation, represents the views of the author only and is his/her sole responsibility. The European Commission does not accept any responsibility for use that may be made of the information it contains.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64867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4CE366-988B-401A-A6F8-70077F7C3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34" t="9091" r="7608" b="1"/>
          <a:stretch/>
        </p:blipFill>
        <p:spPr>
          <a:xfrm>
            <a:off x="6569335" y="1690688"/>
            <a:ext cx="5429572" cy="4930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6C317-8B2B-4270-AFFD-D14EDF05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Kāpēc nepieciešama bērna iesaistīšana mediācijā?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3611D-6A0B-4335-B81F-D86EDAA3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340"/>
            <a:ext cx="5650150" cy="3965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v-LV" sz="2400" dirty="0"/>
              <a:t>Vecāki vēlas pieņemt informētus lēmumus, kas atbilst bērnu interesēm</a:t>
            </a:r>
          </a:p>
          <a:p>
            <a:pPr>
              <a:lnSpc>
                <a:spcPct val="100000"/>
              </a:lnSpc>
            </a:pPr>
            <a:r>
              <a:rPr lang="lv-LV" sz="2400" dirty="0"/>
              <a:t>Taču konfliktā esoši vecāki var nezināt, kā jūtas un ko vēlas bērni</a:t>
            </a:r>
          </a:p>
          <a:p>
            <a:pPr>
              <a:lnSpc>
                <a:spcPct val="100000"/>
              </a:lnSpc>
            </a:pPr>
            <a:r>
              <a:rPr lang="lv-LV" sz="2400" dirty="0"/>
              <a:t>Bērni vēlas paust savas domas un jūtas, neapdraudot nevienu no vecākiem</a:t>
            </a:r>
          </a:p>
          <a:p>
            <a:pPr>
              <a:lnSpc>
                <a:spcPct val="100000"/>
              </a:lnSpc>
            </a:pPr>
            <a:r>
              <a:rPr lang="lv-LV" sz="2400" dirty="0"/>
              <a:t>Mediācijas ietvars palīdz bērniem gūt drošības sajūtu un pārliecību par to, ka vecāki tiks galā</a:t>
            </a:r>
          </a:p>
        </p:txBody>
      </p:sp>
    </p:spTree>
    <p:extLst>
      <p:ext uri="{BB962C8B-B14F-4D97-AF65-F5344CB8AC3E}">
        <p14:creationId xmlns:p14="http://schemas.microsoft.com/office/powerpoint/2010/main" val="120887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6C317-8B2B-4270-AFFD-D14EDF05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Bērna iesaistīšanas veidi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3611D-6A0B-4335-B81F-D86EDAA3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4828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2400" dirty="0"/>
              <a:t>Netieši – uz bērna interesēm vērsta mediācija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Daļēji – iesaistot bērna aizbildni, pārstāvi (</a:t>
            </a:r>
            <a:r>
              <a:rPr lang="lv-LV" sz="2400" i="1" dirty="0"/>
              <a:t>guardian ad litem</a:t>
            </a:r>
            <a:r>
              <a:rPr lang="lv-LV" sz="2400" dirty="0"/>
              <a:t>), sociālo darbinieku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Tieši – iesaistot un uzklausot bērnu mediācijas procesā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Tieši – ja bērns (pusaudzis) ir mediācijas dalībnieks jeb viena no konflikta pusēm</a:t>
            </a:r>
          </a:p>
        </p:txBody>
      </p:sp>
    </p:spTree>
    <p:extLst>
      <p:ext uri="{BB962C8B-B14F-4D97-AF65-F5344CB8AC3E}">
        <p14:creationId xmlns:p14="http://schemas.microsoft.com/office/powerpoint/2010/main" val="394641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6C317-8B2B-4270-AFFD-D14EDF05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dod tieša bērnu iesaistīšana mediācijā?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3611D-6A0B-4335-B81F-D86EDAA3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004" y="2198611"/>
            <a:ext cx="8915400" cy="34828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2400" dirty="0"/>
              <a:t>Iespēja bērniem un pusaudžiem mediācijas procesā paust savas domas un izjūtas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Ļauj bērniem justies respektētiem, uzklausītiem un sadzirdētiem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Iespēja vecākiem uzzināt un ņemt vērā bērna izjūtas un idejas par lēmumiem, kas jāpieņem vecākiem</a:t>
            </a:r>
          </a:p>
          <a:p>
            <a:pPr marL="0" indent="0">
              <a:spcBef>
                <a:spcPts val="1800"/>
              </a:spcBef>
              <a:buNone/>
            </a:pP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42601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inbow, Seaside, Coast, Beach, Sky, Clouds, Ocean">
            <a:extLst>
              <a:ext uri="{FF2B5EF4-FFF2-40B4-BE49-F238E27FC236}">
                <a16:creationId xmlns:a16="http://schemas.microsoft.com/office/drawing/2014/main" xmlns="" id="{6847E71A-513B-4F01-884C-347F6D8D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03" y="1815014"/>
            <a:ext cx="5252293" cy="3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6C317-8B2B-4270-AFFD-D14EDF05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Mediācijas pamatprincipi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3611D-6A0B-4335-B81F-D86EDAA3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880" y="1690688"/>
            <a:ext cx="5340486" cy="32217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2400" dirty="0"/>
              <a:t>Brīvprātība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Konfidencialitāte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Mediators ir neitrāls (nav bērna pārstāvis vai advokāts)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Lēmumus pieņem vecāki</a:t>
            </a:r>
          </a:p>
          <a:p>
            <a:pPr marL="0" indent="0">
              <a:spcBef>
                <a:spcPts val="1800"/>
              </a:spcBef>
              <a:buNone/>
            </a:pP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57389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6C317-8B2B-4270-AFFD-D14EDF05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Vai jebkurš mediators var uzklausīt bērnus?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3611D-6A0B-4335-B81F-D86EDAA3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459" y="1970091"/>
            <a:ext cx="8915400" cy="34828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2400" dirty="0"/>
              <a:t>Atbilstoša izglītība, pieredze darbā ar bērniem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Vēlme un gatavība ieaicināt bērnus mediācijā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Sadarbība starp mediatoru un citu profesionāli</a:t>
            </a:r>
          </a:p>
          <a:p>
            <a:pPr lvl="1">
              <a:spcBef>
                <a:spcPts val="1800"/>
              </a:spcBef>
            </a:pPr>
            <a:r>
              <a:rPr lang="lv-LV" sz="2000" dirty="0"/>
              <a:t>bērnu psihologu vai pedagogu</a:t>
            </a:r>
          </a:p>
          <a:p>
            <a:pPr lvl="1">
              <a:spcBef>
                <a:spcPts val="1800"/>
              </a:spcBef>
            </a:pPr>
            <a:r>
              <a:rPr lang="lv-LV" sz="2000" dirty="0"/>
              <a:t>ģimenes psihoterapeitu</a:t>
            </a:r>
          </a:p>
          <a:p>
            <a:pPr lvl="1">
              <a:spcBef>
                <a:spcPts val="1800"/>
              </a:spcBef>
            </a:pPr>
            <a:r>
              <a:rPr lang="lv-LV" sz="2000" dirty="0"/>
              <a:t>sociālā darba speciālistu, u.c.</a:t>
            </a:r>
          </a:p>
          <a:p>
            <a:pPr marL="0" indent="0">
              <a:spcBef>
                <a:spcPts val="1800"/>
              </a:spcBef>
              <a:buNone/>
            </a:pPr>
            <a:endParaRPr lang="lv-LV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20E22B-AC30-40B2-ADAE-C803023A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159" y="3429000"/>
            <a:ext cx="5217268" cy="316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8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6C317-8B2B-4270-AFFD-D14EDF05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v-LV" dirty="0"/>
              <a:t>Mediatora loma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AF310C-A358-49EC-95E2-AB536477E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975" y="3186853"/>
            <a:ext cx="4792866" cy="34828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3611D-6A0B-4335-B81F-D86EDAA3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989" y="4994648"/>
            <a:ext cx="5513882" cy="113482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r>
              <a:rPr lang="lv-LV" sz="2400" dirty="0"/>
              <a:t>Nodot vecākiem tikai to informāciju, ko bērns piekrīt atklāt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4BAE981-2BAC-4D9B-8DCF-361BB404E90A}"/>
              </a:ext>
            </a:extLst>
          </p:cNvPr>
          <p:cNvSpPr txBox="1">
            <a:spLocks/>
          </p:cNvSpPr>
          <p:nvPr/>
        </p:nvSpPr>
        <p:spPr>
          <a:xfrm>
            <a:off x="1017870" y="1752647"/>
            <a:ext cx="9938479" cy="3352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lv-LV" sz="2400" dirty="0">
                <a:solidFill>
                  <a:schemeClr val="tx1"/>
                </a:solidFill>
              </a:rPr>
              <a:t>Vienoties ar vecākiem un piedāvāt bērnam iespēju piedalīties (viena saruna)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lv-LV" sz="2400" dirty="0">
                <a:solidFill>
                  <a:schemeClr val="tx1"/>
                </a:solidFill>
              </a:rPr>
              <a:t>Iegūt uzticēšanos, nodibināt kontaktu ar bērnu, dot drošību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lv-LV" sz="2400" dirty="0">
                <a:solidFill>
                  <a:schemeClr val="tx1"/>
                </a:solidFill>
              </a:rPr>
              <a:t>Ļaut bērnam brīvi pastāstīt, piemēram:</a:t>
            </a:r>
          </a:p>
          <a:p>
            <a:pPr lvl="1">
              <a:spcBef>
                <a:spcPts val="1800"/>
              </a:spcBef>
            </a:pPr>
            <a:r>
              <a:rPr lang="lv-LV" sz="2200" dirty="0">
                <a:solidFill>
                  <a:schemeClr val="tx1"/>
                </a:solidFill>
              </a:rPr>
              <a:t>par viņa tagadējo dzīves situāciju un cilvēkiem viņa dzīvē</a:t>
            </a:r>
          </a:p>
          <a:p>
            <a:pPr lvl="1">
              <a:spcBef>
                <a:spcPts val="1800"/>
              </a:spcBef>
            </a:pPr>
            <a:r>
              <a:rPr lang="lv-LV" sz="2200" dirty="0">
                <a:solidFill>
                  <a:schemeClr val="tx1"/>
                </a:solidFill>
              </a:rPr>
              <a:t>par izjūtām un domām par vecāku šķiršanos</a:t>
            </a:r>
          </a:p>
        </p:txBody>
      </p:sp>
    </p:spTree>
    <p:extLst>
      <p:ext uri="{BB962C8B-B14F-4D97-AF65-F5344CB8AC3E}">
        <p14:creationId xmlns:p14="http://schemas.microsoft.com/office/powerpoint/2010/main" val="177233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6C317-8B2B-4270-AFFD-D14EDF05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nedara mediators?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0573A4-66B6-42BA-8B2E-B3243F6BB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" t="10000" r="4695"/>
          <a:stretch/>
        </p:blipFill>
        <p:spPr>
          <a:xfrm>
            <a:off x="7722338" y="3600408"/>
            <a:ext cx="3889609" cy="2746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3611D-6A0B-4335-B81F-D86EDAA3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181" y="1709723"/>
            <a:ext cx="10141638" cy="378137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dirty="0"/>
              <a:t>Nejautā bērnam, kuru vecāku mīl vairāk un pie kura labāk vēlas dzīvot</a:t>
            </a:r>
          </a:p>
          <a:p>
            <a:pPr>
              <a:spcBef>
                <a:spcPts val="1800"/>
              </a:spcBef>
            </a:pPr>
            <a:r>
              <a:rPr lang="lv-LV" dirty="0"/>
              <a:t>Nepratina bērnu</a:t>
            </a:r>
          </a:p>
          <a:p>
            <a:pPr>
              <a:spcBef>
                <a:spcPts val="1800"/>
              </a:spcBef>
            </a:pPr>
            <a:r>
              <a:rPr lang="lv-LV" dirty="0"/>
              <a:t>Netiesā, nevērtē un nemeklē pareizas vai nepareizas atbildes</a:t>
            </a:r>
          </a:p>
          <a:p>
            <a:pPr>
              <a:spcBef>
                <a:spcPts val="1800"/>
              </a:spcBef>
            </a:pPr>
            <a:r>
              <a:rPr lang="lv-LV" dirty="0"/>
              <a:t>Nedod cerības, ka vecāki darīs tā, kā bērns vēlas</a:t>
            </a:r>
          </a:p>
          <a:p>
            <a:pPr marL="0" indent="0">
              <a:spcBef>
                <a:spcPts val="1800"/>
              </a:spcBef>
              <a:buNone/>
            </a:pP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50974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6C317-8B2B-4270-AFFD-D14EDF05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ņem vērā mediators?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91294E-2489-44EC-B796-B044D47CC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394" y="4601791"/>
            <a:ext cx="3522934" cy="2169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3611D-6A0B-4335-B81F-D86EDAA3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547" y="1573967"/>
            <a:ext cx="9693065" cy="411240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2400" dirty="0"/>
              <a:t>Bērna vecumu, attīstības līmeni (emocionālo, kognitīvo, valodas)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Bērna psiholoģisko un emocionālo stāvokli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Vecāku konflikta eskalācijas līmeni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Bērna vēlmi un gatavību sadarboties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Citu cilvēku un profesionāļu lomu konfliktā un tā risināšanā</a:t>
            </a:r>
          </a:p>
          <a:p>
            <a:pPr>
              <a:spcBef>
                <a:spcPts val="1800"/>
              </a:spcBef>
            </a:pPr>
            <a:r>
              <a:rPr lang="lv-LV" sz="2400" dirty="0"/>
              <a:t>Vietas, telpas un laika atbilstību sarunai</a:t>
            </a:r>
          </a:p>
        </p:txBody>
      </p:sp>
    </p:spTree>
    <p:extLst>
      <p:ext uri="{BB962C8B-B14F-4D97-AF65-F5344CB8AC3E}">
        <p14:creationId xmlns:p14="http://schemas.microsoft.com/office/powerpoint/2010/main" val="212799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611</Words>
  <Application>Microsoft Office PowerPoint</Application>
  <PresentationFormat>Widescreen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Fira Sans</vt:lpstr>
      <vt:lpstr>Fira Sans Medium</vt:lpstr>
      <vt:lpstr>Noto Sans Symbols</vt:lpstr>
      <vt:lpstr>Wingdings 3</vt:lpstr>
      <vt:lpstr>Office Theme</vt:lpstr>
      <vt:lpstr>PowerPoint Presentation</vt:lpstr>
      <vt:lpstr>Kāpēc nepieciešama bērna iesaistīšana mediācijā?</vt:lpstr>
      <vt:lpstr>Bērna iesaistīšanas veidi</vt:lpstr>
      <vt:lpstr>Ko dod tieša bērnu iesaistīšana mediācijā?</vt:lpstr>
      <vt:lpstr>Mediācijas pamatprincipi </vt:lpstr>
      <vt:lpstr>Vai jebkurš mediators var uzklausīt bērnus?</vt:lpstr>
      <vt:lpstr>Mediatora loma</vt:lpstr>
      <vt:lpstr>Ko nedara mediators?</vt:lpstr>
      <vt:lpstr>Ko ņem vērā mediators?</vt:lpstr>
      <vt:lpstr>Ko bērni vēlas pateikt saviem vecākiem?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Tihanova</dc:creator>
  <cp:lastModifiedBy>Dana Rone</cp:lastModifiedBy>
  <cp:revision>13</cp:revision>
  <cp:lastPrinted>2021-02-17T16:05:08Z</cp:lastPrinted>
  <dcterms:created xsi:type="dcterms:W3CDTF">2021-02-08T14:33:44Z</dcterms:created>
  <dcterms:modified xsi:type="dcterms:W3CDTF">2021-02-17T16:05:16Z</dcterms:modified>
</cp:coreProperties>
</file>