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4" r:id="rId2"/>
    <p:sldId id="333" r:id="rId3"/>
    <p:sldId id="281" r:id="rId4"/>
    <p:sldId id="282" r:id="rId5"/>
    <p:sldId id="283" r:id="rId6"/>
    <p:sldId id="259" r:id="rId7"/>
    <p:sldId id="284" r:id="rId8"/>
    <p:sldId id="285" r:id="rId9"/>
    <p:sldId id="286" r:id="rId10"/>
    <p:sldId id="287" r:id="rId11"/>
    <p:sldId id="288" r:id="rId12"/>
    <p:sldId id="289" r:id="rId13"/>
    <p:sldId id="290" r:id="rId14"/>
    <p:sldId id="293" r:id="rId15"/>
    <p:sldId id="291" r:id="rId16"/>
    <p:sldId id="292" r:id="rId17"/>
    <p:sldId id="294" r:id="rId18"/>
    <p:sldId id="295" r:id="rId19"/>
    <p:sldId id="296" r:id="rId20"/>
    <p:sldId id="298" r:id="rId21"/>
    <p:sldId id="299" r:id="rId22"/>
    <p:sldId id="300" r:id="rId23"/>
    <p:sldId id="297" r:id="rId24"/>
    <p:sldId id="301" r:id="rId25"/>
    <p:sldId id="302" r:id="rId26"/>
    <p:sldId id="303" r:id="rId27"/>
    <p:sldId id="304" r:id="rId28"/>
    <p:sldId id="305" r:id="rId29"/>
    <p:sldId id="308" r:id="rId30"/>
    <p:sldId id="309" r:id="rId31"/>
    <p:sldId id="310" r:id="rId32"/>
    <p:sldId id="311" r:id="rId33"/>
    <p:sldId id="312" r:id="rId34"/>
    <p:sldId id="306" r:id="rId35"/>
    <p:sldId id="307" r:id="rId36"/>
    <p:sldId id="313" r:id="rId37"/>
    <p:sldId id="314" r:id="rId38"/>
    <p:sldId id="319" r:id="rId39"/>
    <p:sldId id="315" r:id="rId40"/>
    <p:sldId id="316" r:id="rId41"/>
    <p:sldId id="317" r:id="rId42"/>
    <p:sldId id="318" r:id="rId43"/>
    <p:sldId id="320" r:id="rId44"/>
    <p:sldId id="321" r:id="rId45"/>
    <p:sldId id="322" r:id="rId46"/>
    <p:sldId id="323" r:id="rId47"/>
    <p:sldId id="324" r:id="rId48"/>
    <p:sldId id="325" r:id="rId49"/>
    <p:sldId id="326" r:id="rId50"/>
    <p:sldId id="327" r:id="rId51"/>
    <p:sldId id="330" r:id="rId52"/>
    <p:sldId id="328" r:id="rId53"/>
    <p:sldId id="329" r:id="rId54"/>
    <p:sldId id="331" r:id="rId55"/>
    <p:sldId id="332"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4" autoAdjust="0"/>
    <p:restoredTop sz="94660"/>
  </p:normalViewPr>
  <p:slideViewPr>
    <p:cSldViewPr snapToGrid="0">
      <p:cViewPr varScale="1">
        <p:scale>
          <a:sx n="89" d="100"/>
          <a:sy n="89" d="100"/>
        </p:scale>
        <p:origin x="8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402162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B613C-1AD7-49D3-885D-F654C5CDBAA6}" type="datetime1">
              <a:rPr lang="en-US" smtClean="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4883544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B613C-1AD7-49D3-885D-F654C5CDBAA6}" type="datetime1">
              <a:rPr lang="en-US" smtClean="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909497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B613C-1AD7-49D3-885D-F654C5CDBAA6}" type="datetime1">
              <a:rPr lang="en-US" smtClean="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7721665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B613C-1AD7-49D3-885D-F654C5CDBAA6}" type="datetime1">
              <a:rPr lang="en-US" smtClean="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73657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B613C-1AD7-49D3-885D-F654C5CDBAA6}" type="datetime1">
              <a:rPr lang="en-US" smtClean="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63330556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B4290-6522-4139-852E-05BD9E7F0D2E}" type="datetime1">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627694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83740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F607B-A47E-422C-9BEF-122CCDB7C526}" type="datetime1">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31944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6/1/2020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00453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28924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03811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pPr/>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83141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25943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1149124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1854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7B613C-1AD7-49D3-885D-F654C5CDBAA6}" type="datetime1">
              <a:rPr lang="en-US" smtClean="0"/>
              <a:pPr/>
              <a:t>6/1/2020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730203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D:\BAT Dizaini\BAT PREZENTACIJA Corporate\0-izejas\Dzive-BAT2.jpg"/>
          <p:cNvPicPr>
            <a:picLocks noChangeAspect="1" noChangeArrowheads="1"/>
          </p:cNvPicPr>
          <p:nvPr/>
        </p:nvPicPr>
        <p:blipFill>
          <a:blip r:embed="rId2"/>
          <a:srcRect/>
          <a:stretch>
            <a:fillRect/>
          </a:stretch>
        </p:blipFill>
        <p:spPr bwMode="auto">
          <a:xfrm>
            <a:off x="-920" y="0"/>
            <a:ext cx="12192920" cy="6858000"/>
          </a:xfrm>
          <a:prstGeom prst="rect">
            <a:avLst/>
          </a:prstGeom>
          <a:noFill/>
        </p:spPr>
      </p:pic>
      <p:pic>
        <p:nvPicPr>
          <p:cNvPr id="14341" name="Picture 5"/>
          <p:cNvPicPr>
            <a:picLocks noChangeAspect="1" noChangeArrowheads="1"/>
          </p:cNvPicPr>
          <p:nvPr/>
        </p:nvPicPr>
        <p:blipFill>
          <a:blip r:embed="rId3"/>
          <a:srcRect t="9069" r="50000" b="30172"/>
          <a:stretch>
            <a:fillRect/>
          </a:stretch>
        </p:blipFill>
        <p:spPr bwMode="auto">
          <a:xfrm flipV="1">
            <a:off x="9400950" y="0"/>
            <a:ext cx="2791050" cy="6858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t="8136" r="62434" b="20500"/>
          <a:stretch>
            <a:fillRect/>
          </a:stretch>
        </p:blipFill>
        <p:spPr bwMode="auto">
          <a:xfrm>
            <a:off x="10580899" y="0"/>
            <a:ext cx="1611101" cy="6858000"/>
          </a:xfrm>
          <a:prstGeom prst="rect">
            <a:avLst/>
          </a:prstGeom>
          <a:noFill/>
          <a:ln w="9525">
            <a:noFill/>
            <a:miter lim="800000"/>
            <a:headEnd/>
            <a:tailEnd/>
          </a:ln>
          <a:effectLst/>
        </p:spPr>
      </p:pic>
      <p:pic>
        <p:nvPicPr>
          <p:cNvPr id="2" name="Picture 2"/>
          <p:cNvPicPr>
            <a:picLocks noChangeAspect="1" noChangeArrowheads="1"/>
          </p:cNvPicPr>
          <p:nvPr/>
        </p:nvPicPr>
        <p:blipFill>
          <a:blip r:embed="rId5" cstate="print"/>
          <a:srcRect/>
          <a:stretch>
            <a:fillRect/>
          </a:stretch>
        </p:blipFill>
        <p:spPr bwMode="auto">
          <a:xfrm>
            <a:off x="923287" y="954301"/>
            <a:ext cx="2548226" cy="1365818"/>
          </a:xfrm>
          <a:prstGeom prst="rect">
            <a:avLst/>
          </a:prstGeom>
          <a:noFill/>
          <a:ln w="9525">
            <a:noFill/>
            <a:miter lim="800000"/>
            <a:headEnd/>
            <a:tailEnd/>
          </a:ln>
          <a:effectLst/>
        </p:spPr>
      </p:pic>
      <p:sp>
        <p:nvSpPr>
          <p:cNvPr id="3" name="Rectangle 2"/>
          <p:cNvSpPr/>
          <p:nvPr/>
        </p:nvSpPr>
        <p:spPr>
          <a:xfrm>
            <a:off x="2539508" y="2612700"/>
            <a:ext cx="6861442" cy="3170099"/>
          </a:xfrm>
          <a:prstGeom prst="rect">
            <a:avLst/>
          </a:prstGeom>
        </p:spPr>
        <p:txBody>
          <a:bodyPr wrap="square">
            <a:spAutoFit/>
          </a:bodyPr>
          <a:lstStyle/>
          <a:p>
            <a:pPr algn="ctr"/>
            <a:r>
              <a:rPr lang="en-US" sz="4000" b="1" dirty="0" smtClean="0">
                <a:solidFill>
                  <a:schemeClr val="bg1"/>
                </a:solidFill>
              </a:rPr>
              <a:t>NORDPLUS Intensive Course „</a:t>
            </a:r>
            <a:r>
              <a:rPr lang="lv-LV" sz="4000" b="1" dirty="0" smtClean="0">
                <a:solidFill>
                  <a:schemeClr val="bg1"/>
                </a:solidFill>
              </a:rPr>
              <a:t>Green </a:t>
            </a:r>
            <a:r>
              <a:rPr lang="lv-LV" sz="4000" b="1" dirty="0" err="1" smtClean="0">
                <a:solidFill>
                  <a:schemeClr val="bg1"/>
                </a:solidFill>
              </a:rPr>
              <a:t>Logistics</a:t>
            </a:r>
            <a:r>
              <a:rPr lang="en-US" sz="4000" b="1" dirty="0" smtClean="0">
                <a:solidFill>
                  <a:schemeClr val="bg1"/>
                </a:solidFill>
              </a:rPr>
              <a:t>”</a:t>
            </a:r>
            <a:r>
              <a:rPr lang="lv-LV" sz="4000" b="1" dirty="0" smtClean="0">
                <a:solidFill>
                  <a:schemeClr val="bg1"/>
                </a:solidFill>
              </a:rPr>
              <a:t> </a:t>
            </a:r>
            <a:endParaRPr lang="lv-LV" sz="4000" b="1" dirty="0" smtClean="0">
              <a:solidFill>
                <a:schemeClr val="bg1"/>
              </a:solidFill>
            </a:endParaRPr>
          </a:p>
          <a:p>
            <a:pPr algn="ctr"/>
            <a:endParaRPr lang="lv-LV" sz="4000" b="1" dirty="0">
              <a:solidFill>
                <a:schemeClr val="bg1"/>
              </a:solidFill>
            </a:endParaRPr>
          </a:p>
          <a:p>
            <a:pPr algn="ctr"/>
            <a:r>
              <a:rPr lang="lv-LV" sz="4000" b="1" dirty="0" smtClean="0">
                <a:solidFill>
                  <a:schemeClr val="bg1"/>
                </a:solidFill>
              </a:rPr>
              <a:t>IEVA BRUKSLE</a:t>
            </a:r>
          </a:p>
          <a:p>
            <a:pPr algn="ctr"/>
            <a:r>
              <a:rPr lang="lv-LV" sz="4000" b="1" dirty="0" err="1" smtClean="0">
                <a:solidFill>
                  <a:schemeClr val="bg1"/>
                </a:solidFill>
              </a:rPr>
              <a:t>Supply</a:t>
            </a:r>
            <a:r>
              <a:rPr lang="lv-LV" sz="4000" b="1" dirty="0" smtClean="0">
                <a:solidFill>
                  <a:schemeClr val="bg1"/>
                </a:solidFill>
              </a:rPr>
              <a:t> </a:t>
            </a:r>
            <a:r>
              <a:rPr lang="lv-LV" sz="4000" b="1" dirty="0" err="1" smtClean="0">
                <a:solidFill>
                  <a:schemeClr val="bg1"/>
                </a:solidFill>
              </a:rPr>
              <a:t>chain</a:t>
            </a:r>
            <a:r>
              <a:rPr lang="lv-LV" sz="4000" b="1" dirty="0" smtClean="0">
                <a:solidFill>
                  <a:schemeClr val="bg1"/>
                </a:solidFill>
              </a:rPr>
              <a:t> </a:t>
            </a:r>
            <a:r>
              <a:rPr lang="lv-LV" sz="4000" b="1" dirty="0" err="1" smtClean="0">
                <a:solidFill>
                  <a:schemeClr val="bg1"/>
                </a:solidFill>
              </a:rPr>
              <a:t>management</a:t>
            </a:r>
            <a:endParaRPr lang="lv-LV" sz="4000" b="1" dirty="0" smtClean="0">
              <a:solidFill>
                <a:schemeClr val="bg1"/>
              </a:solidFill>
            </a:endParaRPr>
          </a:p>
        </p:txBody>
      </p:sp>
      <p:pic>
        <p:nvPicPr>
          <p:cNvPr id="10" name="Picture 9"/>
          <p:cNvPicPr>
            <a:picLocks noChangeAspect="1"/>
          </p:cNvPicPr>
          <p:nvPr/>
        </p:nvPicPr>
        <p:blipFill>
          <a:blip r:embed="rId6"/>
          <a:stretch>
            <a:fillRect/>
          </a:stretch>
        </p:blipFill>
        <p:spPr>
          <a:xfrm>
            <a:off x="7122689" y="1219598"/>
            <a:ext cx="3560373" cy="835224"/>
          </a:xfrm>
          <a:prstGeom prst="rect">
            <a:avLst/>
          </a:prstGeom>
        </p:spPr>
      </p:pic>
    </p:spTree>
    <p:extLst>
      <p:ext uri="{BB962C8B-B14F-4D97-AF65-F5344CB8AC3E}">
        <p14:creationId xmlns:p14="http://schemas.microsoft.com/office/powerpoint/2010/main" val="3193088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2508BA8-5FCD-44B8-8333-54F26B698B4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002268" y="-523611"/>
            <a:ext cx="3881437" cy="3881438"/>
          </a:xfrm>
        </p:spPr>
      </p:pic>
      <p:pic>
        <p:nvPicPr>
          <p:cNvPr id="7" name="Picture 6">
            <a:extLst>
              <a:ext uri="{FF2B5EF4-FFF2-40B4-BE49-F238E27FC236}">
                <a16:creationId xmlns="" xmlns:a16="http://schemas.microsoft.com/office/drawing/2014/main" id="{51900CA0-9901-49E3-AD41-3CBF6071E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84" y="2695656"/>
            <a:ext cx="10897772" cy="4162344"/>
          </a:xfrm>
          <a:prstGeom prst="rect">
            <a:avLst/>
          </a:prstGeom>
        </p:spPr>
      </p:pic>
      <p:pic>
        <p:nvPicPr>
          <p:cNvPr id="8" name="Picture 7">
            <a:extLst>
              <a:ext uri="{FF2B5EF4-FFF2-40B4-BE49-F238E27FC236}">
                <a16:creationId xmlns="" xmlns:a16="http://schemas.microsoft.com/office/drawing/2014/main" id="{92217149-B6CB-463F-B4F1-44C5CABCCF33}"/>
              </a:ext>
            </a:extLst>
          </p:cNvPr>
          <p:cNvPicPr>
            <a:picLocks noChangeAspect="1"/>
          </p:cNvPicPr>
          <p:nvPr/>
        </p:nvPicPr>
        <p:blipFill>
          <a:blip r:embed="rId4"/>
          <a:stretch>
            <a:fillRect/>
          </a:stretch>
        </p:blipFill>
        <p:spPr>
          <a:xfrm>
            <a:off x="3546597" y="138560"/>
            <a:ext cx="3333750" cy="2505075"/>
          </a:xfrm>
          <a:prstGeom prst="rect">
            <a:avLst/>
          </a:prstGeom>
        </p:spPr>
      </p:pic>
      <p:pic>
        <p:nvPicPr>
          <p:cNvPr id="9" name="Picture 8">
            <a:extLst>
              <a:ext uri="{FF2B5EF4-FFF2-40B4-BE49-F238E27FC236}">
                <a16:creationId xmlns="" xmlns:a16="http://schemas.microsoft.com/office/drawing/2014/main" id="{6F03B379-7E14-4844-9DC6-F8EE57CD6321}"/>
              </a:ext>
            </a:extLst>
          </p:cNvPr>
          <p:cNvPicPr>
            <a:picLocks noChangeAspect="1"/>
          </p:cNvPicPr>
          <p:nvPr/>
        </p:nvPicPr>
        <p:blipFill>
          <a:blip r:embed="rId5"/>
          <a:stretch>
            <a:fillRect/>
          </a:stretch>
        </p:blipFill>
        <p:spPr>
          <a:xfrm>
            <a:off x="346417" y="190581"/>
            <a:ext cx="2453054" cy="2453054"/>
          </a:xfrm>
          <a:prstGeom prst="rect">
            <a:avLst/>
          </a:prstGeom>
        </p:spPr>
      </p:pic>
    </p:spTree>
    <p:extLst>
      <p:ext uri="{BB962C8B-B14F-4D97-AF65-F5344CB8AC3E}">
        <p14:creationId xmlns:p14="http://schemas.microsoft.com/office/powerpoint/2010/main" val="3167428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C1C601-4D6C-4299-B703-7C1BC6B63A3E}"/>
              </a:ext>
            </a:extLst>
          </p:cNvPr>
          <p:cNvSpPr>
            <a:spLocks noGrp="1"/>
          </p:cNvSpPr>
          <p:nvPr>
            <p:ph type="title"/>
          </p:nvPr>
        </p:nvSpPr>
        <p:spPr/>
        <p:txBody>
          <a:bodyPr/>
          <a:lstStyle/>
          <a:p>
            <a:r>
              <a:rPr lang="lv-LV" dirty="0"/>
              <a:t>EXERCISE</a:t>
            </a:r>
            <a:endParaRPr lang="lt-LT" dirty="0"/>
          </a:p>
        </p:txBody>
      </p:sp>
      <p:sp>
        <p:nvSpPr>
          <p:cNvPr id="3" name="Content Placeholder 2">
            <a:extLst>
              <a:ext uri="{FF2B5EF4-FFF2-40B4-BE49-F238E27FC236}">
                <a16:creationId xmlns="" xmlns:a16="http://schemas.microsoft.com/office/drawing/2014/main" id="{79D605DD-C111-43FC-977B-794858294FE3}"/>
              </a:ext>
            </a:extLst>
          </p:cNvPr>
          <p:cNvSpPr>
            <a:spLocks noGrp="1"/>
          </p:cNvSpPr>
          <p:nvPr>
            <p:ph idx="1"/>
          </p:nvPr>
        </p:nvSpPr>
        <p:spPr>
          <a:xfrm>
            <a:off x="677334" y="2135505"/>
            <a:ext cx="8596668" cy="3880773"/>
          </a:xfrm>
        </p:spPr>
        <p:txBody>
          <a:bodyPr/>
          <a:lstStyle/>
          <a:p>
            <a:r>
              <a:rPr lang="en-US" dirty="0"/>
              <a:t>From station </a:t>
            </a:r>
            <a:r>
              <a:rPr lang="lv-LV" dirty="0"/>
              <a:t>A </a:t>
            </a:r>
            <a:r>
              <a:rPr lang="en-US" dirty="0"/>
              <a:t>and station </a:t>
            </a:r>
            <a:r>
              <a:rPr lang="lv-LV" dirty="0"/>
              <a:t>B </a:t>
            </a:r>
            <a:r>
              <a:rPr lang="en-US" dirty="0"/>
              <a:t>simultaneously arrived 2 trains facing each other</a:t>
            </a:r>
            <a:r>
              <a:rPr lang="lv-LV" dirty="0"/>
              <a:t> 					</a:t>
            </a:r>
          </a:p>
          <a:p>
            <a:r>
              <a:rPr lang="lv-LV" dirty="0"/>
              <a:t>A </a:t>
            </a:r>
            <a:r>
              <a:rPr lang="en-US" dirty="0"/>
              <a:t>trains speed </a:t>
            </a:r>
            <a:r>
              <a:rPr lang="lv-LV" dirty="0"/>
              <a:t>90 km/h, B </a:t>
            </a:r>
            <a:r>
              <a:rPr lang="en-US" dirty="0" smtClean="0"/>
              <a:t>trains </a:t>
            </a:r>
            <a:r>
              <a:rPr lang="en-US" dirty="0"/>
              <a:t>speed </a:t>
            </a:r>
            <a:r>
              <a:rPr lang="lv-LV" dirty="0"/>
              <a:t>60 km/h						</a:t>
            </a:r>
          </a:p>
          <a:p>
            <a:r>
              <a:rPr lang="en-US" dirty="0"/>
              <a:t>Direction between stations </a:t>
            </a:r>
            <a:r>
              <a:rPr lang="lv-LV" dirty="0"/>
              <a:t>600 km.						</a:t>
            </a:r>
          </a:p>
          <a:p>
            <a:r>
              <a:rPr lang="lv-LV" dirty="0"/>
              <a:t>						</a:t>
            </a:r>
          </a:p>
          <a:p>
            <a:r>
              <a:rPr lang="en-US" dirty="0"/>
              <a:t>How many km from stations trains will meet?</a:t>
            </a:r>
            <a:r>
              <a:rPr lang="lv-LV" dirty="0"/>
              <a:t>					</a:t>
            </a:r>
          </a:p>
        </p:txBody>
      </p:sp>
    </p:spTree>
    <p:extLst>
      <p:ext uri="{BB962C8B-B14F-4D97-AF65-F5344CB8AC3E}">
        <p14:creationId xmlns:p14="http://schemas.microsoft.com/office/powerpoint/2010/main" val="16773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88F5C-C2CA-43BD-B84C-3B41E7119ADD}"/>
              </a:ext>
            </a:extLst>
          </p:cNvPr>
          <p:cNvSpPr>
            <a:spLocks noGrp="1"/>
          </p:cNvSpPr>
          <p:nvPr>
            <p:ph type="title"/>
          </p:nvPr>
        </p:nvSpPr>
        <p:spPr/>
        <p:txBody>
          <a:bodyPr/>
          <a:lstStyle/>
          <a:p>
            <a:r>
              <a:rPr lang="en-US" dirty="0"/>
              <a:t>Logistics development 1980- 2000</a:t>
            </a:r>
            <a:endParaRPr lang="lt-LT" dirty="0"/>
          </a:p>
        </p:txBody>
      </p:sp>
      <p:sp>
        <p:nvSpPr>
          <p:cNvPr id="3" name="Content Placeholder 2">
            <a:extLst>
              <a:ext uri="{FF2B5EF4-FFF2-40B4-BE49-F238E27FC236}">
                <a16:creationId xmlns="" xmlns:a16="http://schemas.microsoft.com/office/drawing/2014/main" id="{BF8EFED9-15BE-4C69-AE49-C541C48BD27E}"/>
              </a:ext>
            </a:extLst>
          </p:cNvPr>
          <p:cNvSpPr>
            <a:spLocks noGrp="1"/>
          </p:cNvSpPr>
          <p:nvPr>
            <p:ph idx="1"/>
          </p:nvPr>
        </p:nvSpPr>
        <p:spPr/>
        <p:txBody>
          <a:bodyPr/>
          <a:lstStyle/>
          <a:p>
            <a:r>
              <a:rPr lang="en-US" dirty="0"/>
              <a:t>Implementation of the principle of integration</a:t>
            </a:r>
          </a:p>
          <a:p>
            <a:r>
              <a:rPr lang="en-US" dirty="0"/>
              <a:t>Extensive implementation of personal computers in household and business</a:t>
            </a:r>
          </a:p>
          <a:p>
            <a:r>
              <a:rPr lang="en-US" dirty="0"/>
              <a:t>Globalization of the market</a:t>
            </a:r>
          </a:p>
          <a:p>
            <a:r>
              <a:rPr lang="en-US" dirty="0"/>
              <a:t>Changes in the legal framework for economic infrastructure</a:t>
            </a:r>
          </a:p>
          <a:p>
            <a:r>
              <a:rPr lang="en-US" dirty="0"/>
              <a:t>Quality Management Philosophy and Systems (TQM)</a:t>
            </a:r>
          </a:p>
          <a:p>
            <a:r>
              <a:rPr lang="en-US" dirty="0"/>
              <a:t>Partnership and strategic business alliances;</a:t>
            </a:r>
          </a:p>
          <a:p>
            <a:endParaRPr lang="lt-LT" dirty="0"/>
          </a:p>
        </p:txBody>
      </p:sp>
    </p:spTree>
    <p:extLst>
      <p:ext uri="{BB962C8B-B14F-4D97-AF65-F5344CB8AC3E}">
        <p14:creationId xmlns:p14="http://schemas.microsoft.com/office/powerpoint/2010/main" val="1017703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6F569D-03F1-4770-98CD-E9F78426D1D3}"/>
              </a:ext>
            </a:extLst>
          </p:cNvPr>
          <p:cNvSpPr>
            <a:spLocks noGrp="1"/>
          </p:cNvSpPr>
          <p:nvPr>
            <p:ph type="title"/>
          </p:nvPr>
        </p:nvSpPr>
        <p:spPr/>
        <p:txBody>
          <a:bodyPr/>
          <a:lstStyle/>
          <a:p>
            <a:r>
              <a:rPr lang="en-US" dirty="0"/>
              <a:t>Millennium trends in Logistics </a:t>
            </a:r>
            <a:endParaRPr lang="lt-LT" dirty="0"/>
          </a:p>
        </p:txBody>
      </p:sp>
      <p:sp>
        <p:nvSpPr>
          <p:cNvPr id="3" name="Content Placeholder 2">
            <a:extLst>
              <a:ext uri="{FF2B5EF4-FFF2-40B4-BE49-F238E27FC236}">
                <a16:creationId xmlns="" xmlns:a16="http://schemas.microsoft.com/office/drawing/2014/main" id="{365A9524-FEF9-4F64-812D-568CFFAD60CB}"/>
              </a:ext>
            </a:extLst>
          </p:cNvPr>
          <p:cNvSpPr>
            <a:spLocks noGrp="1"/>
          </p:cNvSpPr>
          <p:nvPr>
            <p:ph idx="1"/>
          </p:nvPr>
        </p:nvSpPr>
        <p:spPr>
          <a:xfrm>
            <a:off x="677334" y="2160589"/>
            <a:ext cx="8596668" cy="4338685"/>
          </a:xfrm>
        </p:spPr>
        <p:txBody>
          <a:bodyPr>
            <a:normAutofit/>
          </a:bodyPr>
          <a:lstStyle/>
          <a:p>
            <a:pPr marL="0" indent="0">
              <a:buNone/>
            </a:pPr>
            <a:r>
              <a:rPr lang="en-US" dirty="0"/>
              <a:t>Supply chain management born USA beginning 1980</a:t>
            </a:r>
          </a:p>
          <a:p>
            <a:pPr marL="0" indent="0">
              <a:buNone/>
            </a:pPr>
            <a:endParaRPr lang="en-US" dirty="0"/>
          </a:p>
          <a:p>
            <a:r>
              <a:rPr lang="en-US" dirty="0"/>
              <a:t>Logistics process and business management in combination</a:t>
            </a:r>
          </a:p>
          <a:p>
            <a:r>
              <a:rPr lang="en-US" dirty="0"/>
              <a:t>Intensive global market competition</a:t>
            </a:r>
          </a:p>
          <a:p>
            <a:r>
              <a:rPr lang="en-US" dirty="0"/>
              <a:t>Goods with a short life cycle</a:t>
            </a:r>
          </a:p>
          <a:p>
            <a:r>
              <a:rPr lang="en-US" dirty="0"/>
              <a:t>Increased consumer demands for quality</a:t>
            </a:r>
          </a:p>
          <a:p>
            <a:r>
              <a:rPr lang="en-US" dirty="0"/>
              <a:t>Development of transport and communication technologies.</a:t>
            </a:r>
          </a:p>
          <a:p>
            <a:pPr marL="0" indent="0">
              <a:buNone/>
            </a:pPr>
            <a:r>
              <a:rPr lang="en-US" dirty="0"/>
              <a:t/>
            </a:r>
            <a:br>
              <a:rPr lang="en-US" dirty="0"/>
            </a:br>
            <a:r>
              <a:rPr lang="en-US" dirty="0"/>
              <a:t>Collaborate to cooperate. Competition between companies is replaced by competition between supply chains.</a:t>
            </a:r>
          </a:p>
          <a:p>
            <a:pPr marL="0" indent="0">
              <a:buNone/>
            </a:pPr>
            <a:r>
              <a:rPr lang="lv-LV" sz="1400" dirty="0"/>
              <a:t>Oliver.K., Webber.M. Supply chain management: Logistics catches up with strategy. Chapman and Hall, 1982. P 63-75</a:t>
            </a:r>
            <a:r>
              <a:rPr lang="en-US" sz="1400" dirty="0"/>
              <a:t> </a:t>
            </a:r>
          </a:p>
          <a:p>
            <a:pPr marL="0" indent="0">
              <a:buNone/>
            </a:pPr>
            <a:endParaRPr lang="lt-LT" dirty="0"/>
          </a:p>
        </p:txBody>
      </p:sp>
    </p:spTree>
    <p:extLst>
      <p:ext uri="{BB962C8B-B14F-4D97-AF65-F5344CB8AC3E}">
        <p14:creationId xmlns:p14="http://schemas.microsoft.com/office/powerpoint/2010/main" val="4112687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33CD93-65F5-40D9-8E98-D081B08C0B4E}"/>
              </a:ext>
            </a:extLst>
          </p:cNvPr>
          <p:cNvSpPr>
            <a:spLocks noGrp="1"/>
          </p:cNvSpPr>
          <p:nvPr>
            <p:ph type="title"/>
          </p:nvPr>
        </p:nvSpPr>
        <p:spPr>
          <a:xfrm>
            <a:off x="677334" y="609600"/>
            <a:ext cx="8596668" cy="684628"/>
          </a:xfrm>
        </p:spPr>
        <p:txBody>
          <a:bodyPr/>
          <a:lstStyle/>
          <a:p>
            <a:r>
              <a:rPr lang="en-US" dirty="0"/>
              <a:t>Hierarchy of logistics processes</a:t>
            </a:r>
            <a:endParaRPr lang="lt-LT" dirty="0"/>
          </a:p>
        </p:txBody>
      </p:sp>
      <p:pic>
        <p:nvPicPr>
          <p:cNvPr id="4" name="Content Placeholder 5">
            <a:extLst>
              <a:ext uri="{FF2B5EF4-FFF2-40B4-BE49-F238E27FC236}">
                <a16:creationId xmlns="" xmlns:a16="http://schemas.microsoft.com/office/drawing/2014/main" id="{65C7FE5F-DDDB-49D7-9F61-46FAE1EA75C4}"/>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2097"/>
          <a:stretch/>
        </p:blipFill>
        <p:spPr bwMode="auto">
          <a:xfrm>
            <a:off x="928468" y="1434906"/>
            <a:ext cx="8187397" cy="5134706"/>
          </a:xfrm>
          <a:prstGeom prst="rect">
            <a:avLst/>
          </a:prstGeom>
          <a:noFill/>
          <a:ln>
            <a:noFill/>
          </a:ln>
        </p:spPr>
      </p:pic>
    </p:spTree>
    <p:extLst>
      <p:ext uri="{BB962C8B-B14F-4D97-AF65-F5344CB8AC3E}">
        <p14:creationId xmlns:p14="http://schemas.microsoft.com/office/powerpoint/2010/main" val="2330338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A345B7-C666-4E68-92AF-F3680664F66D}"/>
              </a:ext>
            </a:extLst>
          </p:cNvPr>
          <p:cNvSpPr>
            <a:spLocks noGrp="1"/>
          </p:cNvSpPr>
          <p:nvPr>
            <p:ph type="title"/>
          </p:nvPr>
        </p:nvSpPr>
        <p:spPr/>
        <p:txBody>
          <a:bodyPr/>
          <a:lstStyle/>
          <a:p>
            <a:pPr algn="ctr"/>
            <a:r>
              <a:rPr lang="en-US" dirty="0"/>
              <a:t>Supply chain advantages </a:t>
            </a:r>
            <a:endParaRPr lang="lt-LT" dirty="0"/>
          </a:p>
        </p:txBody>
      </p:sp>
      <p:sp>
        <p:nvSpPr>
          <p:cNvPr id="3" name="Content Placeholder 2">
            <a:extLst>
              <a:ext uri="{FF2B5EF4-FFF2-40B4-BE49-F238E27FC236}">
                <a16:creationId xmlns="" xmlns:a16="http://schemas.microsoft.com/office/drawing/2014/main" id="{DD32E5B2-DA1E-445B-8C33-602542B3F40C}"/>
              </a:ext>
            </a:extLst>
          </p:cNvPr>
          <p:cNvSpPr>
            <a:spLocks noGrp="1"/>
          </p:cNvSpPr>
          <p:nvPr>
            <p:ph idx="1"/>
          </p:nvPr>
        </p:nvSpPr>
        <p:spPr/>
        <p:txBody>
          <a:bodyPr/>
          <a:lstStyle/>
          <a:p>
            <a:r>
              <a:rPr lang="en-US" dirty="0"/>
              <a:t>5-15% increase in profit</a:t>
            </a:r>
          </a:p>
          <a:p>
            <a:r>
              <a:rPr lang="en-US" dirty="0"/>
              <a:t>20-40% reduction in order processing time and costs</a:t>
            </a:r>
          </a:p>
          <a:p>
            <a:r>
              <a:rPr lang="en-US" dirty="0"/>
              <a:t>15-30% product implementation time reduction</a:t>
            </a:r>
          </a:p>
          <a:p>
            <a:r>
              <a:rPr lang="en-US" dirty="0"/>
              <a:t>Purchase costs are reduced by 5-15%</a:t>
            </a:r>
          </a:p>
          <a:p>
            <a:r>
              <a:rPr lang="en-US" dirty="0"/>
              <a:t>Decrease in stock by 20-40%</a:t>
            </a:r>
          </a:p>
          <a:p>
            <a:r>
              <a:rPr lang="en-US" dirty="0"/>
              <a:t>Decreases production costs by 5- 15%</a:t>
            </a:r>
          </a:p>
          <a:p>
            <a:pPr marL="0" indent="0">
              <a:buNone/>
            </a:pPr>
            <a:endParaRPr lang="en-US" dirty="0"/>
          </a:p>
          <a:p>
            <a:pPr marL="0" indent="0">
              <a:buNone/>
            </a:pPr>
            <a:endParaRPr lang="en-US" dirty="0"/>
          </a:p>
          <a:p>
            <a:pPr marL="0" indent="0">
              <a:buNone/>
            </a:pPr>
            <a:r>
              <a:rPr lang="lv-LV" sz="1400" dirty="0"/>
              <a:t>AMR research, Accenture, Forrester research</a:t>
            </a:r>
            <a:endParaRPr lang="lt-LT" sz="1400" dirty="0"/>
          </a:p>
        </p:txBody>
      </p:sp>
    </p:spTree>
    <p:extLst>
      <p:ext uri="{BB962C8B-B14F-4D97-AF65-F5344CB8AC3E}">
        <p14:creationId xmlns:p14="http://schemas.microsoft.com/office/powerpoint/2010/main" val="2524183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5E9BF6-91C1-4025-9870-094CEA78408B}"/>
              </a:ext>
            </a:extLst>
          </p:cNvPr>
          <p:cNvSpPr>
            <a:spLocks noGrp="1"/>
          </p:cNvSpPr>
          <p:nvPr>
            <p:ph type="title"/>
          </p:nvPr>
        </p:nvSpPr>
        <p:spPr/>
        <p:txBody>
          <a:bodyPr/>
          <a:lstStyle/>
          <a:p>
            <a:pPr algn="ctr"/>
            <a:r>
              <a:rPr lang="en-US" dirty="0"/>
              <a:t>Supply chain definition</a:t>
            </a:r>
            <a:endParaRPr lang="lt-LT" dirty="0"/>
          </a:p>
        </p:txBody>
      </p:sp>
      <p:sp>
        <p:nvSpPr>
          <p:cNvPr id="3" name="Content Placeholder 2">
            <a:extLst>
              <a:ext uri="{FF2B5EF4-FFF2-40B4-BE49-F238E27FC236}">
                <a16:creationId xmlns="" xmlns:a16="http://schemas.microsoft.com/office/drawing/2014/main" id="{68714369-7EEA-452F-ADD0-AE85A8E7CCD1}"/>
              </a:ext>
            </a:extLst>
          </p:cNvPr>
          <p:cNvSpPr>
            <a:spLocks noGrp="1"/>
          </p:cNvSpPr>
          <p:nvPr>
            <p:ph idx="1"/>
          </p:nvPr>
        </p:nvSpPr>
        <p:spPr/>
        <p:txBody>
          <a:bodyPr>
            <a:normAutofit lnSpcReduction="10000"/>
          </a:bodyPr>
          <a:lstStyle/>
          <a:p>
            <a:pPr marL="0" indent="0">
              <a:buNone/>
            </a:pPr>
            <a:endParaRPr lang="en-US" dirty="0"/>
          </a:p>
          <a:p>
            <a:pPr marL="0" indent="0">
              <a:buNone/>
            </a:pPr>
            <a:r>
              <a:rPr lang="en-US" sz="2400" b="1" dirty="0"/>
              <a:t>Supply chain management is the strategic and systematic co-ordination of traditional business functions within a company and between all companies in the supply chain with the aim of improving long-term performance for each of the companies involved and for the supply chain as a whole.</a:t>
            </a:r>
          </a:p>
          <a:p>
            <a:pPr marL="0" indent="0">
              <a:buNone/>
            </a:pPr>
            <a:endParaRPr lang="en-US" sz="2400" b="1" dirty="0"/>
          </a:p>
          <a:p>
            <a:pPr marL="0" indent="0">
              <a:buNone/>
            </a:pPr>
            <a:endParaRPr lang="en-US" sz="1400" dirty="0"/>
          </a:p>
          <a:p>
            <a:pPr marL="0" indent="0">
              <a:buNone/>
            </a:pPr>
            <a:r>
              <a:rPr lang="lv-LV" sz="1400" dirty="0"/>
              <a:t>Cooper. M.C., Ellram, L. M.Characteristics of </a:t>
            </a:r>
            <a:r>
              <a:rPr lang="lv-LV" sz="1400" dirty="0" err="1"/>
              <a:t>supply</a:t>
            </a:r>
            <a:r>
              <a:rPr lang="lv-LV" sz="1400" dirty="0"/>
              <a:t> chain management and the implications of purchasing and Logistics Strategy. The international journal of logistics management. 1993. Nr. 4(2) p. 13</a:t>
            </a:r>
            <a:endParaRPr lang="en-US" sz="1400" dirty="0"/>
          </a:p>
          <a:p>
            <a:endParaRPr lang="lt-LT" dirty="0"/>
          </a:p>
        </p:txBody>
      </p:sp>
    </p:spTree>
    <p:extLst>
      <p:ext uri="{BB962C8B-B14F-4D97-AF65-F5344CB8AC3E}">
        <p14:creationId xmlns:p14="http://schemas.microsoft.com/office/powerpoint/2010/main" val="3667886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4567DB-1623-489E-B18B-F31929ED56B8}"/>
              </a:ext>
            </a:extLst>
          </p:cNvPr>
          <p:cNvSpPr>
            <a:spLocks noGrp="1"/>
          </p:cNvSpPr>
          <p:nvPr>
            <p:ph type="title"/>
          </p:nvPr>
        </p:nvSpPr>
        <p:spPr/>
        <p:txBody>
          <a:bodyPr>
            <a:normAutofit fontScale="90000"/>
          </a:bodyPr>
          <a:lstStyle/>
          <a:p>
            <a:r>
              <a:rPr lang="en-US" dirty="0"/>
              <a:t>Leading Trends in Logistics Services currently</a:t>
            </a:r>
            <a:br>
              <a:rPr lang="en-US" dirty="0"/>
            </a:br>
            <a:endParaRPr lang="lt-LT" dirty="0"/>
          </a:p>
        </p:txBody>
      </p:sp>
      <p:sp>
        <p:nvSpPr>
          <p:cNvPr id="3" name="Content Placeholder 2">
            <a:extLst>
              <a:ext uri="{FF2B5EF4-FFF2-40B4-BE49-F238E27FC236}">
                <a16:creationId xmlns="" xmlns:a16="http://schemas.microsoft.com/office/drawing/2014/main" id="{D0A44E43-5423-405B-872B-B3D6A73C64F4}"/>
              </a:ext>
            </a:extLst>
          </p:cNvPr>
          <p:cNvSpPr>
            <a:spLocks noGrp="1"/>
          </p:cNvSpPr>
          <p:nvPr>
            <p:ph idx="1"/>
          </p:nvPr>
        </p:nvSpPr>
        <p:spPr/>
        <p:txBody>
          <a:bodyPr/>
          <a:lstStyle/>
          <a:p>
            <a:r>
              <a:rPr lang="en-US" dirty="0"/>
              <a:t>Expansion of logistics service providers' competencies towards 3PL and 4PL</a:t>
            </a:r>
          </a:p>
          <a:p>
            <a:r>
              <a:rPr lang="en-US" dirty="0"/>
              <a:t>Involvement of logistics operators in analytical work</a:t>
            </a:r>
          </a:p>
          <a:p>
            <a:r>
              <a:rPr lang="en-US" dirty="0"/>
              <a:t>Increasing the range of services and technical capabilities of 3PL operators</a:t>
            </a:r>
          </a:p>
          <a:p>
            <a:r>
              <a:rPr lang="en-US" dirty="0"/>
              <a:t>Deeper integration of logistics companies into customer planning processes</a:t>
            </a:r>
          </a:p>
          <a:p>
            <a:r>
              <a:rPr lang="en-US" dirty="0"/>
              <a:t>Consolidation and growth of logistics operators</a:t>
            </a:r>
          </a:p>
          <a:p>
            <a:r>
              <a:rPr lang="en-US" dirty="0"/>
              <a:t>Logistics Operators focus on global market</a:t>
            </a:r>
          </a:p>
          <a:p>
            <a:r>
              <a:rPr lang="en-US" dirty="0"/>
              <a:t>Extension of the duration of operational contracts</a:t>
            </a:r>
            <a:endParaRPr lang="lt-LT" dirty="0"/>
          </a:p>
        </p:txBody>
      </p:sp>
    </p:spTree>
    <p:extLst>
      <p:ext uri="{BB962C8B-B14F-4D97-AF65-F5344CB8AC3E}">
        <p14:creationId xmlns:p14="http://schemas.microsoft.com/office/powerpoint/2010/main" val="3432001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F5AA9A-E91B-485D-B678-C5C602F1DC78}"/>
              </a:ext>
            </a:extLst>
          </p:cNvPr>
          <p:cNvSpPr>
            <a:spLocks noGrp="1"/>
          </p:cNvSpPr>
          <p:nvPr>
            <p:ph type="title"/>
          </p:nvPr>
        </p:nvSpPr>
        <p:spPr/>
        <p:txBody>
          <a:bodyPr/>
          <a:lstStyle/>
          <a:p>
            <a:r>
              <a:rPr lang="en-US" dirty="0"/>
              <a:t>Functions of operational logistics</a:t>
            </a:r>
            <a:endParaRPr lang="lt-LT" dirty="0"/>
          </a:p>
        </p:txBody>
      </p:sp>
      <p:sp>
        <p:nvSpPr>
          <p:cNvPr id="3" name="Content Placeholder 2">
            <a:extLst>
              <a:ext uri="{FF2B5EF4-FFF2-40B4-BE49-F238E27FC236}">
                <a16:creationId xmlns="" xmlns:a16="http://schemas.microsoft.com/office/drawing/2014/main" id="{3F040026-035C-4078-A1D8-4C2A7E0082F6}"/>
              </a:ext>
            </a:extLst>
          </p:cNvPr>
          <p:cNvSpPr>
            <a:spLocks noGrp="1"/>
          </p:cNvSpPr>
          <p:nvPr>
            <p:ph idx="1"/>
          </p:nvPr>
        </p:nvSpPr>
        <p:spPr/>
        <p:txBody>
          <a:bodyPr/>
          <a:lstStyle/>
          <a:p>
            <a:r>
              <a:rPr lang="en-US" dirty="0"/>
              <a:t>Transportation</a:t>
            </a:r>
          </a:p>
          <a:p>
            <a:r>
              <a:rPr lang="en-US" dirty="0"/>
              <a:t>Warehouse maintenance and cargo handling</a:t>
            </a:r>
          </a:p>
          <a:p>
            <a:r>
              <a:rPr lang="en-US" dirty="0"/>
              <a:t>Packaging and repackaging</a:t>
            </a:r>
          </a:p>
          <a:p>
            <a:r>
              <a:rPr lang="en-US" dirty="0"/>
              <a:t>Management of individual order processes</a:t>
            </a:r>
          </a:p>
          <a:p>
            <a:r>
              <a:rPr lang="en-US" dirty="0"/>
              <a:t>Customs and legal formalities</a:t>
            </a:r>
          </a:p>
          <a:p>
            <a:r>
              <a:rPr lang="en-US" dirty="0"/>
              <a:t>Providing information flows</a:t>
            </a:r>
          </a:p>
          <a:p>
            <a:r>
              <a:rPr lang="en-US" dirty="0"/>
              <a:t>Management of retrograde (back) flows of goods</a:t>
            </a:r>
          </a:p>
          <a:p>
            <a:r>
              <a:rPr lang="en-US" dirty="0"/>
              <a:t>Management of informational flows</a:t>
            </a:r>
          </a:p>
          <a:p>
            <a:r>
              <a:rPr lang="en-US" dirty="0"/>
              <a:t>Management of financial flows</a:t>
            </a:r>
          </a:p>
          <a:p>
            <a:endParaRPr lang="lt-LT" dirty="0"/>
          </a:p>
        </p:txBody>
      </p:sp>
    </p:spTree>
    <p:extLst>
      <p:ext uri="{BB962C8B-B14F-4D97-AF65-F5344CB8AC3E}">
        <p14:creationId xmlns:p14="http://schemas.microsoft.com/office/powerpoint/2010/main" val="3290386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AF67-6272-4370-9CA4-28E2F1AC44A1}"/>
              </a:ext>
            </a:extLst>
          </p:cNvPr>
          <p:cNvSpPr>
            <a:spLocks noGrp="1"/>
          </p:cNvSpPr>
          <p:nvPr>
            <p:ph type="title"/>
          </p:nvPr>
        </p:nvSpPr>
        <p:spPr/>
        <p:txBody>
          <a:bodyPr/>
          <a:lstStyle/>
          <a:p>
            <a:pPr algn="ctr"/>
            <a:r>
              <a:rPr lang="en-US" dirty="0"/>
              <a:t>Functions of coordination</a:t>
            </a:r>
            <a:endParaRPr lang="lt-LT" dirty="0"/>
          </a:p>
        </p:txBody>
      </p:sp>
      <p:sp>
        <p:nvSpPr>
          <p:cNvPr id="3" name="Content Placeholder 2">
            <a:extLst>
              <a:ext uri="{FF2B5EF4-FFF2-40B4-BE49-F238E27FC236}">
                <a16:creationId xmlns="" xmlns:a16="http://schemas.microsoft.com/office/drawing/2014/main" id="{655C197B-9EDF-47D0-A237-8AF729963A51}"/>
              </a:ext>
            </a:extLst>
          </p:cNvPr>
          <p:cNvSpPr>
            <a:spLocks noGrp="1"/>
          </p:cNvSpPr>
          <p:nvPr>
            <p:ph idx="1"/>
          </p:nvPr>
        </p:nvSpPr>
        <p:spPr/>
        <p:txBody>
          <a:bodyPr/>
          <a:lstStyle/>
          <a:p>
            <a:r>
              <a:rPr lang="en-US" dirty="0"/>
              <a:t>From logistics function management to business process management</a:t>
            </a:r>
          </a:p>
          <a:p>
            <a:r>
              <a:rPr lang="en-US" dirty="0"/>
              <a:t>Business Processes - interrelated functions, operations that turn company resources into a company expected result</a:t>
            </a:r>
          </a:p>
          <a:p>
            <a:r>
              <a:rPr lang="en-US" dirty="0"/>
              <a:t>The use of outsourcing</a:t>
            </a:r>
          </a:p>
          <a:p>
            <a:r>
              <a:rPr lang="en-US" dirty="0"/>
              <a:t>Change of ownership of inventory management functions</a:t>
            </a:r>
          </a:p>
          <a:p>
            <a:r>
              <a:rPr lang="en-US" dirty="0"/>
              <a:t>3PL logistics operator appearance the market</a:t>
            </a:r>
          </a:p>
          <a:p>
            <a:r>
              <a:rPr lang="en-US" dirty="0"/>
              <a:t>KPIs (Key Performance Indicators): Units of Performance</a:t>
            </a:r>
          </a:p>
          <a:p>
            <a:endParaRPr lang="en-US" dirty="0"/>
          </a:p>
          <a:p>
            <a:pPr marL="0" indent="0">
              <a:buNone/>
            </a:pPr>
            <a:r>
              <a:rPr lang="en-US" dirty="0"/>
              <a:t>                               </a:t>
            </a:r>
            <a:r>
              <a:rPr lang="lv-LV" dirty="0" smtClean="0"/>
              <a:t>Min.</a:t>
            </a:r>
            <a:r>
              <a:rPr lang="en-US" dirty="0" smtClean="0"/>
              <a:t>Costs </a:t>
            </a:r>
            <a:r>
              <a:rPr lang="en-US" dirty="0"/>
              <a:t>+time = quality</a:t>
            </a:r>
          </a:p>
          <a:p>
            <a:pPr marL="0" indent="0">
              <a:buNone/>
            </a:pPr>
            <a:endParaRPr lang="lt-LT" dirty="0"/>
          </a:p>
        </p:txBody>
      </p:sp>
    </p:spTree>
    <p:extLst>
      <p:ext uri="{BB962C8B-B14F-4D97-AF65-F5344CB8AC3E}">
        <p14:creationId xmlns:p14="http://schemas.microsoft.com/office/powerpoint/2010/main" val="348902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Supply chain management</a:t>
            </a:r>
            <a:endParaRPr lang="lv-LV" dirty="0"/>
          </a:p>
        </p:txBody>
      </p:sp>
      <p:sp>
        <p:nvSpPr>
          <p:cNvPr id="3" name="Content Placeholder 2"/>
          <p:cNvSpPr>
            <a:spLocks noGrp="1"/>
          </p:cNvSpPr>
          <p:nvPr>
            <p:ph idx="1"/>
          </p:nvPr>
        </p:nvSpPr>
        <p:spPr/>
        <p:txBody>
          <a:bodyPr/>
          <a:lstStyle/>
          <a:p>
            <a:pPr marL="0" indent="0" algn="ctr">
              <a:buNone/>
            </a:pPr>
            <a:r>
              <a:rPr lang="lv-LV" dirty="0" smtClean="0"/>
              <a:t>Bussiness university Turība</a:t>
            </a:r>
          </a:p>
          <a:p>
            <a:pPr marL="0" indent="0" algn="ctr">
              <a:buNone/>
            </a:pPr>
            <a:r>
              <a:rPr lang="lv-LV" dirty="0" smtClean="0"/>
              <a:t>Lecturer MBA, </a:t>
            </a:r>
            <a:r>
              <a:rPr lang="lv-LV" dirty="0" err="1" smtClean="0"/>
              <a:t>M.iur</a:t>
            </a:r>
            <a:r>
              <a:rPr lang="lv-LV" dirty="0" smtClean="0"/>
              <a:t>. Normunds Kozlovskis</a:t>
            </a:r>
          </a:p>
          <a:p>
            <a:endParaRPr lang="lv-LV" dirty="0"/>
          </a:p>
          <a:p>
            <a:endParaRPr lang="lv-LV" dirty="0" smtClean="0"/>
          </a:p>
          <a:p>
            <a:pPr marL="0" indent="0" algn="ctr">
              <a:buNone/>
            </a:pPr>
            <a:r>
              <a:rPr lang="lv-LV" dirty="0" smtClean="0"/>
              <a:t>RIGA 2019</a:t>
            </a:r>
          </a:p>
          <a:p>
            <a:endParaRPr lang="lv-LV" dirty="0"/>
          </a:p>
        </p:txBody>
      </p:sp>
    </p:spTree>
    <p:extLst>
      <p:ext uri="{BB962C8B-B14F-4D97-AF65-F5344CB8AC3E}">
        <p14:creationId xmlns:p14="http://schemas.microsoft.com/office/powerpoint/2010/main" val="3814099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0DFFE9-06C7-4768-A87C-1918B7C2D273}"/>
              </a:ext>
            </a:extLst>
          </p:cNvPr>
          <p:cNvSpPr>
            <a:spLocks noGrp="1"/>
          </p:cNvSpPr>
          <p:nvPr>
            <p:ph type="title"/>
          </p:nvPr>
        </p:nvSpPr>
        <p:spPr/>
        <p:txBody>
          <a:bodyPr/>
          <a:lstStyle/>
          <a:p>
            <a:r>
              <a:rPr lang="en-US" dirty="0"/>
              <a:t>Why does SCM appears</a:t>
            </a:r>
            <a:endParaRPr lang="lt-LT" dirty="0"/>
          </a:p>
        </p:txBody>
      </p:sp>
      <p:sp>
        <p:nvSpPr>
          <p:cNvPr id="3" name="Content Placeholder 2">
            <a:extLst>
              <a:ext uri="{FF2B5EF4-FFF2-40B4-BE49-F238E27FC236}">
                <a16:creationId xmlns="" xmlns:a16="http://schemas.microsoft.com/office/drawing/2014/main" id="{7D674934-90F4-4E61-937B-0E02D275D3BE}"/>
              </a:ext>
            </a:extLst>
          </p:cNvPr>
          <p:cNvSpPr>
            <a:spLocks noGrp="1"/>
          </p:cNvSpPr>
          <p:nvPr>
            <p:ph idx="1"/>
          </p:nvPr>
        </p:nvSpPr>
        <p:spPr/>
        <p:txBody>
          <a:bodyPr/>
          <a:lstStyle/>
          <a:p>
            <a:r>
              <a:rPr lang="en-US" dirty="0"/>
              <a:t>The use of coordinating logistics as a source of enterprise and supply chain competitiveness</a:t>
            </a:r>
          </a:p>
          <a:p>
            <a:r>
              <a:rPr lang="en-US" dirty="0"/>
              <a:t>Opportunities for new coworking and cooperative relations as an integration perspective in the SC</a:t>
            </a:r>
          </a:p>
          <a:p>
            <a:r>
              <a:rPr lang="en-US" dirty="0"/>
              <a:t>Growth of technological capabilities, in particular by combining production, processing and information flows in a growing market for IT services and capabilities</a:t>
            </a:r>
          </a:p>
          <a:p>
            <a:r>
              <a:rPr lang="en-US" dirty="0"/>
              <a:t>Need to ensure maximum of information on available capacities and stocks in the SC</a:t>
            </a:r>
          </a:p>
          <a:p>
            <a:r>
              <a:rPr lang="en-US" dirty="0"/>
              <a:t>Monitoring KPIs and key business processes with the ability to detect and prevent deviations in a timely manner</a:t>
            </a:r>
          </a:p>
          <a:p>
            <a:endParaRPr lang="lt-LT" dirty="0"/>
          </a:p>
        </p:txBody>
      </p:sp>
    </p:spTree>
    <p:extLst>
      <p:ext uri="{BB962C8B-B14F-4D97-AF65-F5344CB8AC3E}">
        <p14:creationId xmlns:p14="http://schemas.microsoft.com/office/powerpoint/2010/main" val="2078282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A49619-AD39-48F9-8355-6A9216239861}"/>
              </a:ext>
            </a:extLst>
          </p:cNvPr>
          <p:cNvSpPr>
            <a:spLocks noGrp="1"/>
          </p:cNvSpPr>
          <p:nvPr>
            <p:ph type="title"/>
          </p:nvPr>
        </p:nvSpPr>
        <p:spPr/>
        <p:txBody>
          <a:bodyPr>
            <a:normAutofit fontScale="90000"/>
          </a:bodyPr>
          <a:lstStyle/>
          <a:p>
            <a:r>
              <a:rPr lang="en-US" dirty="0"/>
              <a:t>Conflicting nature of SCM implementation</a:t>
            </a:r>
            <a:br>
              <a:rPr lang="en-US" dirty="0"/>
            </a:br>
            <a:endParaRPr lang="lt-LT" dirty="0"/>
          </a:p>
        </p:txBody>
      </p:sp>
      <p:sp>
        <p:nvSpPr>
          <p:cNvPr id="3" name="Content Placeholder 2">
            <a:extLst>
              <a:ext uri="{FF2B5EF4-FFF2-40B4-BE49-F238E27FC236}">
                <a16:creationId xmlns="" xmlns:a16="http://schemas.microsoft.com/office/drawing/2014/main" id="{0F6DD85C-9BF4-4D7C-B804-83B6F87AFDC6}"/>
              </a:ext>
            </a:extLst>
          </p:cNvPr>
          <p:cNvSpPr>
            <a:spLocks noGrp="1"/>
          </p:cNvSpPr>
          <p:nvPr>
            <p:ph idx="1"/>
          </p:nvPr>
        </p:nvSpPr>
        <p:spPr/>
        <p:txBody>
          <a:bodyPr>
            <a:normAutofit lnSpcReduction="10000"/>
          </a:bodyPr>
          <a:lstStyle/>
          <a:p>
            <a:r>
              <a:rPr lang="en-US" dirty="0"/>
              <a:t>The reason of the conflicting introduction of SCM structures is dissatisfaction with the performance of functional units</a:t>
            </a:r>
          </a:p>
          <a:p>
            <a:r>
              <a:rPr lang="en-US" dirty="0"/>
              <a:t>Procurement management</a:t>
            </a:r>
          </a:p>
          <a:p>
            <a:r>
              <a:rPr lang="en-US" dirty="0"/>
              <a:t>Production management</a:t>
            </a:r>
          </a:p>
          <a:p>
            <a:r>
              <a:rPr lang="en-US" dirty="0"/>
              <a:t>Sales management</a:t>
            </a:r>
          </a:p>
          <a:p>
            <a:r>
              <a:rPr lang="en-US" dirty="0"/>
              <a:t>Marketing Management, Finances, etc.</a:t>
            </a:r>
          </a:p>
          <a:p>
            <a:r>
              <a:rPr lang="en-US" dirty="0"/>
              <a:t>The traditional approach to logistics as an item of costs</a:t>
            </a:r>
          </a:p>
          <a:p>
            <a:r>
              <a:rPr lang="en-US" dirty="0"/>
              <a:t>The need for an inter-functional control mechanism</a:t>
            </a:r>
          </a:p>
          <a:p>
            <a:r>
              <a:rPr lang="en-US" dirty="0"/>
              <a:t>A progressive alternative to coordinating logistics.</a:t>
            </a:r>
            <a:br>
              <a:rPr lang="en-US" dirty="0"/>
            </a:br>
            <a:r>
              <a:rPr lang="en-US" dirty="0"/>
              <a:t/>
            </a:r>
            <a:br>
              <a:rPr lang="en-US" dirty="0"/>
            </a:br>
            <a:r>
              <a:rPr lang="en-US" dirty="0"/>
              <a:t>4PL Providers - Solution and Conflict Resolution in Affiliated Companies.</a:t>
            </a:r>
          </a:p>
          <a:p>
            <a:endParaRPr lang="lt-LT" dirty="0"/>
          </a:p>
        </p:txBody>
      </p:sp>
    </p:spTree>
    <p:extLst>
      <p:ext uri="{BB962C8B-B14F-4D97-AF65-F5344CB8AC3E}">
        <p14:creationId xmlns:p14="http://schemas.microsoft.com/office/powerpoint/2010/main" val="1761485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5306AE-4FD1-4DE0-A003-4809426438AE}"/>
              </a:ext>
            </a:extLst>
          </p:cNvPr>
          <p:cNvSpPr>
            <a:spLocks noGrp="1"/>
          </p:cNvSpPr>
          <p:nvPr>
            <p:ph type="title"/>
          </p:nvPr>
        </p:nvSpPr>
        <p:spPr/>
        <p:txBody>
          <a:bodyPr/>
          <a:lstStyle/>
          <a:p>
            <a:pPr algn="ctr"/>
            <a:r>
              <a:rPr lang="en-US" dirty="0"/>
              <a:t>Problems of Logistic development in Latvia</a:t>
            </a:r>
            <a:endParaRPr lang="lt-LT" dirty="0"/>
          </a:p>
        </p:txBody>
      </p:sp>
      <p:sp>
        <p:nvSpPr>
          <p:cNvPr id="3" name="Content Placeholder 2">
            <a:extLst>
              <a:ext uri="{FF2B5EF4-FFF2-40B4-BE49-F238E27FC236}">
                <a16:creationId xmlns="" xmlns:a16="http://schemas.microsoft.com/office/drawing/2014/main" id="{E3CEDF2D-901F-40B6-937E-7A3FEE02DE5C}"/>
              </a:ext>
            </a:extLst>
          </p:cNvPr>
          <p:cNvSpPr>
            <a:spLocks noGrp="1"/>
          </p:cNvSpPr>
          <p:nvPr>
            <p:ph idx="1"/>
          </p:nvPr>
        </p:nvSpPr>
        <p:spPr/>
        <p:txBody>
          <a:bodyPr/>
          <a:lstStyle/>
          <a:p>
            <a:r>
              <a:rPr lang="en-US" dirty="0"/>
              <a:t>Logistic functions during the occupation of the USSR - operation in the</a:t>
            </a:r>
          </a:p>
          <a:p>
            <a:r>
              <a:rPr lang="en-US" dirty="0"/>
              <a:t>The need for a scientific approach after regaining independence</a:t>
            </a:r>
          </a:p>
          <a:p>
            <a:r>
              <a:rPr lang="en-US" dirty="0"/>
              <a:t>Lack of local staff in 1990’s</a:t>
            </a:r>
          </a:p>
          <a:p>
            <a:r>
              <a:rPr lang="en-US" dirty="0"/>
              <a:t>Specifics of the organization of sea, air and rail freight transport during the occupation of the USSR</a:t>
            </a:r>
          </a:p>
          <a:p>
            <a:r>
              <a:rPr lang="en-US" dirty="0"/>
              <a:t>Scientific work in logistics - at the turn of the century</a:t>
            </a:r>
          </a:p>
          <a:p>
            <a:r>
              <a:rPr lang="en-US" dirty="0"/>
              <a:t>Potential Impact of Transit Freight on Logistics Specialists' Growth;</a:t>
            </a:r>
            <a:br>
              <a:rPr lang="en-US" dirty="0"/>
            </a:br>
            <a:r>
              <a:rPr lang="en-US" dirty="0"/>
              <a:t>Local universities: RTU, TSI, EKA, TU</a:t>
            </a:r>
          </a:p>
          <a:p>
            <a:endParaRPr lang="lt-LT" dirty="0"/>
          </a:p>
        </p:txBody>
      </p:sp>
    </p:spTree>
    <p:extLst>
      <p:ext uri="{BB962C8B-B14F-4D97-AF65-F5344CB8AC3E}">
        <p14:creationId xmlns:p14="http://schemas.microsoft.com/office/powerpoint/2010/main" val="3712477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3766A5-9421-45E3-B85D-85F8E70AD7EA}"/>
              </a:ext>
            </a:extLst>
          </p:cNvPr>
          <p:cNvSpPr>
            <a:spLocks noGrp="1"/>
          </p:cNvSpPr>
          <p:nvPr>
            <p:ph type="title"/>
          </p:nvPr>
        </p:nvSpPr>
        <p:spPr/>
        <p:txBody>
          <a:bodyPr/>
          <a:lstStyle/>
          <a:p>
            <a:r>
              <a:rPr lang="en-US" dirty="0"/>
              <a:t>New functions of SCM</a:t>
            </a:r>
            <a:endParaRPr lang="lt-LT" dirty="0"/>
          </a:p>
        </p:txBody>
      </p:sp>
      <p:sp>
        <p:nvSpPr>
          <p:cNvPr id="3" name="Content Placeholder 2">
            <a:extLst>
              <a:ext uri="{FF2B5EF4-FFF2-40B4-BE49-F238E27FC236}">
                <a16:creationId xmlns="" xmlns:a16="http://schemas.microsoft.com/office/drawing/2014/main" id="{3066E469-C279-4271-BB68-E70F89DE570C}"/>
              </a:ext>
            </a:extLst>
          </p:cNvPr>
          <p:cNvSpPr>
            <a:spLocks noGrp="1"/>
          </p:cNvSpPr>
          <p:nvPr>
            <p:ph idx="1"/>
          </p:nvPr>
        </p:nvSpPr>
        <p:spPr/>
        <p:txBody>
          <a:bodyPr/>
          <a:lstStyle/>
          <a:p>
            <a:r>
              <a:rPr lang="en-US" dirty="0"/>
              <a:t>Inventory management</a:t>
            </a:r>
          </a:p>
          <a:p>
            <a:r>
              <a:rPr lang="en-US" dirty="0"/>
              <a:t>Integrated planning and management of supply chains</a:t>
            </a:r>
          </a:p>
          <a:p>
            <a:r>
              <a:rPr lang="en-US" dirty="0"/>
              <a:t>Inter-organizational and inter-functional management (coordination)</a:t>
            </a:r>
          </a:p>
          <a:p>
            <a:r>
              <a:rPr lang="en-US" dirty="0"/>
              <a:t>Logistics service quality management</a:t>
            </a:r>
          </a:p>
          <a:p>
            <a:r>
              <a:rPr lang="en-US" dirty="0"/>
              <a:t>Product life cycle management</a:t>
            </a:r>
          </a:p>
          <a:p>
            <a:r>
              <a:rPr lang="en-US" dirty="0"/>
              <a:t>Management of information flows</a:t>
            </a:r>
            <a:br>
              <a:rPr lang="en-US" dirty="0"/>
            </a:br>
            <a:r>
              <a:rPr lang="en-US" dirty="0"/>
              <a:t/>
            </a:r>
            <a:br>
              <a:rPr lang="en-US" dirty="0"/>
            </a:br>
            <a:r>
              <a:rPr lang="en-US" dirty="0"/>
              <a:t>Two functional control groups:</a:t>
            </a:r>
            <a:br>
              <a:rPr lang="en-US" dirty="0"/>
            </a:br>
            <a:r>
              <a:rPr lang="en-US" dirty="0"/>
              <a:t>Operational Management (3P/4P);</a:t>
            </a:r>
            <a:br>
              <a:rPr lang="en-US" dirty="0"/>
            </a:br>
            <a:r>
              <a:rPr lang="en-US" dirty="0"/>
              <a:t>Coordinating leadership.</a:t>
            </a:r>
          </a:p>
          <a:p>
            <a:endParaRPr lang="lt-LT" dirty="0"/>
          </a:p>
        </p:txBody>
      </p:sp>
    </p:spTree>
    <p:extLst>
      <p:ext uri="{BB962C8B-B14F-4D97-AF65-F5344CB8AC3E}">
        <p14:creationId xmlns:p14="http://schemas.microsoft.com/office/powerpoint/2010/main" val="180346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AC5C7D-72C6-4EE4-8712-D28F760484D0}"/>
              </a:ext>
            </a:extLst>
          </p:cNvPr>
          <p:cNvSpPr>
            <a:spLocks noGrp="1"/>
          </p:cNvSpPr>
          <p:nvPr>
            <p:ph type="title"/>
          </p:nvPr>
        </p:nvSpPr>
        <p:spPr/>
        <p:txBody>
          <a:bodyPr/>
          <a:lstStyle/>
          <a:p>
            <a:pPr algn="ctr"/>
            <a:r>
              <a:rPr lang="en-US" dirty="0"/>
              <a:t>Operational  logistics</a:t>
            </a:r>
            <a:endParaRPr lang="lt-LT" dirty="0"/>
          </a:p>
        </p:txBody>
      </p:sp>
      <p:sp>
        <p:nvSpPr>
          <p:cNvPr id="4" name="Text Placeholder 3">
            <a:extLst>
              <a:ext uri="{FF2B5EF4-FFF2-40B4-BE49-F238E27FC236}">
                <a16:creationId xmlns="" xmlns:a16="http://schemas.microsoft.com/office/drawing/2014/main" id="{2B5939B9-1243-43A3-A5BE-82E3BEEAD47F}"/>
              </a:ext>
            </a:extLst>
          </p:cNvPr>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3043704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FE7963D-945B-4DDF-947F-2ABF0C2738DC}"/>
              </a:ext>
            </a:extLst>
          </p:cNvPr>
          <p:cNvSpPr>
            <a:spLocks noGrp="1"/>
          </p:cNvSpPr>
          <p:nvPr>
            <p:ph type="title"/>
          </p:nvPr>
        </p:nvSpPr>
        <p:spPr/>
        <p:txBody>
          <a:bodyPr>
            <a:normAutofit fontScale="90000"/>
          </a:bodyPr>
          <a:lstStyle/>
          <a:p>
            <a:r>
              <a:rPr lang="en-US" dirty="0"/>
              <a:t>Logistic operation - </a:t>
            </a:r>
            <a:r>
              <a:rPr lang="en-US" sz="2700" dirty="0"/>
              <a:t>an elementary operation or a set of operations aimed at changing the parameters of flows.</a:t>
            </a:r>
            <a:br>
              <a:rPr lang="en-US" sz="2700" dirty="0"/>
            </a:br>
            <a:endParaRPr lang="lt-LT" sz="2700" dirty="0"/>
          </a:p>
        </p:txBody>
      </p:sp>
      <p:sp>
        <p:nvSpPr>
          <p:cNvPr id="5" name="Content Placeholder 4">
            <a:extLst>
              <a:ext uri="{FF2B5EF4-FFF2-40B4-BE49-F238E27FC236}">
                <a16:creationId xmlns="" xmlns:a16="http://schemas.microsoft.com/office/drawing/2014/main" id="{BDFD8256-8BAB-4C63-8146-C22074DEC074}"/>
              </a:ext>
            </a:extLst>
          </p:cNvPr>
          <p:cNvSpPr>
            <a:spLocks noGrp="1"/>
          </p:cNvSpPr>
          <p:nvPr>
            <p:ph idx="1"/>
          </p:nvPr>
        </p:nvSpPr>
        <p:spPr/>
        <p:txBody>
          <a:bodyPr/>
          <a:lstStyle/>
          <a:p>
            <a:pPr marL="0" indent="0">
              <a:buNone/>
            </a:pPr>
            <a:r>
              <a:rPr lang="en-US" dirty="0"/>
              <a:t>The existence of a logistic operation is determined by</a:t>
            </a:r>
          </a:p>
          <a:p>
            <a:r>
              <a:rPr lang="en-US" dirty="0"/>
              <a:t>Change of time, physical and chemical properties of the object;</a:t>
            </a:r>
            <a:br>
              <a:rPr lang="en-US" dirty="0"/>
            </a:br>
            <a:r>
              <a:rPr lang="en-US" dirty="0"/>
              <a:t>Venue localization changes</a:t>
            </a:r>
          </a:p>
          <a:p>
            <a:r>
              <a:rPr lang="en-US" dirty="0"/>
              <a:t>Involvement of a natural person in an operation</a:t>
            </a:r>
          </a:p>
          <a:p>
            <a:r>
              <a:rPr lang="en-US" dirty="0"/>
              <a:t>Associating a technical or business unit to perform an operation</a:t>
            </a:r>
          </a:p>
          <a:p>
            <a:r>
              <a:rPr lang="en-US" dirty="0"/>
              <a:t>Changes object physically and changes information flow</a:t>
            </a:r>
          </a:p>
          <a:p>
            <a:r>
              <a:rPr lang="en-US" dirty="0"/>
              <a:t>Changes accounting data - resources, time labor, ...</a:t>
            </a:r>
            <a:br>
              <a:rPr lang="en-US" dirty="0"/>
            </a:br>
            <a:r>
              <a:rPr lang="en-US" dirty="0"/>
              <a:t/>
            </a:r>
            <a:br>
              <a:rPr lang="en-US" dirty="0"/>
            </a:br>
            <a:r>
              <a:rPr lang="en-US" i="1" dirty="0"/>
              <a:t>Combining of operations forms processes, flows has build from processes</a:t>
            </a:r>
          </a:p>
          <a:p>
            <a:endParaRPr lang="lt-LT" dirty="0"/>
          </a:p>
        </p:txBody>
      </p:sp>
    </p:spTree>
    <p:extLst>
      <p:ext uri="{BB962C8B-B14F-4D97-AF65-F5344CB8AC3E}">
        <p14:creationId xmlns:p14="http://schemas.microsoft.com/office/powerpoint/2010/main" val="577786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E06809-1B2C-4D77-B1B2-107469341055}"/>
              </a:ext>
            </a:extLst>
          </p:cNvPr>
          <p:cNvSpPr>
            <a:spLocks noGrp="1"/>
          </p:cNvSpPr>
          <p:nvPr>
            <p:ph type="title"/>
          </p:nvPr>
        </p:nvSpPr>
        <p:spPr/>
        <p:txBody>
          <a:bodyPr>
            <a:normAutofit fontScale="90000"/>
          </a:bodyPr>
          <a:lstStyle/>
          <a:p>
            <a:r>
              <a:rPr lang="en-US" dirty="0"/>
              <a:t>Criteria for choosing a mode of transport:</a:t>
            </a:r>
            <a:br>
              <a:rPr lang="en-US" dirty="0"/>
            </a:br>
            <a:endParaRPr lang="lt-LT" dirty="0"/>
          </a:p>
        </p:txBody>
      </p:sp>
      <p:sp>
        <p:nvSpPr>
          <p:cNvPr id="3" name="Content Placeholder 2">
            <a:extLst>
              <a:ext uri="{FF2B5EF4-FFF2-40B4-BE49-F238E27FC236}">
                <a16:creationId xmlns="" xmlns:a16="http://schemas.microsoft.com/office/drawing/2014/main" id="{EA059410-2AE6-4E1E-949A-352A56C597AB}"/>
              </a:ext>
            </a:extLst>
          </p:cNvPr>
          <p:cNvSpPr>
            <a:spLocks noGrp="1"/>
          </p:cNvSpPr>
          <p:nvPr>
            <p:ph idx="1"/>
          </p:nvPr>
        </p:nvSpPr>
        <p:spPr/>
        <p:txBody>
          <a:bodyPr/>
          <a:lstStyle/>
          <a:p>
            <a:r>
              <a:rPr lang="en-US" dirty="0"/>
              <a:t>Minimal transportation costs</a:t>
            </a:r>
          </a:p>
          <a:p>
            <a:r>
              <a:rPr lang="en-US" dirty="0"/>
              <a:t>Freight delivery time</a:t>
            </a:r>
          </a:p>
          <a:p>
            <a:r>
              <a:rPr lang="en-US" dirty="0"/>
              <a:t>Maximum safety and reliability</a:t>
            </a:r>
          </a:p>
          <a:p>
            <a:r>
              <a:rPr lang="en-US" dirty="0"/>
              <a:t>Minimizing expense on inventory of goods on the move</a:t>
            </a:r>
          </a:p>
          <a:p>
            <a:r>
              <a:rPr lang="en-US" dirty="0"/>
              <a:t>Desired transport capacity and availability</a:t>
            </a:r>
          </a:p>
          <a:p>
            <a:r>
              <a:rPr lang="en-US" dirty="0"/>
              <a:t>Differentiation according to the characteristics of the product transported.</a:t>
            </a:r>
            <a:br>
              <a:rPr lang="en-US" dirty="0"/>
            </a:br>
            <a:r>
              <a:rPr lang="en-US" dirty="0"/>
              <a:t/>
            </a:r>
            <a:br>
              <a:rPr lang="en-US" dirty="0"/>
            </a:br>
            <a:r>
              <a:rPr lang="en-US" i="1" dirty="0"/>
              <a:t>Freight forwarding and loading and unloading costs are included in freight costs.</a:t>
            </a:r>
          </a:p>
          <a:p>
            <a:endParaRPr lang="lt-LT" dirty="0"/>
          </a:p>
        </p:txBody>
      </p:sp>
    </p:spTree>
    <p:extLst>
      <p:ext uri="{BB962C8B-B14F-4D97-AF65-F5344CB8AC3E}">
        <p14:creationId xmlns:p14="http://schemas.microsoft.com/office/powerpoint/2010/main" val="2063024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4B30F5-8934-49E8-A68F-578932F734BE}"/>
              </a:ext>
            </a:extLst>
          </p:cNvPr>
          <p:cNvSpPr>
            <a:spLocks noGrp="1"/>
          </p:cNvSpPr>
          <p:nvPr>
            <p:ph type="title"/>
          </p:nvPr>
        </p:nvSpPr>
        <p:spPr/>
        <p:txBody>
          <a:bodyPr/>
          <a:lstStyle/>
          <a:p>
            <a:r>
              <a:rPr lang="en-US" dirty="0"/>
              <a:t>Linkage of transport to other functions</a:t>
            </a:r>
            <a:br>
              <a:rPr lang="en-US" dirty="0"/>
            </a:br>
            <a:endParaRPr lang="lt-LT" dirty="0"/>
          </a:p>
        </p:txBody>
      </p:sp>
      <p:sp>
        <p:nvSpPr>
          <p:cNvPr id="3" name="Content Placeholder 2">
            <a:extLst>
              <a:ext uri="{FF2B5EF4-FFF2-40B4-BE49-F238E27FC236}">
                <a16:creationId xmlns="" xmlns:a16="http://schemas.microsoft.com/office/drawing/2014/main" id="{3078A3E9-A75B-4C69-B644-620745413C80}"/>
              </a:ext>
            </a:extLst>
          </p:cNvPr>
          <p:cNvSpPr>
            <a:spLocks noGrp="1"/>
          </p:cNvSpPr>
          <p:nvPr>
            <p:ph idx="1"/>
          </p:nvPr>
        </p:nvSpPr>
        <p:spPr/>
        <p:txBody>
          <a:bodyPr/>
          <a:lstStyle/>
          <a:p>
            <a:endParaRPr lang="lv-LV" dirty="0"/>
          </a:p>
          <a:p>
            <a:r>
              <a:rPr lang="en-US" dirty="0"/>
              <a:t>Joint planning with different modes of transport (intermodal transport)</a:t>
            </a:r>
            <a:endParaRPr lang="lv-LV" dirty="0"/>
          </a:p>
          <a:p>
            <a:r>
              <a:rPr lang="en-US" dirty="0"/>
              <a:t> or with multiple modes of transport (multimodal transport)</a:t>
            </a:r>
            <a:endParaRPr lang="lv-LV" dirty="0"/>
          </a:p>
          <a:p>
            <a:r>
              <a:rPr lang="en-US" dirty="0"/>
              <a:t>Ensuring technological integrity of transportation and warehouse processes</a:t>
            </a:r>
            <a:endParaRPr lang="lv-LV" dirty="0"/>
          </a:p>
          <a:p>
            <a:r>
              <a:rPr lang="en-US" dirty="0"/>
              <a:t>Joint planning of transport and production processes.</a:t>
            </a:r>
          </a:p>
          <a:p>
            <a:endParaRPr lang="lt-LT" dirty="0"/>
          </a:p>
        </p:txBody>
      </p:sp>
    </p:spTree>
    <p:extLst>
      <p:ext uri="{BB962C8B-B14F-4D97-AF65-F5344CB8AC3E}">
        <p14:creationId xmlns:p14="http://schemas.microsoft.com/office/powerpoint/2010/main" val="1854030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4A06AC-B00F-457A-9F81-06CA1CC68F5F}"/>
              </a:ext>
            </a:extLst>
          </p:cNvPr>
          <p:cNvSpPr>
            <a:spLocks noGrp="1"/>
          </p:cNvSpPr>
          <p:nvPr>
            <p:ph type="title"/>
          </p:nvPr>
        </p:nvSpPr>
        <p:spPr/>
        <p:txBody>
          <a:bodyPr/>
          <a:lstStyle/>
          <a:p>
            <a:pPr algn="ctr"/>
            <a:r>
              <a:rPr lang="lt-LT" dirty="0"/>
              <a:t>Types of transport</a:t>
            </a:r>
            <a:br>
              <a:rPr lang="lt-LT" dirty="0"/>
            </a:br>
            <a:endParaRPr lang="lt-LT" dirty="0"/>
          </a:p>
        </p:txBody>
      </p:sp>
      <p:sp>
        <p:nvSpPr>
          <p:cNvPr id="3" name="Content Placeholder 2">
            <a:extLst>
              <a:ext uri="{FF2B5EF4-FFF2-40B4-BE49-F238E27FC236}">
                <a16:creationId xmlns="" xmlns:a16="http://schemas.microsoft.com/office/drawing/2014/main" id="{B9FE9694-3BF0-4586-B3F3-EEE6324FEB61}"/>
              </a:ext>
            </a:extLst>
          </p:cNvPr>
          <p:cNvSpPr>
            <a:spLocks noGrp="1"/>
          </p:cNvSpPr>
          <p:nvPr>
            <p:ph idx="1"/>
          </p:nvPr>
        </p:nvSpPr>
        <p:spPr/>
        <p:txBody>
          <a:bodyPr/>
          <a:lstStyle/>
          <a:p>
            <a:endParaRPr lang="lv-LV" dirty="0"/>
          </a:p>
          <a:p>
            <a:endParaRPr lang="lv-LV" dirty="0"/>
          </a:p>
          <a:p>
            <a:r>
              <a:rPr lang="en-US" dirty="0"/>
              <a:t>Rail transport</a:t>
            </a:r>
            <a:endParaRPr lang="lv-LV" dirty="0"/>
          </a:p>
          <a:p>
            <a:r>
              <a:rPr lang="en-US" dirty="0"/>
              <a:t>Water transport (sea or inland)</a:t>
            </a:r>
            <a:endParaRPr lang="lv-LV" dirty="0"/>
          </a:p>
          <a:p>
            <a:r>
              <a:rPr lang="en-US" dirty="0"/>
              <a:t>Road transport</a:t>
            </a:r>
            <a:endParaRPr lang="lv-LV" dirty="0"/>
          </a:p>
          <a:p>
            <a:r>
              <a:rPr lang="en-US" dirty="0"/>
              <a:t>Air transport</a:t>
            </a:r>
            <a:endParaRPr lang="lv-LV" dirty="0"/>
          </a:p>
          <a:p>
            <a:r>
              <a:rPr lang="en-US" dirty="0"/>
              <a:t>Pipeline transport.</a:t>
            </a:r>
            <a:br>
              <a:rPr lang="en-US" dirty="0"/>
            </a:br>
            <a:r>
              <a:rPr lang="en-US" dirty="0"/>
              <a:t/>
            </a:r>
            <a:br>
              <a:rPr lang="en-US" dirty="0"/>
            </a:br>
            <a:r>
              <a:rPr lang="en-US" i="1" dirty="0"/>
              <a:t>There is no good or bad transport, there are good or bad solutions for its application</a:t>
            </a:r>
            <a:r>
              <a:rPr lang="en-US" dirty="0"/>
              <a:t>.</a:t>
            </a:r>
          </a:p>
          <a:p>
            <a:endParaRPr lang="lt-LT" dirty="0"/>
          </a:p>
        </p:txBody>
      </p:sp>
    </p:spTree>
    <p:extLst>
      <p:ext uri="{BB962C8B-B14F-4D97-AF65-F5344CB8AC3E}">
        <p14:creationId xmlns:p14="http://schemas.microsoft.com/office/powerpoint/2010/main" val="3143638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2304958-7980-4363-9A04-4107E23100DA}"/>
              </a:ext>
            </a:extLst>
          </p:cNvPr>
          <p:cNvSpPr>
            <a:spLocks noGrp="1"/>
          </p:cNvSpPr>
          <p:nvPr>
            <p:ph type="title"/>
          </p:nvPr>
        </p:nvSpPr>
        <p:spPr/>
        <p:txBody>
          <a:bodyPr/>
          <a:lstStyle/>
          <a:p>
            <a:pPr algn="ctr"/>
            <a:r>
              <a:rPr lang="lv-LV" dirty="0"/>
              <a:t>Railroad transport</a:t>
            </a:r>
            <a:endParaRPr lang="lt-LT" dirty="0"/>
          </a:p>
        </p:txBody>
      </p:sp>
      <p:sp>
        <p:nvSpPr>
          <p:cNvPr id="7" name="Text Placeholder 6">
            <a:extLst>
              <a:ext uri="{FF2B5EF4-FFF2-40B4-BE49-F238E27FC236}">
                <a16:creationId xmlns="" xmlns:a16="http://schemas.microsoft.com/office/drawing/2014/main" id="{B9A6212F-DE13-4B68-BB2B-C3EAE8F74E11}"/>
              </a:ext>
            </a:extLst>
          </p:cNvPr>
          <p:cNvSpPr>
            <a:spLocks noGrp="1"/>
          </p:cNvSpPr>
          <p:nvPr>
            <p:ph type="body" idx="1"/>
          </p:nvPr>
        </p:nvSpPr>
        <p:spPr>
          <a:xfrm>
            <a:off x="675745" y="2160983"/>
            <a:ext cx="4185623" cy="576262"/>
          </a:xfrm>
        </p:spPr>
        <p:txBody>
          <a:bodyPr/>
          <a:lstStyle/>
          <a:p>
            <a:r>
              <a:rPr lang="lv-LV" dirty="0"/>
              <a:t>Advantages</a:t>
            </a:r>
            <a:endParaRPr lang="lt-LT" dirty="0"/>
          </a:p>
        </p:txBody>
      </p:sp>
      <p:sp>
        <p:nvSpPr>
          <p:cNvPr id="8" name="Content Placeholder 7">
            <a:extLst>
              <a:ext uri="{FF2B5EF4-FFF2-40B4-BE49-F238E27FC236}">
                <a16:creationId xmlns="" xmlns:a16="http://schemas.microsoft.com/office/drawing/2014/main" id="{3992657C-E0C7-4CD4-AF1F-AC8A2B41F489}"/>
              </a:ext>
            </a:extLst>
          </p:cNvPr>
          <p:cNvSpPr>
            <a:spLocks noGrp="1"/>
          </p:cNvSpPr>
          <p:nvPr>
            <p:ph sz="half" idx="2"/>
          </p:nvPr>
        </p:nvSpPr>
        <p:spPr/>
        <p:txBody>
          <a:bodyPr>
            <a:normAutofit lnSpcReduction="10000"/>
          </a:bodyPr>
          <a:lstStyle/>
          <a:p>
            <a:r>
              <a:rPr lang="en-US" dirty="0"/>
              <a:t>High transport intensity in transport unit</a:t>
            </a:r>
            <a:endParaRPr lang="lv-LV" dirty="0"/>
          </a:p>
          <a:p>
            <a:r>
              <a:rPr lang="lv-LV" dirty="0"/>
              <a:t>Not</a:t>
            </a:r>
            <a:r>
              <a:rPr lang="en-US" dirty="0"/>
              <a:t> depends on the weather;</a:t>
            </a:r>
            <a:br>
              <a:rPr lang="en-US" dirty="0"/>
            </a:br>
            <a:r>
              <a:rPr lang="en-US" dirty="0"/>
              <a:t>Does not depend on the time of day</a:t>
            </a:r>
            <a:endParaRPr lang="lv-LV" dirty="0"/>
          </a:p>
          <a:p>
            <a:r>
              <a:rPr lang="en-US" dirty="0"/>
              <a:t>High regularity of transportation</a:t>
            </a:r>
            <a:endParaRPr lang="lv-LV" dirty="0"/>
          </a:p>
          <a:p>
            <a:r>
              <a:rPr lang="en-US" dirty="0"/>
              <a:t>Relatively low rates</a:t>
            </a:r>
            <a:endParaRPr lang="lv-LV" dirty="0"/>
          </a:p>
          <a:p>
            <a:r>
              <a:rPr lang="en-US" dirty="0"/>
              <a:t>Good conditions for transit</a:t>
            </a:r>
            <a:endParaRPr lang="lv-LV" dirty="0"/>
          </a:p>
          <a:p>
            <a:r>
              <a:rPr lang="en-US" dirty="0"/>
              <a:t>High delivery speed over long distances</a:t>
            </a:r>
          </a:p>
          <a:p>
            <a:endParaRPr lang="lt-LT" dirty="0"/>
          </a:p>
        </p:txBody>
      </p:sp>
      <p:sp>
        <p:nvSpPr>
          <p:cNvPr id="9" name="Text Placeholder 8">
            <a:extLst>
              <a:ext uri="{FF2B5EF4-FFF2-40B4-BE49-F238E27FC236}">
                <a16:creationId xmlns="" xmlns:a16="http://schemas.microsoft.com/office/drawing/2014/main" id="{B35473F4-DDB9-4950-81E0-FFE8FBA56F4E}"/>
              </a:ext>
            </a:extLst>
          </p:cNvPr>
          <p:cNvSpPr>
            <a:spLocks noGrp="1"/>
          </p:cNvSpPr>
          <p:nvPr>
            <p:ph type="body" sz="quarter" idx="3"/>
          </p:nvPr>
        </p:nvSpPr>
        <p:spPr/>
        <p:txBody>
          <a:bodyPr/>
          <a:lstStyle/>
          <a:p>
            <a:r>
              <a:rPr lang="lv-LV" dirty="0"/>
              <a:t>Disadvantages</a:t>
            </a:r>
            <a:endParaRPr lang="lt-LT" dirty="0"/>
          </a:p>
        </p:txBody>
      </p:sp>
      <p:sp>
        <p:nvSpPr>
          <p:cNvPr id="10" name="Content Placeholder 9">
            <a:extLst>
              <a:ext uri="{FF2B5EF4-FFF2-40B4-BE49-F238E27FC236}">
                <a16:creationId xmlns="" xmlns:a16="http://schemas.microsoft.com/office/drawing/2014/main" id="{25F508A0-4A2F-45E0-AD69-CCFDFED103E0}"/>
              </a:ext>
            </a:extLst>
          </p:cNvPr>
          <p:cNvSpPr>
            <a:spLocks noGrp="1"/>
          </p:cNvSpPr>
          <p:nvPr>
            <p:ph sz="quarter" idx="4"/>
          </p:nvPr>
        </p:nvSpPr>
        <p:spPr/>
        <p:txBody>
          <a:bodyPr>
            <a:normAutofit/>
          </a:bodyPr>
          <a:lstStyle/>
          <a:p>
            <a:r>
              <a:rPr lang="en-US" dirty="0"/>
              <a:t>Natural m</a:t>
            </a:r>
            <a:r>
              <a:rPr lang="lv-LV" dirty="0"/>
              <a:t>o</a:t>
            </a:r>
            <a:r>
              <a:rPr lang="en-US" dirty="0"/>
              <a:t>nopol - small number of carriers</a:t>
            </a:r>
            <a:endParaRPr lang="lv-LV" dirty="0"/>
          </a:p>
          <a:p>
            <a:r>
              <a:rPr lang="en-US" dirty="0"/>
              <a:t>Huge investments in infrastructure</a:t>
            </a:r>
            <a:endParaRPr lang="lv-LV" dirty="0"/>
          </a:p>
          <a:p>
            <a:r>
              <a:rPr lang="en-US" dirty="0"/>
              <a:t>High transport material and energy intensity</a:t>
            </a:r>
            <a:endParaRPr lang="lv-LV" dirty="0"/>
          </a:p>
          <a:p>
            <a:r>
              <a:rPr lang="en-US" dirty="0"/>
              <a:t>Poor access to end-patch sites</a:t>
            </a:r>
            <a:endParaRPr lang="lv-LV" dirty="0"/>
          </a:p>
          <a:p>
            <a:r>
              <a:rPr lang="lv-LV" dirty="0"/>
              <a:t>I</a:t>
            </a:r>
            <a:r>
              <a:rPr lang="en-US" dirty="0"/>
              <a:t>insufficient</a:t>
            </a:r>
            <a:r>
              <a:rPr lang="lv-LV" dirty="0"/>
              <a:t>ly secured </a:t>
            </a:r>
            <a:r>
              <a:rPr lang="en-US" dirty="0"/>
              <a:t> risk of cargo loss</a:t>
            </a:r>
          </a:p>
          <a:p>
            <a:endParaRPr lang="lt-LT" dirty="0"/>
          </a:p>
        </p:txBody>
      </p:sp>
    </p:spTree>
    <p:extLst>
      <p:ext uri="{BB962C8B-B14F-4D97-AF65-F5344CB8AC3E}">
        <p14:creationId xmlns:p14="http://schemas.microsoft.com/office/powerpoint/2010/main" val="3316437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97FC6F9-C19B-4756-AC23-6032CB5EB6BF}"/>
              </a:ext>
            </a:extLst>
          </p:cNvPr>
          <p:cNvSpPr>
            <a:spLocks noGrp="1"/>
          </p:cNvSpPr>
          <p:nvPr>
            <p:ph type="title"/>
          </p:nvPr>
        </p:nvSpPr>
        <p:spPr/>
        <p:txBody>
          <a:bodyPr/>
          <a:lstStyle/>
          <a:p>
            <a:r>
              <a:rPr lang="en-US" dirty="0"/>
              <a:t>The emergence of term “Logistics”</a:t>
            </a:r>
            <a:endParaRPr lang="lt-LT" dirty="0"/>
          </a:p>
        </p:txBody>
      </p:sp>
      <p:sp>
        <p:nvSpPr>
          <p:cNvPr id="6" name="Content Placeholder 5">
            <a:extLst>
              <a:ext uri="{FF2B5EF4-FFF2-40B4-BE49-F238E27FC236}">
                <a16:creationId xmlns="" xmlns:a16="http://schemas.microsoft.com/office/drawing/2014/main" id="{02B76723-0B5D-4AC9-A820-2605CB5393F4}"/>
              </a:ext>
            </a:extLst>
          </p:cNvPr>
          <p:cNvSpPr>
            <a:spLocks noGrp="1"/>
          </p:cNvSpPr>
          <p:nvPr>
            <p:ph idx="1"/>
          </p:nvPr>
        </p:nvSpPr>
        <p:spPr/>
        <p:txBody>
          <a:bodyPr/>
          <a:lstStyle/>
          <a:p>
            <a:r>
              <a:rPr lang="en-US" i="1" dirty="0"/>
              <a:t>Logicos</a:t>
            </a:r>
            <a:r>
              <a:rPr lang="en-US" dirty="0"/>
              <a:t> – calculable, detectable ( </a:t>
            </a:r>
            <a:r>
              <a:rPr lang="en-US" i="1" dirty="0"/>
              <a:t>Greek</a:t>
            </a:r>
            <a:r>
              <a:rPr lang="en-US" dirty="0"/>
              <a:t>)</a:t>
            </a:r>
          </a:p>
          <a:p>
            <a:endParaRPr lang="en-US" dirty="0"/>
          </a:p>
          <a:p>
            <a:r>
              <a:rPr lang="en-US" dirty="0"/>
              <a:t>Initially military term ancient Byzantium – means pay salary to troops, armed, secured, prepared for a crusade</a:t>
            </a:r>
          </a:p>
          <a:p>
            <a:r>
              <a:rPr lang="en-US" dirty="0"/>
              <a:t> Ancient Rome empire- conditions for food distribution</a:t>
            </a:r>
          </a:p>
          <a:p>
            <a:r>
              <a:rPr lang="en-US" dirty="0"/>
              <a:t>Initially- term related to military activities: supply, deployment, resistance planning and calculation.</a:t>
            </a:r>
          </a:p>
          <a:p>
            <a:endParaRPr lang="en-US" dirty="0"/>
          </a:p>
        </p:txBody>
      </p:sp>
    </p:spTree>
    <p:extLst>
      <p:ext uri="{BB962C8B-B14F-4D97-AF65-F5344CB8AC3E}">
        <p14:creationId xmlns:p14="http://schemas.microsoft.com/office/powerpoint/2010/main" val="3341907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F6DD8C-28C1-4BE4-A0FE-149CF3B2EC1A}"/>
              </a:ext>
            </a:extLst>
          </p:cNvPr>
          <p:cNvSpPr>
            <a:spLocks noGrp="1"/>
          </p:cNvSpPr>
          <p:nvPr>
            <p:ph type="title"/>
          </p:nvPr>
        </p:nvSpPr>
        <p:spPr/>
        <p:txBody>
          <a:bodyPr/>
          <a:lstStyle/>
          <a:p>
            <a:pPr algn="ctr"/>
            <a:r>
              <a:rPr lang="lv-LV" dirty="0"/>
              <a:t>Sea transport</a:t>
            </a:r>
            <a:endParaRPr lang="lt-LT" dirty="0"/>
          </a:p>
        </p:txBody>
      </p:sp>
      <p:sp>
        <p:nvSpPr>
          <p:cNvPr id="3" name="Text Placeholder 2">
            <a:extLst>
              <a:ext uri="{FF2B5EF4-FFF2-40B4-BE49-F238E27FC236}">
                <a16:creationId xmlns="" xmlns:a16="http://schemas.microsoft.com/office/drawing/2014/main" id="{172385B0-4DA3-4640-B7B6-121F0F50E911}"/>
              </a:ext>
            </a:extLst>
          </p:cNvPr>
          <p:cNvSpPr>
            <a:spLocks noGrp="1"/>
          </p:cNvSpPr>
          <p:nvPr>
            <p:ph type="body" idx="1"/>
          </p:nvPr>
        </p:nvSpPr>
        <p:spPr/>
        <p:txBody>
          <a:bodyPr/>
          <a:lstStyle/>
          <a:p>
            <a:r>
              <a:rPr lang="lv-LV" dirty="0"/>
              <a:t>Advantages	</a:t>
            </a:r>
            <a:endParaRPr lang="lt-LT" dirty="0"/>
          </a:p>
        </p:txBody>
      </p:sp>
      <p:sp>
        <p:nvSpPr>
          <p:cNvPr id="4" name="Content Placeholder 3">
            <a:extLst>
              <a:ext uri="{FF2B5EF4-FFF2-40B4-BE49-F238E27FC236}">
                <a16:creationId xmlns="" xmlns:a16="http://schemas.microsoft.com/office/drawing/2014/main" id="{893D6DA1-481A-4714-954F-81EF6D9751F5}"/>
              </a:ext>
            </a:extLst>
          </p:cNvPr>
          <p:cNvSpPr>
            <a:spLocks noGrp="1"/>
          </p:cNvSpPr>
          <p:nvPr>
            <p:ph sz="half" idx="2"/>
          </p:nvPr>
        </p:nvSpPr>
        <p:spPr/>
        <p:txBody>
          <a:bodyPr>
            <a:normAutofit/>
          </a:bodyPr>
          <a:lstStyle/>
          <a:p>
            <a:r>
              <a:rPr lang="en-US" dirty="0"/>
              <a:t>Intercontinental transport</a:t>
            </a:r>
            <a:endParaRPr lang="lv-LV" dirty="0"/>
          </a:p>
          <a:p>
            <a:r>
              <a:rPr lang="en-US" dirty="0"/>
              <a:t>Lowest cost of transportation over long distances</a:t>
            </a:r>
            <a:endParaRPr lang="lv-LV" dirty="0"/>
          </a:p>
          <a:p>
            <a:r>
              <a:rPr lang="en-US" dirty="0"/>
              <a:t>High transport intensity per transport unit</a:t>
            </a:r>
            <a:endParaRPr lang="lv-LV" dirty="0"/>
          </a:p>
          <a:p>
            <a:r>
              <a:rPr lang="en-US" dirty="0"/>
              <a:t>Low cargo transport unit capital intensity</a:t>
            </a:r>
          </a:p>
          <a:p>
            <a:endParaRPr lang="lt-LT" dirty="0"/>
          </a:p>
        </p:txBody>
      </p:sp>
      <p:sp>
        <p:nvSpPr>
          <p:cNvPr id="5" name="Text Placeholder 4">
            <a:extLst>
              <a:ext uri="{FF2B5EF4-FFF2-40B4-BE49-F238E27FC236}">
                <a16:creationId xmlns="" xmlns:a16="http://schemas.microsoft.com/office/drawing/2014/main" id="{73A1BC71-1813-40FE-9D6D-99BAEE19542C}"/>
              </a:ext>
            </a:extLst>
          </p:cNvPr>
          <p:cNvSpPr>
            <a:spLocks noGrp="1"/>
          </p:cNvSpPr>
          <p:nvPr>
            <p:ph type="body" sz="quarter" idx="3"/>
          </p:nvPr>
        </p:nvSpPr>
        <p:spPr/>
        <p:txBody>
          <a:bodyPr/>
          <a:lstStyle/>
          <a:p>
            <a:r>
              <a:rPr lang="lv-LV" dirty="0"/>
              <a:t>Disadvantages</a:t>
            </a:r>
            <a:endParaRPr lang="lt-LT" dirty="0"/>
          </a:p>
        </p:txBody>
      </p:sp>
      <p:sp>
        <p:nvSpPr>
          <p:cNvPr id="6" name="Content Placeholder 5">
            <a:extLst>
              <a:ext uri="{FF2B5EF4-FFF2-40B4-BE49-F238E27FC236}">
                <a16:creationId xmlns="" xmlns:a16="http://schemas.microsoft.com/office/drawing/2014/main" id="{39302C6A-9F8E-499A-AE2E-1FFB24CE73D1}"/>
              </a:ext>
            </a:extLst>
          </p:cNvPr>
          <p:cNvSpPr>
            <a:spLocks noGrp="1"/>
          </p:cNvSpPr>
          <p:nvPr>
            <p:ph sz="quarter" idx="4"/>
          </p:nvPr>
        </p:nvSpPr>
        <p:spPr/>
        <p:txBody>
          <a:bodyPr>
            <a:normAutofit lnSpcReduction="10000"/>
          </a:bodyPr>
          <a:lstStyle/>
          <a:p>
            <a:r>
              <a:rPr lang="en-US" dirty="0"/>
              <a:t>Limited transportation</a:t>
            </a:r>
            <a:r>
              <a:rPr lang="lv-LV" dirty="0"/>
              <a:t> area</a:t>
            </a:r>
          </a:p>
          <a:p>
            <a:r>
              <a:rPr lang="en-US" dirty="0"/>
              <a:t>Low delivery speed</a:t>
            </a:r>
            <a:endParaRPr lang="lv-LV" dirty="0"/>
          </a:p>
          <a:p>
            <a:r>
              <a:rPr lang="en-US" dirty="0"/>
              <a:t>Dependence on geographical, navigational and meteorological conditions</a:t>
            </a:r>
            <a:endParaRPr lang="lv-LV" dirty="0"/>
          </a:p>
          <a:p>
            <a:r>
              <a:rPr lang="en-US" dirty="0"/>
              <a:t>Low transmission frequency</a:t>
            </a:r>
            <a:endParaRPr lang="lv-LV" dirty="0"/>
          </a:p>
          <a:p>
            <a:r>
              <a:rPr lang="en-US" dirty="0"/>
              <a:t>High requirements for packaging and cargo securing</a:t>
            </a:r>
            <a:endParaRPr lang="lv-LV" dirty="0"/>
          </a:p>
          <a:p>
            <a:r>
              <a:rPr lang="en-US" dirty="0"/>
              <a:t>Complicated and expensive port infrastructure.</a:t>
            </a:r>
          </a:p>
          <a:p>
            <a:endParaRPr lang="lt-LT" dirty="0"/>
          </a:p>
        </p:txBody>
      </p:sp>
    </p:spTree>
    <p:extLst>
      <p:ext uri="{BB962C8B-B14F-4D97-AF65-F5344CB8AC3E}">
        <p14:creationId xmlns:p14="http://schemas.microsoft.com/office/powerpoint/2010/main" val="1030866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83BFF3-4297-491E-BC72-20D20D0DA06B}"/>
              </a:ext>
            </a:extLst>
          </p:cNvPr>
          <p:cNvSpPr>
            <a:spLocks noGrp="1"/>
          </p:cNvSpPr>
          <p:nvPr>
            <p:ph type="title"/>
          </p:nvPr>
        </p:nvSpPr>
        <p:spPr/>
        <p:txBody>
          <a:bodyPr/>
          <a:lstStyle/>
          <a:p>
            <a:pPr algn="ctr"/>
            <a:r>
              <a:rPr lang="lv-LV" dirty="0"/>
              <a:t>Road transport</a:t>
            </a:r>
            <a:endParaRPr lang="lt-LT" dirty="0"/>
          </a:p>
        </p:txBody>
      </p:sp>
      <p:sp>
        <p:nvSpPr>
          <p:cNvPr id="3" name="Text Placeholder 2">
            <a:extLst>
              <a:ext uri="{FF2B5EF4-FFF2-40B4-BE49-F238E27FC236}">
                <a16:creationId xmlns="" xmlns:a16="http://schemas.microsoft.com/office/drawing/2014/main" id="{1BA4BAD7-1BC8-47AA-B203-5BE23434595C}"/>
              </a:ext>
            </a:extLst>
          </p:cNvPr>
          <p:cNvSpPr>
            <a:spLocks noGrp="1"/>
          </p:cNvSpPr>
          <p:nvPr>
            <p:ph type="body" idx="1"/>
          </p:nvPr>
        </p:nvSpPr>
        <p:spPr/>
        <p:txBody>
          <a:bodyPr/>
          <a:lstStyle/>
          <a:p>
            <a:r>
              <a:rPr lang="lv-LV" dirty="0"/>
              <a:t>Advantages</a:t>
            </a:r>
            <a:endParaRPr lang="lt-LT" dirty="0"/>
          </a:p>
        </p:txBody>
      </p:sp>
      <p:sp>
        <p:nvSpPr>
          <p:cNvPr id="4" name="Content Placeholder 3">
            <a:extLst>
              <a:ext uri="{FF2B5EF4-FFF2-40B4-BE49-F238E27FC236}">
                <a16:creationId xmlns="" xmlns:a16="http://schemas.microsoft.com/office/drawing/2014/main" id="{2DCAAFDD-5FB5-4A54-8093-92C97A9123C4}"/>
              </a:ext>
            </a:extLst>
          </p:cNvPr>
          <p:cNvSpPr>
            <a:spLocks noGrp="1"/>
          </p:cNvSpPr>
          <p:nvPr>
            <p:ph sz="half" idx="2"/>
          </p:nvPr>
        </p:nvSpPr>
        <p:spPr/>
        <p:txBody>
          <a:bodyPr>
            <a:normAutofit fontScale="92500" lnSpcReduction="10000"/>
          </a:bodyPr>
          <a:lstStyle/>
          <a:p>
            <a:r>
              <a:rPr lang="en-US" dirty="0"/>
              <a:t>High Availability, Door to door</a:t>
            </a:r>
            <a:endParaRPr lang="lv-LV" dirty="0"/>
          </a:p>
          <a:p>
            <a:r>
              <a:rPr lang="en-US" dirty="0"/>
              <a:t>High maneuverability, dynamics, adaptability</a:t>
            </a:r>
            <a:endParaRPr lang="lv-LV" dirty="0"/>
          </a:p>
          <a:p>
            <a:r>
              <a:rPr lang="en-US" dirty="0"/>
              <a:t>High delivery speed</a:t>
            </a:r>
            <a:endParaRPr lang="lv-LV" dirty="0"/>
          </a:p>
          <a:p>
            <a:r>
              <a:rPr lang="en-US" dirty="0"/>
              <a:t>Us</a:t>
            </a:r>
            <a:r>
              <a:rPr lang="lv-LV" dirty="0"/>
              <a:t>age</a:t>
            </a:r>
            <a:r>
              <a:rPr lang="en-US" dirty="0"/>
              <a:t> of route variations and delivery schemes</a:t>
            </a:r>
            <a:endParaRPr lang="lv-LV" dirty="0"/>
          </a:p>
          <a:p>
            <a:r>
              <a:rPr lang="en-US" dirty="0"/>
              <a:t>High cargo hold capacity</a:t>
            </a:r>
            <a:endParaRPr lang="lv-LV" dirty="0"/>
          </a:p>
          <a:p>
            <a:r>
              <a:rPr lang="en-US" dirty="0"/>
              <a:t>Delivery in small batches</a:t>
            </a:r>
            <a:endParaRPr lang="lv-LV" dirty="0"/>
          </a:p>
          <a:p>
            <a:r>
              <a:rPr lang="en-US" dirty="0"/>
              <a:t>Possibility to choose the appropriate carrier</a:t>
            </a:r>
            <a:endParaRPr lang="lt-LT" dirty="0"/>
          </a:p>
        </p:txBody>
      </p:sp>
      <p:sp>
        <p:nvSpPr>
          <p:cNvPr id="5" name="Text Placeholder 4">
            <a:extLst>
              <a:ext uri="{FF2B5EF4-FFF2-40B4-BE49-F238E27FC236}">
                <a16:creationId xmlns="" xmlns:a16="http://schemas.microsoft.com/office/drawing/2014/main" id="{D9D4EFDB-E538-4E99-80D0-469A8320B24E}"/>
              </a:ext>
            </a:extLst>
          </p:cNvPr>
          <p:cNvSpPr>
            <a:spLocks noGrp="1"/>
          </p:cNvSpPr>
          <p:nvPr>
            <p:ph type="body" sz="quarter" idx="3"/>
          </p:nvPr>
        </p:nvSpPr>
        <p:spPr/>
        <p:txBody>
          <a:bodyPr/>
          <a:lstStyle/>
          <a:p>
            <a:r>
              <a:rPr lang="lv-LV" dirty="0"/>
              <a:t>Diadvantages</a:t>
            </a:r>
            <a:endParaRPr lang="lt-LT" dirty="0"/>
          </a:p>
        </p:txBody>
      </p:sp>
      <p:sp>
        <p:nvSpPr>
          <p:cNvPr id="6" name="Content Placeholder 5">
            <a:extLst>
              <a:ext uri="{FF2B5EF4-FFF2-40B4-BE49-F238E27FC236}">
                <a16:creationId xmlns="" xmlns:a16="http://schemas.microsoft.com/office/drawing/2014/main" id="{B7BF4E04-B27F-4189-BF62-DF46F08B9814}"/>
              </a:ext>
            </a:extLst>
          </p:cNvPr>
          <p:cNvSpPr>
            <a:spLocks noGrp="1"/>
          </p:cNvSpPr>
          <p:nvPr>
            <p:ph sz="quarter" idx="4"/>
          </p:nvPr>
        </p:nvSpPr>
        <p:spPr/>
        <p:txBody>
          <a:bodyPr>
            <a:normAutofit fontScale="92500" lnSpcReduction="20000"/>
          </a:bodyPr>
          <a:lstStyle/>
          <a:p>
            <a:r>
              <a:rPr lang="en-US" dirty="0"/>
              <a:t>Low transport intensity per transport unit</a:t>
            </a:r>
            <a:endParaRPr lang="lv-LV" dirty="0"/>
          </a:p>
          <a:p>
            <a:r>
              <a:rPr lang="en-US" dirty="0"/>
              <a:t>Dependence on nature and road conditions</a:t>
            </a:r>
            <a:endParaRPr lang="lv-LV" dirty="0"/>
          </a:p>
          <a:p>
            <a:r>
              <a:rPr lang="en-US" dirty="0"/>
              <a:t>Relatively high cost of long distance transportation</a:t>
            </a:r>
            <a:endParaRPr lang="lv-LV" dirty="0"/>
          </a:p>
          <a:p>
            <a:r>
              <a:rPr lang="en-US" dirty="0"/>
              <a:t>Disruptive effects on the environment</a:t>
            </a:r>
            <a:endParaRPr lang="lv-LV" dirty="0"/>
          </a:p>
          <a:p>
            <a:r>
              <a:rPr lang="en-US" dirty="0"/>
              <a:t>Effect of loading time on overall transport</a:t>
            </a:r>
            <a:r>
              <a:rPr lang="lv-LV" dirty="0"/>
              <a:t>ation</a:t>
            </a:r>
          </a:p>
          <a:p>
            <a:r>
              <a:rPr lang="en-US" dirty="0"/>
              <a:t>Risks of cargo hijacking and</a:t>
            </a:r>
            <a:r>
              <a:rPr lang="lv-LV" dirty="0"/>
              <a:t>vehicle</a:t>
            </a:r>
            <a:r>
              <a:rPr lang="en-US" dirty="0"/>
              <a:t> </a:t>
            </a:r>
            <a:r>
              <a:rPr lang="lv-LV" dirty="0"/>
              <a:t>steeling</a:t>
            </a:r>
            <a:endParaRPr lang="en-US" dirty="0"/>
          </a:p>
          <a:p>
            <a:endParaRPr lang="lt-LT" dirty="0"/>
          </a:p>
        </p:txBody>
      </p:sp>
    </p:spTree>
    <p:extLst>
      <p:ext uri="{BB962C8B-B14F-4D97-AF65-F5344CB8AC3E}">
        <p14:creationId xmlns:p14="http://schemas.microsoft.com/office/powerpoint/2010/main" val="3401662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7C5184-268A-401A-ACC0-879C996B1CAD}"/>
              </a:ext>
            </a:extLst>
          </p:cNvPr>
          <p:cNvSpPr>
            <a:spLocks noGrp="1"/>
          </p:cNvSpPr>
          <p:nvPr>
            <p:ph type="title"/>
          </p:nvPr>
        </p:nvSpPr>
        <p:spPr/>
        <p:txBody>
          <a:bodyPr/>
          <a:lstStyle/>
          <a:p>
            <a:pPr algn="ctr"/>
            <a:r>
              <a:rPr lang="lv-LV" dirty="0"/>
              <a:t>Air transport</a:t>
            </a:r>
            <a:endParaRPr lang="lt-LT" dirty="0"/>
          </a:p>
        </p:txBody>
      </p:sp>
      <p:sp>
        <p:nvSpPr>
          <p:cNvPr id="3" name="Text Placeholder 2">
            <a:extLst>
              <a:ext uri="{FF2B5EF4-FFF2-40B4-BE49-F238E27FC236}">
                <a16:creationId xmlns="" xmlns:a16="http://schemas.microsoft.com/office/drawing/2014/main" id="{0BAFEA4C-3ABF-41CA-9932-BADECCF89180}"/>
              </a:ext>
            </a:extLst>
          </p:cNvPr>
          <p:cNvSpPr>
            <a:spLocks noGrp="1"/>
          </p:cNvSpPr>
          <p:nvPr>
            <p:ph type="body" idx="1"/>
          </p:nvPr>
        </p:nvSpPr>
        <p:spPr/>
        <p:txBody>
          <a:bodyPr/>
          <a:lstStyle/>
          <a:p>
            <a:r>
              <a:rPr lang="lv-LV" dirty="0"/>
              <a:t>Advantages</a:t>
            </a:r>
            <a:endParaRPr lang="lt-LT" dirty="0"/>
          </a:p>
        </p:txBody>
      </p:sp>
      <p:sp>
        <p:nvSpPr>
          <p:cNvPr id="4" name="Content Placeholder 3">
            <a:extLst>
              <a:ext uri="{FF2B5EF4-FFF2-40B4-BE49-F238E27FC236}">
                <a16:creationId xmlns="" xmlns:a16="http://schemas.microsoft.com/office/drawing/2014/main" id="{B2A92834-3ABC-438B-9006-78F237B19D81}"/>
              </a:ext>
            </a:extLst>
          </p:cNvPr>
          <p:cNvSpPr>
            <a:spLocks noGrp="1"/>
          </p:cNvSpPr>
          <p:nvPr>
            <p:ph sz="half" idx="2"/>
          </p:nvPr>
        </p:nvSpPr>
        <p:spPr/>
        <p:txBody>
          <a:bodyPr/>
          <a:lstStyle/>
          <a:p>
            <a:r>
              <a:rPr lang="en-US" dirty="0"/>
              <a:t>Highest delivery speed</a:t>
            </a:r>
            <a:endParaRPr lang="lv-LV" dirty="0"/>
          </a:p>
          <a:p>
            <a:r>
              <a:rPr lang="en-US" dirty="0"/>
              <a:t>High security</a:t>
            </a:r>
            <a:endParaRPr lang="lv-LV" dirty="0"/>
          </a:p>
          <a:p>
            <a:r>
              <a:rPr lang="en-US" dirty="0"/>
              <a:t>Minimal risk of cargo loss</a:t>
            </a:r>
            <a:endParaRPr lang="lv-LV" dirty="0"/>
          </a:p>
          <a:p>
            <a:r>
              <a:rPr lang="en-US" dirty="0"/>
              <a:t>Transport</a:t>
            </a:r>
            <a:r>
              <a:rPr lang="lv-LV" dirty="0"/>
              <a:t> road</a:t>
            </a:r>
            <a:r>
              <a:rPr lang="en-US" dirty="0"/>
              <a:t> length optimization</a:t>
            </a:r>
            <a:endParaRPr lang="lv-LV" dirty="0"/>
          </a:p>
          <a:p>
            <a:r>
              <a:rPr lang="en-US" dirty="0"/>
              <a:t>Both by land and sea</a:t>
            </a:r>
          </a:p>
          <a:p>
            <a:endParaRPr lang="lt-LT" dirty="0"/>
          </a:p>
        </p:txBody>
      </p:sp>
      <p:sp>
        <p:nvSpPr>
          <p:cNvPr id="5" name="Text Placeholder 4">
            <a:extLst>
              <a:ext uri="{FF2B5EF4-FFF2-40B4-BE49-F238E27FC236}">
                <a16:creationId xmlns="" xmlns:a16="http://schemas.microsoft.com/office/drawing/2014/main" id="{E10F0AA5-CD04-47F6-A9BC-B0E7C6D037C7}"/>
              </a:ext>
            </a:extLst>
          </p:cNvPr>
          <p:cNvSpPr>
            <a:spLocks noGrp="1"/>
          </p:cNvSpPr>
          <p:nvPr>
            <p:ph type="body" sz="quarter" idx="3"/>
          </p:nvPr>
        </p:nvSpPr>
        <p:spPr/>
        <p:txBody>
          <a:bodyPr/>
          <a:lstStyle/>
          <a:p>
            <a:r>
              <a:rPr lang="lv-LV" dirty="0"/>
              <a:t>Disadvantages</a:t>
            </a:r>
            <a:endParaRPr lang="lt-LT" dirty="0"/>
          </a:p>
        </p:txBody>
      </p:sp>
      <p:sp>
        <p:nvSpPr>
          <p:cNvPr id="6" name="Content Placeholder 5">
            <a:extLst>
              <a:ext uri="{FF2B5EF4-FFF2-40B4-BE49-F238E27FC236}">
                <a16:creationId xmlns="" xmlns:a16="http://schemas.microsoft.com/office/drawing/2014/main" id="{CCE49962-D7CF-4BA0-9E5A-97F4830C3F36}"/>
              </a:ext>
            </a:extLst>
          </p:cNvPr>
          <p:cNvSpPr>
            <a:spLocks noGrp="1"/>
          </p:cNvSpPr>
          <p:nvPr>
            <p:ph sz="quarter" idx="4"/>
          </p:nvPr>
        </p:nvSpPr>
        <p:spPr/>
        <p:txBody>
          <a:bodyPr/>
          <a:lstStyle/>
          <a:p>
            <a:r>
              <a:rPr lang="en-US" dirty="0"/>
              <a:t>High cost of freight</a:t>
            </a:r>
            <a:endParaRPr lang="lv-LV" dirty="0"/>
          </a:p>
          <a:p>
            <a:r>
              <a:rPr lang="en-US" dirty="0"/>
              <a:t>Higher freight rates</a:t>
            </a:r>
            <a:endParaRPr lang="lv-LV" dirty="0"/>
          </a:p>
          <a:p>
            <a:r>
              <a:rPr lang="en-US" dirty="0"/>
              <a:t>High freight capital, energy, material capacity</a:t>
            </a:r>
            <a:endParaRPr lang="lv-LV" dirty="0"/>
          </a:p>
          <a:p>
            <a:r>
              <a:rPr lang="en-US" dirty="0"/>
              <a:t>Weather dependent</a:t>
            </a:r>
            <a:r>
              <a:rPr lang="lv-LV" dirty="0"/>
              <a:t>ce</a:t>
            </a:r>
          </a:p>
          <a:p>
            <a:r>
              <a:rPr lang="en-US" dirty="0"/>
              <a:t>Insufficient penetration of land infrastructure</a:t>
            </a:r>
          </a:p>
          <a:p>
            <a:endParaRPr lang="lt-LT" dirty="0"/>
          </a:p>
        </p:txBody>
      </p:sp>
    </p:spTree>
    <p:extLst>
      <p:ext uri="{BB962C8B-B14F-4D97-AF65-F5344CB8AC3E}">
        <p14:creationId xmlns:p14="http://schemas.microsoft.com/office/powerpoint/2010/main" val="38035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5CDB21-415F-4579-A696-54EA4B1CEB2F}"/>
              </a:ext>
            </a:extLst>
          </p:cNvPr>
          <p:cNvSpPr>
            <a:spLocks noGrp="1"/>
          </p:cNvSpPr>
          <p:nvPr>
            <p:ph type="title"/>
          </p:nvPr>
        </p:nvSpPr>
        <p:spPr/>
        <p:txBody>
          <a:bodyPr/>
          <a:lstStyle/>
          <a:p>
            <a:r>
              <a:rPr lang="lv-LV" dirty="0"/>
              <a:t>Pipeline transport</a:t>
            </a:r>
            <a:endParaRPr lang="lt-LT" dirty="0"/>
          </a:p>
        </p:txBody>
      </p:sp>
      <p:sp>
        <p:nvSpPr>
          <p:cNvPr id="3" name="Text Placeholder 2">
            <a:extLst>
              <a:ext uri="{FF2B5EF4-FFF2-40B4-BE49-F238E27FC236}">
                <a16:creationId xmlns="" xmlns:a16="http://schemas.microsoft.com/office/drawing/2014/main" id="{D03F7C56-DA5B-4284-89DA-9EAE7E110E38}"/>
              </a:ext>
            </a:extLst>
          </p:cNvPr>
          <p:cNvSpPr>
            <a:spLocks noGrp="1"/>
          </p:cNvSpPr>
          <p:nvPr>
            <p:ph type="body" idx="1"/>
          </p:nvPr>
        </p:nvSpPr>
        <p:spPr/>
        <p:txBody>
          <a:bodyPr/>
          <a:lstStyle/>
          <a:p>
            <a:r>
              <a:rPr lang="lv-LV" dirty="0"/>
              <a:t>Advantages</a:t>
            </a:r>
            <a:endParaRPr lang="lt-LT" dirty="0"/>
          </a:p>
        </p:txBody>
      </p:sp>
      <p:sp>
        <p:nvSpPr>
          <p:cNvPr id="4" name="Content Placeholder 3">
            <a:extLst>
              <a:ext uri="{FF2B5EF4-FFF2-40B4-BE49-F238E27FC236}">
                <a16:creationId xmlns="" xmlns:a16="http://schemas.microsoft.com/office/drawing/2014/main" id="{7367FA6C-4152-4995-B4A0-830C651C8A73}"/>
              </a:ext>
            </a:extLst>
          </p:cNvPr>
          <p:cNvSpPr>
            <a:spLocks noGrp="1"/>
          </p:cNvSpPr>
          <p:nvPr>
            <p:ph sz="half" idx="2"/>
          </p:nvPr>
        </p:nvSpPr>
        <p:spPr/>
        <p:txBody>
          <a:bodyPr/>
          <a:lstStyle/>
          <a:p>
            <a:r>
              <a:rPr lang="en-US" dirty="0"/>
              <a:t>Low</a:t>
            </a:r>
            <a:r>
              <a:rPr lang="lv-LV" dirty="0"/>
              <a:t>est</a:t>
            </a:r>
            <a:r>
              <a:rPr lang="en-US" dirty="0"/>
              <a:t> transport cost</a:t>
            </a:r>
            <a:r>
              <a:rPr lang="lv-LV" dirty="0"/>
              <a:t>s</a:t>
            </a:r>
          </a:p>
          <a:p>
            <a:r>
              <a:rPr lang="en-US" dirty="0"/>
              <a:t>High productivity (intensity)</a:t>
            </a:r>
            <a:endParaRPr lang="lv-LV" dirty="0"/>
          </a:p>
          <a:p>
            <a:r>
              <a:rPr lang="en-US" dirty="0"/>
              <a:t>High cargo </a:t>
            </a:r>
            <a:r>
              <a:rPr lang="lv-LV" dirty="0"/>
              <a:t>securing</a:t>
            </a:r>
            <a:r>
              <a:rPr lang="en-US" dirty="0"/>
              <a:t> capacity</a:t>
            </a:r>
            <a:endParaRPr lang="lv-LV" dirty="0"/>
          </a:p>
          <a:p>
            <a:r>
              <a:rPr lang="en-US" dirty="0"/>
              <a:t>Low transportation capital intensity.</a:t>
            </a:r>
          </a:p>
          <a:p>
            <a:endParaRPr lang="lt-LT" dirty="0"/>
          </a:p>
        </p:txBody>
      </p:sp>
      <p:sp>
        <p:nvSpPr>
          <p:cNvPr id="5" name="Text Placeholder 4">
            <a:extLst>
              <a:ext uri="{FF2B5EF4-FFF2-40B4-BE49-F238E27FC236}">
                <a16:creationId xmlns="" xmlns:a16="http://schemas.microsoft.com/office/drawing/2014/main" id="{C5A42F46-0686-4EBE-B0E9-8DC71EB8CA53}"/>
              </a:ext>
            </a:extLst>
          </p:cNvPr>
          <p:cNvSpPr>
            <a:spLocks noGrp="1"/>
          </p:cNvSpPr>
          <p:nvPr>
            <p:ph type="body" sz="quarter" idx="3"/>
          </p:nvPr>
        </p:nvSpPr>
        <p:spPr/>
        <p:txBody>
          <a:bodyPr/>
          <a:lstStyle/>
          <a:p>
            <a:r>
              <a:rPr lang="lv-LV" dirty="0"/>
              <a:t>Disadvantages</a:t>
            </a:r>
            <a:endParaRPr lang="lt-LT" dirty="0"/>
          </a:p>
        </p:txBody>
      </p:sp>
      <p:sp>
        <p:nvSpPr>
          <p:cNvPr id="6" name="Content Placeholder 5">
            <a:extLst>
              <a:ext uri="{FF2B5EF4-FFF2-40B4-BE49-F238E27FC236}">
                <a16:creationId xmlns="" xmlns:a16="http://schemas.microsoft.com/office/drawing/2014/main" id="{BD0E77A3-FADC-405F-B8A9-6F8701F688EB}"/>
              </a:ext>
            </a:extLst>
          </p:cNvPr>
          <p:cNvSpPr>
            <a:spLocks noGrp="1"/>
          </p:cNvSpPr>
          <p:nvPr>
            <p:ph sz="quarter" idx="4"/>
          </p:nvPr>
        </p:nvSpPr>
        <p:spPr/>
        <p:txBody>
          <a:bodyPr/>
          <a:lstStyle/>
          <a:p>
            <a:r>
              <a:rPr lang="en-US" dirty="0"/>
              <a:t>Limited </a:t>
            </a:r>
            <a:r>
              <a:rPr lang="lv-LV" dirty="0"/>
              <a:t>cargo types</a:t>
            </a:r>
            <a:r>
              <a:rPr lang="en-US" dirty="0"/>
              <a:t> Transport - (gas, emulsions, petroleum products)</a:t>
            </a:r>
            <a:endParaRPr lang="lv-LV" dirty="0"/>
          </a:p>
          <a:p>
            <a:r>
              <a:rPr lang="en-US" dirty="0"/>
              <a:t>It is impossible to transport different loads</a:t>
            </a:r>
            <a:endParaRPr lang="lv-LV" dirty="0"/>
          </a:p>
          <a:p>
            <a:r>
              <a:rPr lang="en-US" dirty="0"/>
              <a:t>Insufficient consumer access</a:t>
            </a:r>
          </a:p>
          <a:p>
            <a:endParaRPr lang="lt-LT" dirty="0"/>
          </a:p>
        </p:txBody>
      </p:sp>
    </p:spTree>
    <p:extLst>
      <p:ext uri="{BB962C8B-B14F-4D97-AF65-F5344CB8AC3E}">
        <p14:creationId xmlns:p14="http://schemas.microsoft.com/office/powerpoint/2010/main" val="925557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83D254-9804-4114-9258-7E2588E4B63D}"/>
              </a:ext>
            </a:extLst>
          </p:cNvPr>
          <p:cNvSpPr>
            <a:spLocks noGrp="1"/>
          </p:cNvSpPr>
          <p:nvPr>
            <p:ph type="title"/>
          </p:nvPr>
        </p:nvSpPr>
        <p:spPr/>
        <p:txBody>
          <a:bodyPr/>
          <a:lstStyle/>
          <a:p>
            <a:r>
              <a:rPr lang="lt-LT" dirty="0"/>
              <a:t>Technical parameters of transport:</a:t>
            </a:r>
            <a:br>
              <a:rPr lang="lt-LT" dirty="0"/>
            </a:br>
            <a:endParaRPr lang="lt-LT" dirty="0"/>
          </a:p>
        </p:txBody>
      </p:sp>
      <p:sp>
        <p:nvSpPr>
          <p:cNvPr id="3" name="Content Placeholder 2">
            <a:extLst>
              <a:ext uri="{FF2B5EF4-FFF2-40B4-BE49-F238E27FC236}">
                <a16:creationId xmlns="" xmlns:a16="http://schemas.microsoft.com/office/drawing/2014/main" id="{3DFDABFD-F04B-4223-9093-4498FBC5E796}"/>
              </a:ext>
            </a:extLst>
          </p:cNvPr>
          <p:cNvSpPr>
            <a:spLocks noGrp="1"/>
          </p:cNvSpPr>
          <p:nvPr>
            <p:ph idx="1"/>
          </p:nvPr>
        </p:nvSpPr>
        <p:spPr>
          <a:xfrm>
            <a:off x="677334" y="1223889"/>
            <a:ext cx="8596668" cy="5387926"/>
          </a:xfrm>
        </p:spPr>
        <p:txBody>
          <a:bodyPr>
            <a:normAutofit lnSpcReduction="10000"/>
          </a:bodyPr>
          <a:lstStyle/>
          <a:p>
            <a:pPr marL="0" indent="0">
              <a:buNone/>
            </a:pPr>
            <a:r>
              <a:rPr lang="en-US" b="1" dirty="0"/>
              <a:t>For vehicles</a:t>
            </a:r>
            <a:endParaRPr lang="lv-LV" b="1" dirty="0"/>
          </a:p>
          <a:p>
            <a:r>
              <a:rPr lang="en-US" dirty="0"/>
              <a:t>Technical and operational speed</a:t>
            </a:r>
            <a:endParaRPr lang="lv-LV" dirty="0"/>
          </a:p>
          <a:p>
            <a:r>
              <a:rPr lang="en-US" dirty="0"/>
              <a:t>Vehicle dimensions</a:t>
            </a:r>
            <a:endParaRPr lang="lv-LV" dirty="0"/>
          </a:p>
          <a:p>
            <a:r>
              <a:rPr lang="en-US" dirty="0"/>
              <a:t>Load dimensions</a:t>
            </a:r>
            <a:endParaRPr lang="lv-LV" dirty="0"/>
          </a:p>
          <a:p>
            <a:r>
              <a:rPr lang="en-US" dirty="0"/>
              <a:t>Gross weight and axle load</a:t>
            </a:r>
            <a:endParaRPr lang="lv-LV" dirty="0"/>
          </a:p>
          <a:p>
            <a:r>
              <a:rPr lang="en-US" dirty="0"/>
              <a:t>Engine power.</a:t>
            </a:r>
            <a:endParaRPr lang="lv-LV" dirty="0"/>
          </a:p>
          <a:p>
            <a:pPr marL="0" indent="0">
              <a:buNone/>
            </a:pPr>
            <a:r>
              <a:rPr lang="en-US" b="1" dirty="0"/>
              <a:t>Transport routes</a:t>
            </a:r>
            <a:endParaRPr lang="lv-LV" b="1" dirty="0"/>
          </a:p>
          <a:p>
            <a:r>
              <a:rPr lang="lv-LV" dirty="0"/>
              <a:t>Capacity</a:t>
            </a:r>
          </a:p>
          <a:p>
            <a:r>
              <a:rPr lang="en-US" dirty="0"/>
              <a:t>Driving width, fairway depth</a:t>
            </a:r>
            <a:endParaRPr lang="lv-LV" dirty="0"/>
          </a:p>
          <a:p>
            <a:r>
              <a:rPr lang="en-US" dirty="0"/>
              <a:t>Permissible load.</a:t>
            </a:r>
            <a:endParaRPr lang="lv-LV" dirty="0"/>
          </a:p>
          <a:p>
            <a:pPr marL="0" indent="0">
              <a:buNone/>
            </a:pPr>
            <a:r>
              <a:rPr lang="en-US" b="1" dirty="0"/>
              <a:t>For terminals</a:t>
            </a:r>
            <a:endParaRPr lang="lv-LV" b="1" dirty="0"/>
          </a:p>
          <a:p>
            <a:r>
              <a:rPr lang="en-US" dirty="0"/>
              <a:t>Useful area of warehouses</a:t>
            </a:r>
            <a:endParaRPr lang="lv-LV" dirty="0"/>
          </a:p>
          <a:p>
            <a:r>
              <a:rPr lang="en-US" dirty="0"/>
              <a:t>Speed of movement</a:t>
            </a:r>
            <a:endParaRPr lang="lv-LV" dirty="0"/>
          </a:p>
          <a:p>
            <a:r>
              <a:rPr lang="en-US" dirty="0"/>
              <a:t>Warehouse transport capacity</a:t>
            </a:r>
          </a:p>
          <a:p>
            <a:endParaRPr lang="lt-LT" dirty="0"/>
          </a:p>
        </p:txBody>
      </p:sp>
    </p:spTree>
    <p:extLst>
      <p:ext uri="{BB962C8B-B14F-4D97-AF65-F5344CB8AC3E}">
        <p14:creationId xmlns:p14="http://schemas.microsoft.com/office/powerpoint/2010/main" val="56234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CF4BEC-3B21-46F1-A60E-AE3458054B82}"/>
              </a:ext>
            </a:extLst>
          </p:cNvPr>
          <p:cNvSpPr>
            <a:spLocks noGrp="1"/>
          </p:cNvSpPr>
          <p:nvPr>
            <p:ph type="title"/>
          </p:nvPr>
        </p:nvSpPr>
        <p:spPr/>
        <p:txBody>
          <a:bodyPr/>
          <a:lstStyle/>
          <a:p>
            <a:pPr algn="ctr"/>
            <a:r>
              <a:rPr lang="lv-LV" dirty="0"/>
              <a:t>Types of transportation</a:t>
            </a:r>
            <a:endParaRPr lang="lt-LT" dirty="0"/>
          </a:p>
        </p:txBody>
      </p:sp>
      <p:sp>
        <p:nvSpPr>
          <p:cNvPr id="3" name="Content Placeholder 2">
            <a:extLst>
              <a:ext uri="{FF2B5EF4-FFF2-40B4-BE49-F238E27FC236}">
                <a16:creationId xmlns="" xmlns:a16="http://schemas.microsoft.com/office/drawing/2014/main" id="{160D2F6E-42DC-4F1F-A9C8-7EFE0916C6B1}"/>
              </a:ext>
            </a:extLst>
          </p:cNvPr>
          <p:cNvSpPr>
            <a:spLocks noGrp="1"/>
          </p:cNvSpPr>
          <p:nvPr>
            <p:ph idx="1"/>
          </p:nvPr>
        </p:nvSpPr>
        <p:spPr/>
        <p:txBody>
          <a:bodyPr>
            <a:normAutofit lnSpcReduction="10000"/>
          </a:bodyPr>
          <a:lstStyle/>
          <a:p>
            <a:r>
              <a:rPr lang="en-US" dirty="0"/>
              <a:t>Direct Shipments: Consignor - Consignee. Depends on the type of production or the nature of the cargo. Small batches, just in time</a:t>
            </a:r>
            <a:endParaRPr lang="lv-LV" dirty="0"/>
          </a:p>
          <a:p>
            <a:r>
              <a:rPr lang="en-US" dirty="0"/>
              <a:t>Mixed deliveries: Accumulation and onward transportation of large loads by sea, rail or air. Cargo accompanying document is used separately for each mode of transport and costs are also calculated separately for each mode</a:t>
            </a:r>
            <a:endParaRPr lang="lv-LV" dirty="0"/>
          </a:p>
          <a:p>
            <a:r>
              <a:rPr lang="en-US" dirty="0"/>
              <a:t>Combined transport: use standardized modules as transport units. Containers, semitrailers, swap body</a:t>
            </a:r>
            <a:endParaRPr lang="lv-LV" dirty="0"/>
          </a:p>
          <a:p>
            <a:r>
              <a:rPr lang="en-US" dirty="0"/>
              <a:t>Multimodal transport: the mode of transport currently under development. Several modes of transport, containers semi-trailers, repackaging, reloading are used to deliver the goods from door to door. One transport document</a:t>
            </a:r>
            <a:endParaRPr lang="lv-LV" dirty="0"/>
          </a:p>
          <a:p>
            <a:pPr marL="0" indent="0">
              <a:buNone/>
            </a:pPr>
            <a:r>
              <a:rPr lang="en-US" dirty="0"/>
              <a:t/>
            </a:r>
            <a:br>
              <a:rPr lang="en-US" dirty="0"/>
            </a:br>
            <a:r>
              <a:rPr lang="en-US" i="1" dirty="0"/>
              <a:t>Multimodal operator - the person who takes responsibility for the movement of the cargo throughout the delivery.</a:t>
            </a:r>
          </a:p>
          <a:p>
            <a:endParaRPr lang="lt-LT" dirty="0"/>
          </a:p>
        </p:txBody>
      </p:sp>
    </p:spTree>
    <p:extLst>
      <p:ext uri="{BB962C8B-B14F-4D97-AF65-F5344CB8AC3E}">
        <p14:creationId xmlns:p14="http://schemas.microsoft.com/office/powerpoint/2010/main" val="487310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EE7ECC-ABF5-447D-92E2-D2C7C50A7271}"/>
              </a:ext>
            </a:extLst>
          </p:cNvPr>
          <p:cNvSpPr>
            <a:spLocks noGrp="1"/>
          </p:cNvSpPr>
          <p:nvPr>
            <p:ph type="title"/>
          </p:nvPr>
        </p:nvSpPr>
        <p:spPr/>
        <p:txBody>
          <a:bodyPr/>
          <a:lstStyle/>
          <a:p>
            <a:r>
              <a:rPr lang="lv-LV" dirty="0"/>
              <a:t>Exercise</a:t>
            </a:r>
            <a:endParaRPr lang="lt-LT" dirty="0"/>
          </a:p>
        </p:txBody>
      </p:sp>
      <p:sp>
        <p:nvSpPr>
          <p:cNvPr id="3" name="Content Placeholder 2">
            <a:extLst>
              <a:ext uri="{FF2B5EF4-FFF2-40B4-BE49-F238E27FC236}">
                <a16:creationId xmlns="" xmlns:a16="http://schemas.microsoft.com/office/drawing/2014/main" id="{A0CA978F-3CFD-48CB-B761-76EC8D11D2BC}"/>
              </a:ext>
            </a:extLst>
          </p:cNvPr>
          <p:cNvSpPr>
            <a:spLocks noGrp="1"/>
          </p:cNvSpPr>
          <p:nvPr>
            <p:ph idx="1"/>
          </p:nvPr>
        </p:nvSpPr>
        <p:spPr>
          <a:xfrm>
            <a:off x="677334" y="2160589"/>
            <a:ext cx="8596668" cy="4507497"/>
          </a:xfrm>
        </p:spPr>
        <p:txBody>
          <a:bodyPr/>
          <a:lstStyle/>
          <a:p>
            <a:pPr marL="0" indent="0">
              <a:buNone/>
            </a:pPr>
            <a:r>
              <a:rPr lang="lv-LV" dirty="0"/>
              <a:t>Cargo shipment from point A to point B. Cargo 120 Pallets, each pallet weight 700 kg. Warehouse loading expenses EUR 1,5, one pallet, one dirrection.</a:t>
            </a:r>
          </a:p>
          <a:p>
            <a:pPr marL="0" indent="0">
              <a:buNone/>
            </a:pPr>
            <a:r>
              <a:rPr lang="lv-LV" dirty="0"/>
              <a:t>Avialable 3 types of transport:</a:t>
            </a:r>
          </a:p>
          <a:p>
            <a:pPr marL="0" indent="0">
              <a:buNone/>
            </a:pPr>
            <a:r>
              <a:rPr lang="lv-LV" dirty="0"/>
              <a:t>Road transport – Vehicle cappacity 22 t of cargo, price EUR 400 per day, dirrection between points 1100 km, truck can drive 600 km/day </a:t>
            </a:r>
          </a:p>
          <a:p>
            <a:pPr marL="0" indent="0">
              <a:buNone/>
            </a:pPr>
            <a:r>
              <a:rPr lang="lv-LV" dirty="0"/>
              <a:t>Railroad transportation – price 22 EUR/t. Vagons loading/unloading time limited to 1 day, dirrection between A point and railroad station 4 km, point B has dirrect railroad connection</a:t>
            </a:r>
          </a:p>
          <a:p>
            <a:pPr marL="0" indent="0">
              <a:buNone/>
            </a:pPr>
            <a:r>
              <a:rPr lang="lv-LV" dirty="0"/>
              <a:t>Inland ship –cappacity 200 t, freight price from port to port EUR 600. Loading/unloading time limited to 1 day, dirrection between A point and port 48 km, B point and sufficient port 22 km</a:t>
            </a:r>
          </a:p>
          <a:p>
            <a:pPr marL="0" indent="0">
              <a:buNone/>
            </a:pPr>
            <a:r>
              <a:rPr lang="lv-LV" dirty="0"/>
              <a:t>Students has to calculate </a:t>
            </a:r>
            <a:r>
              <a:rPr lang="lv-LV" dirty="0" smtClean="0"/>
              <a:t> </a:t>
            </a:r>
            <a:r>
              <a:rPr lang="lv-LV" dirty="0"/>
              <a:t>financially most efficient shipment.</a:t>
            </a:r>
            <a:endParaRPr lang="lt-LT" dirty="0"/>
          </a:p>
        </p:txBody>
      </p:sp>
    </p:spTree>
    <p:extLst>
      <p:ext uri="{BB962C8B-B14F-4D97-AF65-F5344CB8AC3E}">
        <p14:creationId xmlns:p14="http://schemas.microsoft.com/office/powerpoint/2010/main" val="1300329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B71F28-ACC3-425B-A5D5-5834852FD1B2}"/>
              </a:ext>
            </a:extLst>
          </p:cNvPr>
          <p:cNvSpPr>
            <a:spLocks noGrp="1"/>
          </p:cNvSpPr>
          <p:nvPr>
            <p:ph type="title"/>
          </p:nvPr>
        </p:nvSpPr>
        <p:spPr/>
        <p:txBody>
          <a:bodyPr/>
          <a:lstStyle/>
          <a:p>
            <a:r>
              <a:rPr lang="lv-LV" dirty="0"/>
              <a:t>Warehouses</a:t>
            </a:r>
            <a:endParaRPr lang="lt-LT" dirty="0"/>
          </a:p>
        </p:txBody>
      </p:sp>
      <p:sp>
        <p:nvSpPr>
          <p:cNvPr id="3" name="Content Placeholder 2">
            <a:extLst>
              <a:ext uri="{FF2B5EF4-FFF2-40B4-BE49-F238E27FC236}">
                <a16:creationId xmlns="" xmlns:a16="http://schemas.microsoft.com/office/drawing/2014/main" id="{103F90C1-4645-4988-A4F4-E26ECB08FEEF}"/>
              </a:ext>
            </a:extLst>
          </p:cNvPr>
          <p:cNvSpPr>
            <a:spLocks noGrp="1"/>
          </p:cNvSpPr>
          <p:nvPr>
            <p:ph idx="1"/>
          </p:nvPr>
        </p:nvSpPr>
        <p:spPr/>
        <p:txBody>
          <a:bodyPr/>
          <a:lstStyle/>
          <a:p>
            <a:pPr marL="0" indent="0">
              <a:buNone/>
            </a:pPr>
            <a:endParaRPr lang="lv-LV" dirty="0"/>
          </a:p>
          <a:p>
            <a:pPr marL="0" indent="0">
              <a:buNone/>
            </a:pPr>
            <a:endParaRPr lang="lv-LV" dirty="0"/>
          </a:p>
          <a:p>
            <a:pPr marL="0" indent="0">
              <a:buNone/>
            </a:pPr>
            <a:r>
              <a:rPr lang="en-US" dirty="0"/>
              <a:t>Warehouses are buildings, structures and equipment used for the reception, placement, storage and release of incoming products, as well as for the keeping of records and the circulation of documents for the purpose of maintaining the flow and record</a:t>
            </a:r>
            <a:r>
              <a:rPr lang="lv-LV" dirty="0"/>
              <a:t>s keeping</a:t>
            </a:r>
            <a:r>
              <a:rPr lang="en-US" dirty="0"/>
              <a:t>.</a:t>
            </a:r>
            <a:endParaRPr lang="lv-LV" dirty="0"/>
          </a:p>
          <a:p>
            <a:endParaRPr lang="lv-LV" dirty="0"/>
          </a:p>
          <a:p>
            <a:endParaRPr lang="lv-LV" dirty="0"/>
          </a:p>
          <a:p>
            <a:pPr marL="0" indent="0">
              <a:buNone/>
            </a:pPr>
            <a:r>
              <a:rPr lang="en-US" sz="1400" dirty="0"/>
              <a:t> (N. Kozlovsk</a:t>
            </a:r>
            <a:r>
              <a:rPr lang="lv-LV" sz="1400" dirty="0"/>
              <a:t>is</a:t>
            </a:r>
            <a:r>
              <a:rPr lang="en-US" sz="1400" dirty="0"/>
              <a:t>)</a:t>
            </a:r>
          </a:p>
          <a:p>
            <a:endParaRPr lang="lt-LT" dirty="0"/>
          </a:p>
        </p:txBody>
      </p:sp>
    </p:spTree>
    <p:extLst>
      <p:ext uri="{BB962C8B-B14F-4D97-AF65-F5344CB8AC3E}">
        <p14:creationId xmlns:p14="http://schemas.microsoft.com/office/powerpoint/2010/main" val="2220253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19649E2-776A-4AFC-A29A-1EE44E71E484}"/>
              </a:ext>
            </a:extLst>
          </p:cNvPr>
          <p:cNvPicPr>
            <a:picLocks noChangeAspect="1"/>
          </p:cNvPicPr>
          <p:nvPr/>
        </p:nvPicPr>
        <p:blipFill>
          <a:blip r:embed="rId2"/>
          <a:stretch>
            <a:fillRect/>
          </a:stretch>
        </p:blipFill>
        <p:spPr>
          <a:xfrm>
            <a:off x="541137" y="0"/>
            <a:ext cx="8802625" cy="6858000"/>
          </a:xfrm>
          <a:prstGeom prst="rect">
            <a:avLst/>
          </a:prstGeom>
        </p:spPr>
      </p:pic>
    </p:spTree>
    <p:extLst>
      <p:ext uri="{BB962C8B-B14F-4D97-AF65-F5344CB8AC3E}">
        <p14:creationId xmlns:p14="http://schemas.microsoft.com/office/powerpoint/2010/main" val="3592121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5687DC-C97C-4E0A-82D9-01B53BD82069}"/>
              </a:ext>
            </a:extLst>
          </p:cNvPr>
          <p:cNvSpPr>
            <a:spLocks noGrp="1"/>
          </p:cNvSpPr>
          <p:nvPr>
            <p:ph type="title"/>
          </p:nvPr>
        </p:nvSpPr>
        <p:spPr/>
        <p:txBody>
          <a:bodyPr/>
          <a:lstStyle/>
          <a:p>
            <a:pPr algn="ctr"/>
            <a:r>
              <a:rPr lang="lv-LV" dirty="0"/>
              <a:t>Warehouse operations</a:t>
            </a:r>
            <a:endParaRPr lang="lt-LT" dirty="0"/>
          </a:p>
        </p:txBody>
      </p:sp>
      <p:sp>
        <p:nvSpPr>
          <p:cNvPr id="3" name="Content Placeholder 2">
            <a:extLst>
              <a:ext uri="{FF2B5EF4-FFF2-40B4-BE49-F238E27FC236}">
                <a16:creationId xmlns="" xmlns:a16="http://schemas.microsoft.com/office/drawing/2014/main" id="{102186CA-AC93-4D7D-96D8-C7E7C12044E8}"/>
              </a:ext>
            </a:extLst>
          </p:cNvPr>
          <p:cNvSpPr>
            <a:spLocks noGrp="1"/>
          </p:cNvSpPr>
          <p:nvPr>
            <p:ph idx="1"/>
          </p:nvPr>
        </p:nvSpPr>
        <p:spPr/>
        <p:txBody>
          <a:bodyPr/>
          <a:lstStyle/>
          <a:p>
            <a:r>
              <a:rPr lang="lv-LV" dirty="0"/>
              <a:t>Take-in</a:t>
            </a:r>
            <a:r>
              <a:rPr lang="en-US" dirty="0"/>
              <a:t> of goods</a:t>
            </a:r>
            <a:endParaRPr lang="lv-LV" dirty="0"/>
          </a:p>
          <a:p>
            <a:r>
              <a:rPr lang="en-US" dirty="0"/>
              <a:t>Placement of goods</a:t>
            </a:r>
            <a:endParaRPr lang="lv-LV" dirty="0"/>
          </a:p>
          <a:p>
            <a:r>
              <a:rPr lang="en-US" dirty="0"/>
              <a:t>Storage of goods</a:t>
            </a:r>
            <a:endParaRPr lang="lv-LV" dirty="0"/>
          </a:p>
          <a:p>
            <a:r>
              <a:rPr lang="en-US" dirty="0"/>
              <a:t>Internal relocation of goods</a:t>
            </a:r>
            <a:endParaRPr lang="lv-LV" dirty="0"/>
          </a:p>
          <a:p>
            <a:r>
              <a:rPr lang="en-US" dirty="0"/>
              <a:t>Changes in the properties of goods</a:t>
            </a:r>
            <a:endParaRPr lang="lv-LV" dirty="0"/>
          </a:p>
          <a:p>
            <a:r>
              <a:rPr lang="lv-LV" dirty="0"/>
              <a:t>Take-out</a:t>
            </a:r>
            <a:r>
              <a:rPr lang="en-US" dirty="0"/>
              <a:t> of goods</a:t>
            </a:r>
            <a:endParaRPr lang="lv-LV" dirty="0"/>
          </a:p>
          <a:p>
            <a:r>
              <a:rPr lang="en-US" dirty="0"/>
              <a:t>Information </a:t>
            </a:r>
            <a:r>
              <a:rPr lang="lv-LV" dirty="0"/>
              <a:t>flow support</a:t>
            </a:r>
            <a:r>
              <a:rPr lang="en-US" dirty="0"/>
              <a:t> processes</a:t>
            </a:r>
          </a:p>
          <a:p>
            <a:endParaRPr lang="lt-LT" dirty="0"/>
          </a:p>
        </p:txBody>
      </p:sp>
    </p:spTree>
    <p:extLst>
      <p:ext uri="{BB962C8B-B14F-4D97-AF65-F5344CB8AC3E}">
        <p14:creationId xmlns:p14="http://schemas.microsoft.com/office/powerpoint/2010/main" val="515067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97FC6F9-C19B-4756-AC23-6032CB5EB6BF}"/>
              </a:ext>
            </a:extLst>
          </p:cNvPr>
          <p:cNvSpPr>
            <a:spLocks noGrp="1"/>
          </p:cNvSpPr>
          <p:nvPr>
            <p:ph type="title"/>
          </p:nvPr>
        </p:nvSpPr>
        <p:spPr/>
        <p:txBody>
          <a:bodyPr/>
          <a:lstStyle/>
          <a:p>
            <a:pPr algn="ctr"/>
            <a:r>
              <a:rPr lang="en-US" dirty="0"/>
              <a:t>Logistics science development</a:t>
            </a:r>
            <a:endParaRPr lang="lt-LT" dirty="0"/>
          </a:p>
        </p:txBody>
      </p:sp>
      <p:sp>
        <p:nvSpPr>
          <p:cNvPr id="6" name="Content Placeholder 5">
            <a:extLst>
              <a:ext uri="{FF2B5EF4-FFF2-40B4-BE49-F238E27FC236}">
                <a16:creationId xmlns="" xmlns:a16="http://schemas.microsoft.com/office/drawing/2014/main" id="{02B76723-0B5D-4AC9-A820-2605CB5393F4}"/>
              </a:ext>
            </a:extLst>
          </p:cNvPr>
          <p:cNvSpPr>
            <a:spLocks noGrp="1"/>
          </p:cNvSpPr>
          <p:nvPr>
            <p:ph idx="1"/>
          </p:nvPr>
        </p:nvSpPr>
        <p:spPr/>
        <p:txBody>
          <a:bodyPr/>
          <a:lstStyle/>
          <a:p>
            <a:endParaRPr lang="en-US" i="1" dirty="0"/>
          </a:p>
          <a:p>
            <a:r>
              <a:rPr lang="en-US" i="1" dirty="0"/>
              <a:t>A. H. Jomini (1779-1869) sees logistics as practical skills in commanding troops. Used by the Napoleonic Army to plan supplies of war material and provisions.</a:t>
            </a:r>
          </a:p>
          <a:p>
            <a:r>
              <a:rPr lang="en-US" dirty="0"/>
              <a:t>1884. American Navy Institute introduces the concept of logistics in navigation;</a:t>
            </a:r>
          </a:p>
          <a:p>
            <a:r>
              <a:rPr lang="en-US" dirty="0"/>
              <a:t>Logistics as a science with a civilian application began to develop in the 1950s in the US. The military logistics experience gained in World War II began to be used in civilian operations.</a:t>
            </a:r>
            <a:endParaRPr lang="lt-LT" i="1" dirty="0"/>
          </a:p>
        </p:txBody>
      </p:sp>
    </p:spTree>
    <p:extLst>
      <p:ext uri="{BB962C8B-B14F-4D97-AF65-F5344CB8AC3E}">
        <p14:creationId xmlns:p14="http://schemas.microsoft.com/office/powerpoint/2010/main" val="2203105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392486-D809-4897-9F1D-B88B10D792C9}"/>
              </a:ext>
            </a:extLst>
          </p:cNvPr>
          <p:cNvSpPr>
            <a:spLocks noGrp="1"/>
          </p:cNvSpPr>
          <p:nvPr>
            <p:ph type="title"/>
          </p:nvPr>
        </p:nvSpPr>
        <p:spPr/>
        <p:txBody>
          <a:bodyPr/>
          <a:lstStyle/>
          <a:p>
            <a:pPr algn="ctr"/>
            <a:r>
              <a:rPr lang="lv-LV" dirty="0"/>
              <a:t>Warehouse role in SCM system</a:t>
            </a:r>
            <a:endParaRPr lang="lt-LT" dirty="0"/>
          </a:p>
        </p:txBody>
      </p:sp>
      <p:sp>
        <p:nvSpPr>
          <p:cNvPr id="3" name="Content Placeholder 2">
            <a:extLst>
              <a:ext uri="{FF2B5EF4-FFF2-40B4-BE49-F238E27FC236}">
                <a16:creationId xmlns="" xmlns:a16="http://schemas.microsoft.com/office/drawing/2014/main" id="{E5CC4245-BA05-4D88-974F-3E30CD3C50B9}"/>
              </a:ext>
            </a:extLst>
          </p:cNvPr>
          <p:cNvSpPr>
            <a:spLocks noGrp="1"/>
          </p:cNvSpPr>
          <p:nvPr>
            <p:ph idx="1"/>
          </p:nvPr>
        </p:nvSpPr>
        <p:spPr/>
        <p:txBody>
          <a:bodyPr/>
          <a:lstStyle/>
          <a:p>
            <a:r>
              <a:rPr lang="en-US" dirty="0"/>
              <a:t>The internal environment of the warehouse and the set of external environmental conditions ensure the individual character of each warehouse</a:t>
            </a:r>
            <a:endParaRPr lang="lv-LV" dirty="0"/>
          </a:p>
          <a:p>
            <a:r>
              <a:rPr lang="en-US" dirty="0"/>
              <a:t>Only an individual approach can be used to solve warehouse problems and improve efficiency.</a:t>
            </a:r>
          </a:p>
          <a:p>
            <a:r>
              <a:rPr lang="en-US" dirty="0"/>
              <a:t>The purpose of warehouse operations is to receive, process and deliver cargo with variable characteristics from an incoming</a:t>
            </a:r>
            <a:r>
              <a:rPr lang="lv-LV" dirty="0"/>
              <a:t> to outgoing</a:t>
            </a:r>
            <a:r>
              <a:rPr lang="en-US" dirty="0"/>
              <a:t> transport stream, at minimal cost and in accordance with customer requirements</a:t>
            </a:r>
            <a:endParaRPr lang="lv-LV" dirty="0"/>
          </a:p>
          <a:p>
            <a:r>
              <a:rPr lang="en-US" dirty="0"/>
              <a:t>Logistics Specialist Objective: Manage material flows to match outgoing goods flows with incoming ones </a:t>
            </a:r>
            <a:r>
              <a:rPr lang="lv-LV" dirty="0"/>
              <a:t>according </a:t>
            </a:r>
            <a:r>
              <a:rPr lang="en-US" dirty="0"/>
              <a:t>customer requirements and making optimal use of warehouse resources.</a:t>
            </a:r>
          </a:p>
          <a:p>
            <a:endParaRPr lang="lt-LT" dirty="0"/>
          </a:p>
        </p:txBody>
      </p:sp>
    </p:spTree>
    <p:extLst>
      <p:ext uri="{BB962C8B-B14F-4D97-AF65-F5344CB8AC3E}">
        <p14:creationId xmlns:p14="http://schemas.microsoft.com/office/powerpoint/2010/main" val="188218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7CE45F-7707-439D-B77E-1FD6D661F6B2}"/>
              </a:ext>
            </a:extLst>
          </p:cNvPr>
          <p:cNvSpPr>
            <a:spLocks noGrp="1"/>
          </p:cNvSpPr>
          <p:nvPr>
            <p:ph type="title"/>
          </p:nvPr>
        </p:nvSpPr>
        <p:spPr/>
        <p:txBody>
          <a:bodyPr/>
          <a:lstStyle/>
          <a:p>
            <a:r>
              <a:rPr lang="lv-LV"/>
              <a:t>Cross – docking – a modern warehouse concept.</a:t>
            </a:r>
            <a:endParaRPr lang="lt-LT"/>
          </a:p>
        </p:txBody>
      </p:sp>
      <p:sp>
        <p:nvSpPr>
          <p:cNvPr id="3" name="Content Placeholder 2">
            <a:extLst>
              <a:ext uri="{FF2B5EF4-FFF2-40B4-BE49-F238E27FC236}">
                <a16:creationId xmlns="" xmlns:a16="http://schemas.microsoft.com/office/drawing/2014/main" id="{5BC899BF-1787-42F5-97AE-C787F45F3060}"/>
              </a:ext>
            </a:extLst>
          </p:cNvPr>
          <p:cNvSpPr>
            <a:spLocks noGrp="1"/>
          </p:cNvSpPr>
          <p:nvPr>
            <p:ph idx="1"/>
          </p:nvPr>
        </p:nvSpPr>
        <p:spPr/>
        <p:txBody>
          <a:bodyPr/>
          <a:lstStyle/>
          <a:p>
            <a:r>
              <a:rPr lang="en-US" dirty="0"/>
              <a:t>The function of the warehouse from the logistics point of view - change of parameters of cargo flows, not the place of storage of goods</a:t>
            </a:r>
          </a:p>
          <a:p>
            <a:r>
              <a:rPr lang="en-US" dirty="0"/>
              <a:t>The dominance of reception and pick-up areas by reducing or eliminating storage space</a:t>
            </a:r>
          </a:p>
          <a:p>
            <a:endParaRPr lang="en-US" dirty="0"/>
          </a:p>
          <a:p>
            <a:r>
              <a:rPr lang="en-US" dirty="0"/>
              <a:t>Distribution warehouses - where the unit of processing is one unit of cargo (the incoming flow is divided into outgoing transport units)</a:t>
            </a:r>
          </a:p>
          <a:p>
            <a:r>
              <a:rPr lang="en-US" dirty="0"/>
              <a:t>Distributing, sorting warehouses, where the transport unit is dismantled and the boxes (or pieces) are collected for the customer</a:t>
            </a:r>
            <a:endParaRPr lang="lt-LT" dirty="0"/>
          </a:p>
        </p:txBody>
      </p:sp>
    </p:spTree>
    <p:extLst>
      <p:ext uri="{BB962C8B-B14F-4D97-AF65-F5344CB8AC3E}">
        <p14:creationId xmlns:p14="http://schemas.microsoft.com/office/powerpoint/2010/main" val="530312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C93543-2234-476F-9D11-9EB7D815508D}"/>
              </a:ext>
            </a:extLst>
          </p:cNvPr>
          <p:cNvSpPr>
            <a:spLocks noGrp="1"/>
          </p:cNvSpPr>
          <p:nvPr>
            <p:ph type="title"/>
          </p:nvPr>
        </p:nvSpPr>
        <p:spPr/>
        <p:txBody>
          <a:bodyPr/>
          <a:lstStyle/>
          <a:p>
            <a:r>
              <a:rPr lang="lt-LT" dirty="0"/>
              <a:t>Basic principles of </a:t>
            </a:r>
            <a:r>
              <a:rPr lang="en-US" dirty="0"/>
              <a:t>warehouse </a:t>
            </a:r>
            <a:r>
              <a:rPr lang="lt-LT" dirty="0"/>
              <a:t>logistics:</a:t>
            </a:r>
            <a:br>
              <a:rPr lang="lt-LT" dirty="0"/>
            </a:br>
            <a:endParaRPr lang="lt-LT" dirty="0"/>
          </a:p>
        </p:txBody>
      </p:sp>
      <p:sp>
        <p:nvSpPr>
          <p:cNvPr id="3" name="Content Placeholder 2">
            <a:extLst>
              <a:ext uri="{FF2B5EF4-FFF2-40B4-BE49-F238E27FC236}">
                <a16:creationId xmlns="" xmlns:a16="http://schemas.microsoft.com/office/drawing/2014/main" id="{E83EDD5F-DC80-46EB-BEBC-5CA2D8355C62}"/>
              </a:ext>
            </a:extLst>
          </p:cNvPr>
          <p:cNvSpPr>
            <a:spLocks noGrp="1"/>
          </p:cNvSpPr>
          <p:nvPr>
            <p:ph idx="1"/>
          </p:nvPr>
        </p:nvSpPr>
        <p:spPr/>
        <p:txBody>
          <a:bodyPr/>
          <a:lstStyle/>
          <a:p>
            <a:r>
              <a:rPr lang="en-US" dirty="0"/>
              <a:t>Planning - division of warehouse into work areas and ordering of cargo movement</a:t>
            </a:r>
          </a:p>
          <a:p>
            <a:r>
              <a:rPr lang="en-US" dirty="0"/>
              <a:t>Rationality - planning the movement of material values by minimizing processing operations and eliminating backflows (retrograde flows)</a:t>
            </a:r>
          </a:p>
          <a:p>
            <a:r>
              <a:rPr lang="en-US" dirty="0"/>
              <a:t>System approach - cargo flow planning based on cargo characteristics and inbound / outbound cargo flows</a:t>
            </a:r>
          </a:p>
          <a:p>
            <a:r>
              <a:rPr lang="en-US" dirty="0"/>
              <a:t>Efficient use of warehouse capacity - For cargo storage with maximum utilization of all storage volume</a:t>
            </a:r>
          </a:p>
          <a:p>
            <a:r>
              <a:rPr lang="en-US" dirty="0"/>
              <a:t>Providing access to stored cargo for the rational creation of cargo flows and the use of warehouse equipment</a:t>
            </a:r>
          </a:p>
          <a:p>
            <a:r>
              <a:rPr lang="en-US" dirty="0"/>
              <a:t>Optimal equipment - sufficient volume, multifunctional, reliable and fast</a:t>
            </a:r>
            <a:endParaRPr lang="lt-LT" dirty="0"/>
          </a:p>
        </p:txBody>
      </p:sp>
    </p:spTree>
    <p:extLst>
      <p:ext uri="{BB962C8B-B14F-4D97-AF65-F5344CB8AC3E}">
        <p14:creationId xmlns:p14="http://schemas.microsoft.com/office/powerpoint/2010/main" val="3956943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87BAAB-BE5F-477E-B0DE-7CAED5CA018B}"/>
              </a:ext>
            </a:extLst>
          </p:cNvPr>
          <p:cNvSpPr>
            <a:spLocks noGrp="1"/>
          </p:cNvSpPr>
          <p:nvPr>
            <p:ph type="title"/>
          </p:nvPr>
        </p:nvSpPr>
        <p:spPr/>
        <p:txBody>
          <a:bodyPr>
            <a:noAutofit/>
          </a:bodyPr>
          <a:lstStyle/>
          <a:p>
            <a:pPr algn="ctr"/>
            <a:r>
              <a:rPr lang="en-US" sz="3000" dirty="0"/>
              <a:t>Incoming freight flows are planned in cooperation with the procurement department</a:t>
            </a:r>
            <a:endParaRPr lang="lt-LT" sz="3000" dirty="0"/>
          </a:p>
        </p:txBody>
      </p:sp>
      <p:sp>
        <p:nvSpPr>
          <p:cNvPr id="3" name="Content Placeholder 2">
            <a:extLst>
              <a:ext uri="{FF2B5EF4-FFF2-40B4-BE49-F238E27FC236}">
                <a16:creationId xmlns="" xmlns:a16="http://schemas.microsoft.com/office/drawing/2014/main" id="{9FEED35E-972E-49D9-AEAA-ADDEA60FACAA}"/>
              </a:ext>
            </a:extLst>
          </p:cNvPr>
          <p:cNvSpPr>
            <a:spLocks noGrp="1"/>
          </p:cNvSpPr>
          <p:nvPr>
            <p:ph idx="1"/>
          </p:nvPr>
        </p:nvSpPr>
        <p:spPr/>
        <p:txBody>
          <a:bodyPr/>
          <a:lstStyle/>
          <a:p>
            <a:r>
              <a:rPr lang="en-US" dirty="0"/>
              <a:t>Choosing the optimal suppliers</a:t>
            </a:r>
          </a:p>
          <a:p>
            <a:r>
              <a:rPr lang="en-US" dirty="0"/>
              <a:t>Delivery schedule</a:t>
            </a:r>
          </a:p>
          <a:p>
            <a:r>
              <a:rPr lang="en-US" dirty="0"/>
              <a:t>Mechanization of unloading operations, reducing loading time</a:t>
            </a:r>
          </a:p>
          <a:p>
            <a:r>
              <a:rPr lang="en-US" dirty="0"/>
              <a:t>Nomination of warehouse cargo units according to cargo transportation unit</a:t>
            </a:r>
          </a:p>
          <a:p>
            <a:r>
              <a:rPr lang="en-US" dirty="0"/>
              <a:t>Reduction of order completion time</a:t>
            </a:r>
          </a:p>
          <a:p>
            <a:r>
              <a:rPr lang="en-US" dirty="0"/>
              <a:t>Specific and special deliveries</a:t>
            </a:r>
          </a:p>
          <a:p>
            <a:r>
              <a:rPr lang="en-US" dirty="0"/>
              <a:t>Managing and optimizing delivery frequency as needed</a:t>
            </a:r>
          </a:p>
          <a:p>
            <a:r>
              <a:rPr lang="en-US" dirty="0"/>
              <a:t>Development and maintenance of an inventory management system</a:t>
            </a:r>
          </a:p>
          <a:p>
            <a:r>
              <a:rPr lang="en-US" dirty="0"/>
              <a:t>Reduction of transshipment times within technological operations.</a:t>
            </a:r>
          </a:p>
          <a:p>
            <a:endParaRPr lang="lt-LT" dirty="0"/>
          </a:p>
        </p:txBody>
      </p:sp>
    </p:spTree>
    <p:extLst>
      <p:ext uri="{BB962C8B-B14F-4D97-AF65-F5344CB8AC3E}">
        <p14:creationId xmlns:p14="http://schemas.microsoft.com/office/powerpoint/2010/main" val="1320939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EB3FBC-724F-472D-B07A-847A320FE740}"/>
              </a:ext>
            </a:extLst>
          </p:cNvPr>
          <p:cNvSpPr>
            <a:spLocks noGrp="1"/>
          </p:cNvSpPr>
          <p:nvPr>
            <p:ph type="title"/>
          </p:nvPr>
        </p:nvSpPr>
        <p:spPr/>
        <p:txBody>
          <a:bodyPr>
            <a:normAutofit fontScale="90000"/>
          </a:bodyPr>
          <a:lstStyle/>
          <a:p>
            <a:pPr algn="ctr"/>
            <a:r>
              <a:rPr lang="en-US" dirty="0"/>
              <a:t>Outbound freight flow planning in collaboration with sales and marketing</a:t>
            </a:r>
            <a:br>
              <a:rPr lang="en-US" dirty="0"/>
            </a:br>
            <a:endParaRPr lang="lt-LT" dirty="0"/>
          </a:p>
        </p:txBody>
      </p:sp>
      <p:sp>
        <p:nvSpPr>
          <p:cNvPr id="3" name="Content Placeholder 2">
            <a:extLst>
              <a:ext uri="{FF2B5EF4-FFF2-40B4-BE49-F238E27FC236}">
                <a16:creationId xmlns="" xmlns:a16="http://schemas.microsoft.com/office/drawing/2014/main" id="{F026037C-4E4B-4C5E-B861-DF5E010AD54A}"/>
              </a:ext>
            </a:extLst>
          </p:cNvPr>
          <p:cNvSpPr>
            <a:spLocks noGrp="1"/>
          </p:cNvSpPr>
          <p:nvPr>
            <p:ph idx="1"/>
          </p:nvPr>
        </p:nvSpPr>
        <p:spPr/>
        <p:txBody>
          <a:bodyPr>
            <a:normAutofit fontScale="92500" lnSpcReduction="20000"/>
          </a:bodyPr>
          <a:lstStyle/>
          <a:p>
            <a:r>
              <a:rPr lang="en-US" dirty="0"/>
              <a:t>Development of customer service policy</a:t>
            </a:r>
          </a:p>
          <a:p>
            <a:r>
              <a:rPr lang="en-US" dirty="0"/>
              <a:t>Sales promotions</a:t>
            </a:r>
          </a:p>
          <a:p>
            <a:r>
              <a:rPr lang="en-US" dirty="0"/>
              <a:t>Optimal use of labor and materials</a:t>
            </a:r>
          </a:p>
          <a:p>
            <a:r>
              <a:rPr lang="en-US" dirty="0"/>
              <a:t>Fast and timely order execution</a:t>
            </a:r>
          </a:p>
          <a:p>
            <a:r>
              <a:rPr lang="en-US" dirty="0"/>
              <a:t>Reduction of load handling time</a:t>
            </a:r>
          </a:p>
          <a:p>
            <a:r>
              <a:rPr lang="en-US" dirty="0"/>
              <a:t>Special deliveries or self-export</a:t>
            </a:r>
          </a:p>
          <a:p>
            <a:r>
              <a:rPr lang="en-US" dirty="0"/>
              <a:t>Urgent delivery</a:t>
            </a:r>
          </a:p>
          <a:p>
            <a:r>
              <a:rPr lang="en-US" dirty="0"/>
              <a:t>Optimization of consignment lots</a:t>
            </a:r>
          </a:p>
          <a:p>
            <a:r>
              <a:rPr lang="en-US" dirty="0"/>
              <a:t>Retrograde (back) deliveries</a:t>
            </a:r>
          </a:p>
          <a:p>
            <a:r>
              <a:rPr lang="en-US" dirty="0"/>
              <a:t>Rational choice of transport modes</a:t>
            </a:r>
          </a:p>
          <a:p>
            <a:r>
              <a:rPr lang="en-US" dirty="0"/>
              <a:t>Sales plan.</a:t>
            </a:r>
          </a:p>
          <a:p>
            <a:endParaRPr lang="lt-LT" dirty="0"/>
          </a:p>
        </p:txBody>
      </p:sp>
    </p:spTree>
    <p:extLst>
      <p:ext uri="{BB962C8B-B14F-4D97-AF65-F5344CB8AC3E}">
        <p14:creationId xmlns:p14="http://schemas.microsoft.com/office/powerpoint/2010/main" val="3475555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4B0F02-B470-442C-837A-3F9BD0316031}"/>
              </a:ext>
            </a:extLst>
          </p:cNvPr>
          <p:cNvSpPr>
            <a:spLocks noGrp="1"/>
          </p:cNvSpPr>
          <p:nvPr>
            <p:ph type="title"/>
          </p:nvPr>
        </p:nvSpPr>
        <p:spPr/>
        <p:txBody>
          <a:bodyPr/>
          <a:lstStyle/>
          <a:p>
            <a:pPr algn="ctr"/>
            <a:r>
              <a:rPr lang="en-US" dirty="0"/>
              <a:t>Warehousing</a:t>
            </a:r>
            <a:endParaRPr lang="lt-LT" dirty="0"/>
          </a:p>
        </p:txBody>
      </p:sp>
      <p:sp>
        <p:nvSpPr>
          <p:cNvPr id="3" name="Content Placeholder 2">
            <a:extLst>
              <a:ext uri="{FF2B5EF4-FFF2-40B4-BE49-F238E27FC236}">
                <a16:creationId xmlns="" xmlns:a16="http://schemas.microsoft.com/office/drawing/2014/main" id="{7BF7D266-F84F-46E5-939D-B08174D3E700}"/>
              </a:ext>
            </a:extLst>
          </p:cNvPr>
          <p:cNvSpPr>
            <a:spLocks noGrp="1"/>
          </p:cNvSpPr>
          <p:nvPr>
            <p:ph idx="1"/>
          </p:nvPr>
        </p:nvSpPr>
        <p:spPr/>
        <p:txBody>
          <a:bodyPr/>
          <a:lstStyle/>
          <a:p>
            <a:r>
              <a:rPr lang="en-US" dirty="0"/>
              <a:t>Warehouse perimeter security</a:t>
            </a:r>
          </a:p>
          <a:p>
            <a:r>
              <a:rPr lang="en-US" dirty="0"/>
              <a:t>Open warehouses - cargo areas</a:t>
            </a:r>
          </a:p>
          <a:p>
            <a:r>
              <a:rPr lang="en-US" dirty="0"/>
              <a:t>Sheds - for partial protection of the cargo from the external environment</a:t>
            </a:r>
            <a:endParaRPr lang="lv-LV" dirty="0"/>
          </a:p>
          <a:p>
            <a:r>
              <a:rPr lang="en-US" dirty="0"/>
              <a:t>Cargo </a:t>
            </a:r>
            <a:r>
              <a:rPr lang="lv-LV" dirty="0"/>
              <a:t>barns</a:t>
            </a:r>
            <a:r>
              <a:rPr lang="en-US" dirty="0"/>
              <a:t> - for complete protection</a:t>
            </a:r>
            <a:endParaRPr lang="lv-LV" dirty="0"/>
          </a:p>
          <a:p>
            <a:r>
              <a:rPr lang="en-US" dirty="0"/>
              <a:t>Dry cargo warehouses</a:t>
            </a:r>
            <a:endParaRPr lang="lv-LV" dirty="0"/>
          </a:p>
          <a:p>
            <a:r>
              <a:rPr lang="en-US" dirty="0"/>
              <a:t>Temperature controlled warehouses</a:t>
            </a:r>
            <a:endParaRPr lang="lv-LV" dirty="0"/>
          </a:p>
          <a:p>
            <a:r>
              <a:rPr lang="en-US" dirty="0"/>
              <a:t>Specialized warehouses.</a:t>
            </a:r>
          </a:p>
          <a:p>
            <a:endParaRPr lang="lt-LT" dirty="0"/>
          </a:p>
        </p:txBody>
      </p:sp>
    </p:spTree>
    <p:extLst>
      <p:ext uri="{BB962C8B-B14F-4D97-AF65-F5344CB8AC3E}">
        <p14:creationId xmlns:p14="http://schemas.microsoft.com/office/powerpoint/2010/main" val="2825056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E82E517-D57F-4372-80FC-A115E02F4CF4}"/>
              </a:ext>
            </a:extLst>
          </p:cNvPr>
          <p:cNvPicPr>
            <a:picLocks noChangeAspect="1"/>
          </p:cNvPicPr>
          <p:nvPr/>
        </p:nvPicPr>
        <p:blipFill>
          <a:blip r:embed="rId2"/>
          <a:stretch>
            <a:fillRect/>
          </a:stretch>
        </p:blipFill>
        <p:spPr>
          <a:xfrm>
            <a:off x="891976" y="411462"/>
            <a:ext cx="8888738" cy="5809992"/>
          </a:xfrm>
          <a:prstGeom prst="rect">
            <a:avLst/>
          </a:prstGeom>
        </p:spPr>
      </p:pic>
    </p:spTree>
    <p:extLst>
      <p:ext uri="{BB962C8B-B14F-4D97-AF65-F5344CB8AC3E}">
        <p14:creationId xmlns:p14="http://schemas.microsoft.com/office/powerpoint/2010/main" val="3458289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25CB6F5-8074-4639-B9DB-5685B2329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29" y="1097280"/>
            <a:ext cx="9689488" cy="4867421"/>
          </a:xfrm>
          <a:prstGeom prst="rect">
            <a:avLst/>
          </a:prstGeom>
        </p:spPr>
      </p:pic>
    </p:spTree>
    <p:extLst>
      <p:ext uri="{BB962C8B-B14F-4D97-AF65-F5344CB8AC3E}">
        <p14:creationId xmlns:p14="http://schemas.microsoft.com/office/powerpoint/2010/main" val="28087148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695D6AA-76B3-4C60-AC4E-7FB58DEB9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85775"/>
            <a:ext cx="11430000" cy="5886450"/>
          </a:xfrm>
          <a:prstGeom prst="rect">
            <a:avLst/>
          </a:prstGeom>
        </p:spPr>
      </p:pic>
    </p:spTree>
    <p:extLst>
      <p:ext uri="{BB962C8B-B14F-4D97-AF65-F5344CB8AC3E}">
        <p14:creationId xmlns:p14="http://schemas.microsoft.com/office/powerpoint/2010/main" val="2069495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 xmlns:a16="http://schemas.microsoft.com/office/drawing/2014/main" id="{9ACE6A50-88EA-4713-ADA6-2766828FB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95423"/>
            <a:ext cx="9566275" cy="5880198"/>
          </a:xfrm>
          <a:prstGeom prst="rect">
            <a:avLst/>
          </a:prstGeom>
        </p:spPr>
      </p:pic>
    </p:spTree>
    <p:extLst>
      <p:ext uri="{BB962C8B-B14F-4D97-AF65-F5344CB8AC3E}">
        <p14:creationId xmlns:p14="http://schemas.microsoft.com/office/powerpoint/2010/main" val="2476576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3A4C98-14A0-4D0A-B2D8-041ACC70F30E}"/>
              </a:ext>
            </a:extLst>
          </p:cNvPr>
          <p:cNvSpPr>
            <a:spLocks noGrp="1"/>
          </p:cNvSpPr>
          <p:nvPr>
            <p:ph type="title"/>
          </p:nvPr>
        </p:nvSpPr>
        <p:spPr/>
        <p:txBody>
          <a:bodyPr/>
          <a:lstStyle/>
          <a:p>
            <a:pPr algn="ctr"/>
            <a:r>
              <a:rPr lang="en-US" dirty="0"/>
              <a:t>Systemic approach</a:t>
            </a:r>
            <a:endParaRPr lang="lt-LT" dirty="0"/>
          </a:p>
        </p:txBody>
      </p:sp>
      <p:sp>
        <p:nvSpPr>
          <p:cNvPr id="3" name="Content Placeholder 2">
            <a:extLst>
              <a:ext uri="{FF2B5EF4-FFF2-40B4-BE49-F238E27FC236}">
                <a16:creationId xmlns="" xmlns:a16="http://schemas.microsoft.com/office/drawing/2014/main" id="{9E748567-6311-42C7-92E4-3E5B9BD8816D}"/>
              </a:ext>
            </a:extLst>
          </p:cNvPr>
          <p:cNvSpPr>
            <a:spLocks noGrp="1"/>
          </p:cNvSpPr>
          <p:nvPr>
            <p:ph idx="1"/>
          </p:nvPr>
        </p:nvSpPr>
        <p:spPr/>
        <p:txBody>
          <a:bodyPr/>
          <a:lstStyle/>
          <a:p>
            <a:endParaRPr lang="en-US" dirty="0"/>
          </a:p>
          <a:p>
            <a:pPr marL="0" indent="0">
              <a:buNone/>
            </a:pPr>
            <a:r>
              <a:rPr lang="en-US" sz="2400" dirty="0"/>
              <a:t>The diagram shows how logistics, from simple process service, has evolved into a systemic approach to conducting business processes, addressing processes as a whole and streamlining commodity flows from their origin to the final consumer</a:t>
            </a:r>
            <a:r>
              <a:rPr lang="en-US" dirty="0"/>
              <a:t>.</a:t>
            </a:r>
          </a:p>
          <a:p>
            <a:endParaRPr lang="lt-LT" dirty="0"/>
          </a:p>
        </p:txBody>
      </p:sp>
    </p:spTree>
    <p:extLst>
      <p:ext uri="{BB962C8B-B14F-4D97-AF65-F5344CB8AC3E}">
        <p14:creationId xmlns:p14="http://schemas.microsoft.com/office/powerpoint/2010/main" val="29147494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CDC675-48E9-4D2A-B10D-3D57462EA43A}"/>
              </a:ext>
            </a:extLst>
          </p:cNvPr>
          <p:cNvSpPr>
            <a:spLocks noGrp="1"/>
          </p:cNvSpPr>
          <p:nvPr>
            <p:ph type="title"/>
          </p:nvPr>
        </p:nvSpPr>
        <p:spPr/>
        <p:txBody>
          <a:bodyPr/>
          <a:lstStyle/>
          <a:p>
            <a:pPr algn="ctr"/>
            <a:r>
              <a:rPr lang="lv-LV" dirty="0"/>
              <a:t>Most popular WMS</a:t>
            </a:r>
            <a:endParaRPr lang="lt-LT" dirty="0"/>
          </a:p>
        </p:txBody>
      </p:sp>
      <p:sp>
        <p:nvSpPr>
          <p:cNvPr id="3" name="Content Placeholder 2">
            <a:extLst>
              <a:ext uri="{FF2B5EF4-FFF2-40B4-BE49-F238E27FC236}">
                <a16:creationId xmlns="" xmlns:a16="http://schemas.microsoft.com/office/drawing/2014/main" id="{3FFA7B0B-C3BF-41E7-8B37-EFC4FB29EF2C}"/>
              </a:ext>
            </a:extLst>
          </p:cNvPr>
          <p:cNvSpPr>
            <a:spLocks noGrp="1"/>
          </p:cNvSpPr>
          <p:nvPr>
            <p:ph idx="1"/>
          </p:nvPr>
        </p:nvSpPr>
        <p:spPr/>
        <p:txBody>
          <a:bodyPr/>
          <a:lstStyle/>
          <a:p>
            <a:pPr>
              <a:buFont typeface="+mj-lt"/>
              <a:buAutoNum type="arabicPeriod"/>
            </a:pPr>
            <a:r>
              <a:rPr lang="en-US" sz="2400" b="1" dirty="0"/>
              <a:t>Fishbowl Inventory Software </a:t>
            </a:r>
            <a:endParaRPr lang="lv-LV" sz="2400" b="1" dirty="0"/>
          </a:p>
          <a:p>
            <a:pPr>
              <a:buFont typeface="+mj-lt"/>
              <a:buAutoNum type="arabicPeriod"/>
            </a:pPr>
            <a:r>
              <a:rPr lang="en-US" sz="2400" b="1" dirty="0"/>
              <a:t>Oracle Warehouse Management Software</a:t>
            </a:r>
            <a:endParaRPr lang="lv-LV" sz="2400" dirty="0"/>
          </a:p>
          <a:p>
            <a:pPr>
              <a:buFont typeface="+mj-lt"/>
              <a:buAutoNum type="arabicPeriod"/>
            </a:pPr>
            <a:r>
              <a:rPr lang="en-US" sz="2400" b="1" dirty="0"/>
              <a:t>Infor Supply Chain Management Software</a:t>
            </a:r>
            <a:endParaRPr lang="lv-LV" sz="2400" b="1" dirty="0"/>
          </a:p>
          <a:p>
            <a:pPr>
              <a:buFont typeface="+mj-lt"/>
              <a:buAutoNum type="arabicPeriod"/>
            </a:pPr>
            <a:r>
              <a:rPr lang="lt-LT" sz="2400" b="1" dirty="0"/>
              <a:t>JDA WMS Software </a:t>
            </a:r>
          </a:p>
          <a:p>
            <a:pPr>
              <a:buFont typeface="+mj-lt"/>
              <a:buAutoNum type="arabicPeriod"/>
            </a:pPr>
            <a:r>
              <a:rPr lang="lt-LT" sz="2400" b="1" dirty="0"/>
              <a:t>Tecsys WMS Software</a:t>
            </a:r>
            <a:endParaRPr lang="en-US" sz="2400" dirty="0"/>
          </a:p>
          <a:p>
            <a:endParaRPr lang="lt-LT" dirty="0"/>
          </a:p>
        </p:txBody>
      </p:sp>
    </p:spTree>
    <p:extLst>
      <p:ext uri="{BB962C8B-B14F-4D97-AF65-F5344CB8AC3E}">
        <p14:creationId xmlns:p14="http://schemas.microsoft.com/office/powerpoint/2010/main" val="34556637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72501-41A0-4568-98EE-246692C60BB6}"/>
              </a:ext>
            </a:extLst>
          </p:cNvPr>
          <p:cNvSpPr>
            <a:spLocks noGrp="1"/>
          </p:cNvSpPr>
          <p:nvPr>
            <p:ph type="title"/>
          </p:nvPr>
        </p:nvSpPr>
        <p:spPr/>
        <p:txBody>
          <a:bodyPr/>
          <a:lstStyle/>
          <a:p>
            <a:r>
              <a:rPr lang="lt-LT" b="1" dirty="0"/>
              <a:t>1. Fishbowl Inventory Software</a:t>
            </a:r>
            <a:endParaRPr lang="lt-LT" dirty="0"/>
          </a:p>
        </p:txBody>
      </p:sp>
      <p:sp>
        <p:nvSpPr>
          <p:cNvPr id="3" name="Content Placeholder 2">
            <a:extLst>
              <a:ext uri="{FF2B5EF4-FFF2-40B4-BE49-F238E27FC236}">
                <a16:creationId xmlns="" xmlns:a16="http://schemas.microsoft.com/office/drawing/2014/main" id="{05FB6902-C7B7-46D8-BD82-A055F973C9C8}"/>
              </a:ext>
            </a:extLst>
          </p:cNvPr>
          <p:cNvSpPr>
            <a:spLocks noGrp="1"/>
          </p:cNvSpPr>
          <p:nvPr>
            <p:ph idx="1"/>
          </p:nvPr>
        </p:nvSpPr>
        <p:spPr/>
        <p:txBody>
          <a:bodyPr/>
          <a:lstStyle/>
          <a:p>
            <a:r>
              <a:rPr lang="en-US" dirty="0"/>
              <a:t>Integration with a third-party application is required and does not include an eCommerce or native shipping module</a:t>
            </a:r>
          </a:p>
          <a:p>
            <a:r>
              <a:rPr lang="en-US" dirty="0"/>
              <a:t>No on-premise installation</a:t>
            </a:r>
          </a:p>
          <a:p>
            <a:r>
              <a:rPr lang="en-US" dirty="0"/>
              <a:t>Limited options for social media integration</a:t>
            </a:r>
          </a:p>
          <a:p>
            <a:r>
              <a:rPr lang="en-US" dirty="0"/>
              <a:t>Only supports the English language</a:t>
            </a:r>
          </a:p>
          <a:p>
            <a:r>
              <a:rPr lang="en-US" dirty="0"/>
              <a:t>Does not support voice-to-pick or pick-to-light</a:t>
            </a:r>
          </a:p>
          <a:p>
            <a:r>
              <a:rPr lang="en-US" dirty="0"/>
              <a:t>Does not support collaborative inventory</a:t>
            </a:r>
          </a:p>
          <a:p>
            <a:endParaRPr lang="lt-LT" dirty="0"/>
          </a:p>
        </p:txBody>
      </p:sp>
    </p:spTree>
    <p:extLst>
      <p:ext uri="{BB962C8B-B14F-4D97-AF65-F5344CB8AC3E}">
        <p14:creationId xmlns:p14="http://schemas.microsoft.com/office/powerpoint/2010/main" val="36652004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C070C7-9B9C-4AD0-A9D4-FC14BDA5AD97}"/>
              </a:ext>
            </a:extLst>
          </p:cNvPr>
          <p:cNvSpPr>
            <a:spLocks noGrp="1"/>
          </p:cNvSpPr>
          <p:nvPr>
            <p:ph type="title"/>
          </p:nvPr>
        </p:nvSpPr>
        <p:spPr/>
        <p:txBody>
          <a:bodyPr/>
          <a:lstStyle/>
          <a:p>
            <a:r>
              <a:rPr lang="lt-LT" b="1" dirty="0"/>
              <a:t>6. Softeon WMS Software </a:t>
            </a:r>
            <a:endParaRPr lang="lt-LT" dirty="0"/>
          </a:p>
        </p:txBody>
      </p:sp>
      <p:sp>
        <p:nvSpPr>
          <p:cNvPr id="3" name="Content Placeholder 2">
            <a:extLst>
              <a:ext uri="{FF2B5EF4-FFF2-40B4-BE49-F238E27FC236}">
                <a16:creationId xmlns="" xmlns:a16="http://schemas.microsoft.com/office/drawing/2014/main" id="{E9AEC3C3-31C0-469B-940E-7D4F2972F4B9}"/>
              </a:ext>
            </a:extLst>
          </p:cNvPr>
          <p:cNvSpPr>
            <a:spLocks noGrp="1"/>
          </p:cNvSpPr>
          <p:nvPr>
            <p:ph idx="1"/>
          </p:nvPr>
        </p:nvSpPr>
        <p:spPr>
          <a:xfrm>
            <a:off x="677334" y="1434905"/>
            <a:ext cx="8596668" cy="5036233"/>
          </a:xfrm>
        </p:spPr>
        <p:txBody>
          <a:bodyPr>
            <a:normAutofit fontScale="92500" lnSpcReduction="20000"/>
          </a:bodyPr>
          <a:lstStyle/>
          <a:p>
            <a:pPr marL="0" indent="0">
              <a:buNone/>
            </a:pPr>
            <a:r>
              <a:rPr lang="en-US" b="1" dirty="0"/>
              <a:t>Limitations</a:t>
            </a:r>
          </a:p>
          <a:p>
            <a:r>
              <a:rPr lang="en-US" dirty="0"/>
              <a:t>Some of the product limitations include: Does not support billing management. However, this solution can integrate with the Softeon Billing Management System for activity-based costing and billing </a:t>
            </a:r>
          </a:p>
          <a:p>
            <a:r>
              <a:rPr lang="en-US" dirty="0"/>
              <a:t> Does not provide an ROI tool to identify and improve supply chain inefficiencies </a:t>
            </a:r>
          </a:p>
          <a:p>
            <a:r>
              <a:rPr lang="en-US" dirty="0"/>
              <a:t> Does not include a robust labor management tool </a:t>
            </a:r>
          </a:p>
          <a:p>
            <a:r>
              <a:rPr lang="en-US" dirty="0"/>
              <a:t> Lacks payment processing functions </a:t>
            </a:r>
          </a:p>
          <a:p>
            <a:pPr marL="0" indent="0">
              <a:buNone/>
            </a:pPr>
            <a:r>
              <a:rPr lang="en-US" dirty="0"/>
              <a:t/>
            </a:r>
            <a:br>
              <a:rPr lang="en-US" dirty="0"/>
            </a:br>
            <a:endParaRPr lang="en-US" dirty="0"/>
          </a:p>
          <a:p>
            <a:pPr marL="0" indent="0">
              <a:buNone/>
            </a:pPr>
            <a:r>
              <a:rPr lang="en-US" b="1" dirty="0"/>
              <a:t>Softeon WMS Suite Support</a:t>
            </a:r>
          </a:p>
          <a:p>
            <a:r>
              <a:rPr lang="en-US" b="1" dirty="0"/>
              <a:t>Email:</a:t>
            </a:r>
            <a:r>
              <a:rPr lang="en-US" dirty="0"/>
              <a:t> Clients can email Softeon about issues via their contact email address.</a:t>
            </a:r>
          </a:p>
          <a:p>
            <a:r>
              <a:rPr lang="en-US" b="1" dirty="0"/>
              <a:t>Phone:</a:t>
            </a:r>
            <a:r>
              <a:rPr lang="en-US" dirty="0"/>
              <a:t> Phone support is available during normal business hours.</a:t>
            </a:r>
          </a:p>
          <a:p>
            <a:r>
              <a:rPr lang="en-US" b="1" dirty="0"/>
              <a:t>Training:</a:t>
            </a:r>
            <a:r>
              <a:rPr lang="en-US" dirty="0"/>
              <a:t> Interested parties can go through Softeon’s online resources via their website to learn more about the product and how to use it.</a:t>
            </a:r>
          </a:p>
          <a:p>
            <a:r>
              <a:rPr lang="en-US" b="1" dirty="0"/>
              <a:t>Tickets:</a:t>
            </a:r>
            <a:r>
              <a:rPr lang="en-US" dirty="0"/>
              <a:t> Tickets can be submitted through Softeon’s support page and will be answered in a timely manner.</a:t>
            </a:r>
          </a:p>
          <a:p>
            <a:endParaRPr lang="lt-LT" dirty="0"/>
          </a:p>
        </p:txBody>
      </p:sp>
    </p:spTree>
    <p:extLst>
      <p:ext uri="{BB962C8B-B14F-4D97-AF65-F5344CB8AC3E}">
        <p14:creationId xmlns:p14="http://schemas.microsoft.com/office/powerpoint/2010/main" val="20425416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9A94A-5496-466D-B949-3DFF06CB1B1F}"/>
              </a:ext>
            </a:extLst>
          </p:cNvPr>
          <p:cNvSpPr>
            <a:spLocks noGrp="1"/>
          </p:cNvSpPr>
          <p:nvPr>
            <p:ph type="title"/>
          </p:nvPr>
        </p:nvSpPr>
        <p:spPr/>
        <p:txBody>
          <a:bodyPr/>
          <a:lstStyle/>
          <a:p>
            <a:pPr algn="ctr"/>
            <a:r>
              <a:rPr lang="lt-LT" b="1" dirty="0"/>
              <a:t>10. SAP Warehouse Management </a:t>
            </a:r>
            <a:endParaRPr lang="lt-LT" dirty="0"/>
          </a:p>
        </p:txBody>
      </p:sp>
      <p:sp>
        <p:nvSpPr>
          <p:cNvPr id="3" name="Content Placeholder 2">
            <a:extLst>
              <a:ext uri="{FF2B5EF4-FFF2-40B4-BE49-F238E27FC236}">
                <a16:creationId xmlns="" xmlns:a16="http://schemas.microsoft.com/office/drawing/2014/main" id="{DF149EFC-862E-4D90-A1D8-C300E3072E13}"/>
              </a:ext>
            </a:extLst>
          </p:cNvPr>
          <p:cNvSpPr>
            <a:spLocks noGrp="1"/>
          </p:cNvSpPr>
          <p:nvPr>
            <p:ph idx="1"/>
          </p:nvPr>
        </p:nvSpPr>
        <p:spPr/>
        <p:txBody>
          <a:bodyPr/>
          <a:lstStyle/>
          <a:p>
            <a:pPr marL="0" indent="0">
              <a:buNone/>
            </a:pPr>
            <a:r>
              <a:rPr lang="en-US" b="1" dirty="0"/>
              <a:t>Limitations</a:t>
            </a:r>
          </a:p>
          <a:p>
            <a:pPr marL="0" indent="0">
              <a:buNone/>
            </a:pPr>
            <a:r>
              <a:rPr lang="en-US" dirty="0"/>
              <a:t>Some of the product limitations include:</a:t>
            </a:r>
          </a:p>
          <a:p>
            <a:r>
              <a:rPr lang="en-US" dirty="0"/>
              <a:t>Does not support billing functionality, unlike SAP Hybris Billing</a:t>
            </a:r>
          </a:p>
          <a:p>
            <a:r>
              <a:rPr lang="en-US" dirty="0"/>
              <a:t>Limited BI functionality</a:t>
            </a:r>
          </a:p>
          <a:p>
            <a:r>
              <a:rPr lang="en-US" dirty="0"/>
              <a:t>Does not provide labor management functions</a:t>
            </a:r>
          </a:p>
          <a:p>
            <a:r>
              <a:rPr lang="en-US" dirty="0"/>
              <a:t>Does not contain payment processing functionality</a:t>
            </a:r>
          </a:p>
          <a:p>
            <a:r>
              <a:rPr lang="en-US" dirty="0"/>
              <a:t>Does not support integration with tools like QuickBooks or Xero</a:t>
            </a:r>
          </a:p>
          <a:p>
            <a:endParaRPr lang="lt-LT" dirty="0"/>
          </a:p>
          <a:p>
            <a:r>
              <a:rPr lang="lt-LT" dirty="0"/>
              <a:t>https://selecthub.com/supply-chain-management-software/fishbowl-inventory/?from_category=129</a:t>
            </a:r>
          </a:p>
        </p:txBody>
      </p:sp>
    </p:spTree>
    <p:extLst>
      <p:ext uri="{BB962C8B-B14F-4D97-AF65-F5344CB8AC3E}">
        <p14:creationId xmlns:p14="http://schemas.microsoft.com/office/powerpoint/2010/main" val="27393805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1D9775-8318-4CF5-93AE-5FED793DBAD8}"/>
              </a:ext>
            </a:extLst>
          </p:cNvPr>
          <p:cNvSpPr>
            <a:spLocks noGrp="1"/>
          </p:cNvSpPr>
          <p:nvPr>
            <p:ph type="title"/>
          </p:nvPr>
        </p:nvSpPr>
        <p:spPr/>
        <p:txBody>
          <a:bodyPr/>
          <a:lstStyle/>
          <a:p>
            <a:pPr algn="ctr"/>
            <a:r>
              <a:rPr lang="lv-LV" dirty="0"/>
              <a:t>What is green logistics</a:t>
            </a:r>
            <a:endParaRPr lang="lt-LT" dirty="0"/>
          </a:p>
        </p:txBody>
      </p:sp>
      <p:sp>
        <p:nvSpPr>
          <p:cNvPr id="3" name="Content Placeholder 2">
            <a:extLst>
              <a:ext uri="{FF2B5EF4-FFF2-40B4-BE49-F238E27FC236}">
                <a16:creationId xmlns="" xmlns:a16="http://schemas.microsoft.com/office/drawing/2014/main" id="{38D6AADE-5024-40A6-A69F-FD470FAD2723}"/>
              </a:ext>
            </a:extLst>
          </p:cNvPr>
          <p:cNvSpPr>
            <a:spLocks noGrp="1"/>
          </p:cNvSpPr>
          <p:nvPr>
            <p:ph idx="1"/>
          </p:nvPr>
        </p:nvSpPr>
        <p:spPr/>
        <p:txBody>
          <a:bodyPr/>
          <a:lstStyle/>
          <a:p>
            <a:pPr marL="0" indent="0">
              <a:buNone/>
            </a:pPr>
            <a:r>
              <a:rPr lang="en-US" dirty="0"/>
              <a:t>Green logistics includes </a:t>
            </a:r>
            <a:endParaRPr lang="lv-LV" dirty="0"/>
          </a:p>
          <a:p>
            <a:r>
              <a:rPr lang="en-US" dirty="0"/>
              <a:t>lowering emissions</a:t>
            </a:r>
            <a:endParaRPr lang="lv-LV" dirty="0"/>
          </a:p>
          <a:p>
            <a:r>
              <a:rPr lang="en-US" dirty="0"/>
              <a:t>implementing more sustainable operations processes</a:t>
            </a:r>
            <a:endParaRPr lang="lv-LV" dirty="0"/>
          </a:p>
          <a:p>
            <a:r>
              <a:rPr lang="en-US" dirty="0"/>
              <a:t>reducing environmental pollution</a:t>
            </a:r>
            <a:endParaRPr lang="lv-LV" dirty="0"/>
          </a:p>
          <a:p>
            <a:r>
              <a:rPr lang="en-US" dirty="0"/>
              <a:t> solutions that companies can apply to be greener, from simple to very advanced, progressive actions. </a:t>
            </a:r>
            <a:endParaRPr lang="lv-LV" dirty="0"/>
          </a:p>
          <a:p>
            <a:endParaRPr lang="lv-LV" dirty="0"/>
          </a:p>
          <a:p>
            <a:pPr marL="0" indent="0">
              <a:buNone/>
            </a:pPr>
            <a:r>
              <a:rPr lang="en-US" dirty="0"/>
              <a:t>The environmental issues in the world are only getting worse. So, it is now more important than ever for companies to get involved.</a:t>
            </a:r>
            <a:endParaRPr lang="lt-LT" dirty="0"/>
          </a:p>
        </p:txBody>
      </p:sp>
    </p:spTree>
    <p:extLst>
      <p:ext uri="{BB962C8B-B14F-4D97-AF65-F5344CB8AC3E}">
        <p14:creationId xmlns:p14="http://schemas.microsoft.com/office/powerpoint/2010/main" val="16511361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35886A-2EE4-470E-BA08-09D07C0D889B}"/>
              </a:ext>
            </a:extLst>
          </p:cNvPr>
          <p:cNvSpPr>
            <a:spLocks noGrp="1"/>
          </p:cNvSpPr>
          <p:nvPr>
            <p:ph type="title"/>
          </p:nvPr>
        </p:nvSpPr>
        <p:spPr/>
        <p:txBody>
          <a:bodyPr/>
          <a:lstStyle/>
          <a:p>
            <a:r>
              <a:rPr lang="lv-LV" dirty="0"/>
              <a:t>Green logistics and cocts reducing</a:t>
            </a:r>
            <a:endParaRPr lang="lt-LT" dirty="0"/>
          </a:p>
        </p:txBody>
      </p:sp>
      <p:sp>
        <p:nvSpPr>
          <p:cNvPr id="3" name="Content Placeholder 2">
            <a:extLst>
              <a:ext uri="{FF2B5EF4-FFF2-40B4-BE49-F238E27FC236}">
                <a16:creationId xmlns="" xmlns:a16="http://schemas.microsoft.com/office/drawing/2014/main" id="{0CF590BD-F0CD-4B90-B399-6936E2791937}"/>
              </a:ext>
            </a:extLst>
          </p:cNvPr>
          <p:cNvSpPr>
            <a:spLocks noGrp="1"/>
          </p:cNvSpPr>
          <p:nvPr>
            <p:ph idx="1"/>
          </p:nvPr>
        </p:nvSpPr>
        <p:spPr>
          <a:xfrm>
            <a:off x="550725" y="1505243"/>
            <a:ext cx="8596668" cy="4867422"/>
          </a:xfrm>
        </p:spPr>
        <p:txBody>
          <a:bodyPr>
            <a:normAutofit/>
          </a:bodyPr>
          <a:lstStyle/>
          <a:p>
            <a:r>
              <a:rPr lang="en-US" dirty="0"/>
              <a:t>An eco-friendly strategy focused on bringing in profit while helping the environment.</a:t>
            </a:r>
            <a:endParaRPr lang="lv-LV" dirty="0"/>
          </a:p>
          <a:p>
            <a:r>
              <a:rPr lang="en-US" dirty="0"/>
              <a:t> A sustainability approach can help companies have better brand representation and fewer expenses.</a:t>
            </a:r>
            <a:endParaRPr lang="lv-LV" dirty="0"/>
          </a:p>
          <a:p>
            <a:r>
              <a:rPr lang="en-US" dirty="0"/>
              <a:t> Integrating current processes and strategies to be “greener” and environmentally friendly can help companies increase efficiency and possibly decrease costs</a:t>
            </a:r>
            <a:endParaRPr lang="lv-LV" dirty="0"/>
          </a:p>
          <a:p>
            <a:r>
              <a:rPr lang="en-US" dirty="0"/>
              <a:t>Pool distribution helps reduce the wasted use of trucks and helps save cos</a:t>
            </a:r>
            <a:r>
              <a:rPr lang="lv-LV" dirty="0"/>
              <a:t>ts</a:t>
            </a:r>
          </a:p>
          <a:p>
            <a:r>
              <a:rPr lang="lt-LT" dirty="0"/>
              <a:t>picking recyclable packaging materials</a:t>
            </a:r>
          </a:p>
          <a:p>
            <a:r>
              <a:rPr lang="en-US" dirty="0"/>
              <a:t>An energy management system is a set of tools for tracking, control, and optimization of the generation and use of energy</a:t>
            </a:r>
            <a:endParaRPr lang="lv-LV" dirty="0"/>
          </a:p>
          <a:p>
            <a:r>
              <a:rPr lang="lv-LV" dirty="0"/>
              <a:t>W</a:t>
            </a:r>
            <a:r>
              <a:rPr lang="en-US" dirty="0"/>
              <a:t>arehouse space management play an influential role in environmental awareness as well.</a:t>
            </a:r>
            <a:endParaRPr lang="lv-LV" dirty="0"/>
          </a:p>
        </p:txBody>
      </p:sp>
    </p:spTree>
    <p:extLst>
      <p:ext uri="{BB962C8B-B14F-4D97-AF65-F5344CB8AC3E}">
        <p14:creationId xmlns:p14="http://schemas.microsoft.com/office/powerpoint/2010/main" val="2301844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 xmlns:a16="http://schemas.microsoft.com/office/drawing/2014/main" id="{A62798A6-B42C-467D-BB62-A3B3720A0289}"/>
              </a:ext>
            </a:extLst>
          </p:cNvPr>
          <p:cNvSpPr/>
          <p:nvPr/>
        </p:nvSpPr>
        <p:spPr>
          <a:xfrm>
            <a:off x="1732346" y="320234"/>
            <a:ext cx="2199189" cy="4861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1960</a:t>
            </a:r>
          </a:p>
          <a:p>
            <a:pPr algn="ctr"/>
            <a:r>
              <a:rPr lang="en-US" b="1" dirty="0"/>
              <a:t>FRAGMENTATION</a:t>
            </a:r>
            <a:endParaRPr lang="lv-LV" b="1" dirty="0"/>
          </a:p>
        </p:txBody>
      </p:sp>
      <p:sp>
        <p:nvSpPr>
          <p:cNvPr id="5" name="Rounded Rectangle 11">
            <a:extLst>
              <a:ext uri="{FF2B5EF4-FFF2-40B4-BE49-F238E27FC236}">
                <a16:creationId xmlns="" xmlns:a16="http://schemas.microsoft.com/office/drawing/2014/main" id="{50CFE790-B06F-4AB6-86E3-0D17AC20DAB1}"/>
              </a:ext>
            </a:extLst>
          </p:cNvPr>
          <p:cNvSpPr/>
          <p:nvPr/>
        </p:nvSpPr>
        <p:spPr>
          <a:xfrm>
            <a:off x="1732341" y="865584"/>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REQUEST</a:t>
            </a:r>
          </a:p>
          <a:p>
            <a:pPr algn="ctr"/>
            <a:r>
              <a:rPr lang="en-US" sz="1400" b="1" dirty="0">
                <a:solidFill>
                  <a:schemeClr val="tx1"/>
                </a:solidFill>
              </a:rPr>
              <a:t> FORECASTING	</a:t>
            </a:r>
            <a:endParaRPr lang="lv-LV" sz="1400" b="1" dirty="0">
              <a:solidFill>
                <a:schemeClr val="tx1"/>
              </a:solidFill>
            </a:endParaRPr>
          </a:p>
        </p:txBody>
      </p:sp>
      <p:sp>
        <p:nvSpPr>
          <p:cNvPr id="6" name="Rounded Rectangle 12">
            <a:extLst>
              <a:ext uri="{FF2B5EF4-FFF2-40B4-BE49-F238E27FC236}">
                <a16:creationId xmlns="" xmlns:a16="http://schemas.microsoft.com/office/drawing/2014/main" id="{C0184D05-9FF9-40ED-922A-6E2A4C89989E}"/>
              </a:ext>
            </a:extLst>
          </p:cNvPr>
          <p:cNvSpPr/>
          <p:nvPr/>
        </p:nvSpPr>
        <p:spPr>
          <a:xfrm>
            <a:off x="12988721" y="342420"/>
            <a:ext cx="2199189" cy="4861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2010</a:t>
            </a:r>
          </a:p>
          <a:p>
            <a:pPr algn="ctr"/>
            <a:r>
              <a:rPr lang="en-US" b="1" dirty="0"/>
              <a:t>AUTOMATIZATIO</a:t>
            </a:r>
            <a:r>
              <a:rPr lang="lv-LV" b="1" dirty="0"/>
              <a:t>N</a:t>
            </a:r>
          </a:p>
        </p:txBody>
      </p:sp>
      <p:sp>
        <p:nvSpPr>
          <p:cNvPr id="7" name="Rounded Rectangle 13">
            <a:extLst>
              <a:ext uri="{FF2B5EF4-FFF2-40B4-BE49-F238E27FC236}">
                <a16:creationId xmlns="" xmlns:a16="http://schemas.microsoft.com/office/drawing/2014/main" id="{C1F836C0-58E2-4524-8F43-C4BF76FE422A}"/>
              </a:ext>
            </a:extLst>
          </p:cNvPr>
          <p:cNvSpPr/>
          <p:nvPr/>
        </p:nvSpPr>
        <p:spPr>
          <a:xfrm>
            <a:off x="9113133" y="320234"/>
            <a:ext cx="2199189" cy="4861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2000</a:t>
            </a:r>
          </a:p>
          <a:p>
            <a:pPr algn="ctr"/>
            <a:r>
              <a:rPr lang="en-US" b="1" dirty="0"/>
              <a:t>VALUE</a:t>
            </a:r>
            <a:endParaRPr lang="lv-LV" b="1" dirty="0"/>
          </a:p>
        </p:txBody>
      </p:sp>
      <p:sp>
        <p:nvSpPr>
          <p:cNvPr id="8" name="Rounded Rectangle 14">
            <a:extLst>
              <a:ext uri="{FF2B5EF4-FFF2-40B4-BE49-F238E27FC236}">
                <a16:creationId xmlns="" xmlns:a16="http://schemas.microsoft.com/office/drawing/2014/main" id="{0B9286CD-5338-4D63-BFA4-5FC4034D20DC}"/>
              </a:ext>
            </a:extLst>
          </p:cNvPr>
          <p:cNvSpPr/>
          <p:nvPr/>
        </p:nvSpPr>
        <p:spPr>
          <a:xfrm>
            <a:off x="6674734" y="327951"/>
            <a:ext cx="2199189" cy="4861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1990</a:t>
            </a:r>
          </a:p>
          <a:p>
            <a:pPr algn="ctr"/>
            <a:r>
              <a:rPr lang="en-US" b="1" dirty="0"/>
              <a:t>INTEGRATION</a:t>
            </a:r>
            <a:endParaRPr lang="lv-LV" b="1" dirty="0"/>
          </a:p>
        </p:txBody>
      </p:sp>
      <p:sp>
        <p:nvSpPr>
          <p:cNvPr id="9" name="Rounded Rectangle 15">
            <a:extLst>
              <a:ext uri="{FF2B5EF4-FFF2-40B4-BE49-F238E27FC236}">
                <a16:creationId xmlns="" xmlns:a16="http://schemas.microsoft.com/office/drawing/2014/main" id="{28472F4F-821B-4247-B5C2-BC8C6641C301}"/>
              </a:ext>
            </a:extLst>
          </p:cNvPr>
          <p:cNvSpPr/>
          <p:nvPr/>
        </p:nvSpPr>
        <p:spPr>
          <a:xfrm>
            <a:off x="4236335" y="326024"/>
            <a:ext cx="2199189" cy="4861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1980</a:t>
            </a:r>
          </a:p>
          <a:p>
            <a:pPr algn="ctr"/>
            <a:r>
              <a:rPr lang="en-US" b="1" dirty="0"/>
              <a:t>CONSOLIDARION</a:t>
            </a:r>
            <a:endParaRPr lang="lv-LV" b="1" dirty="0"/>
          </a:p>
        </p:txBody>
      </p:sp>
      <p:sp>
        <p:nvSpPr>
          <p:cNvPr id="10" name="Rounded Rectangle 16">
            <a:extLst>
              <a:ext uri="{FF2B5EF4-FFF2-40B4-BE49-F238E27FC236}">
                <a16:creationId xmlns="" xmlns:a16="http://schemas.microsoft.com/office/drawing/2014/main" id="{56C21EFE-37F2-4617-B90A-9F004ED2C473}"/>
              </a:ext>
            </a:extLst>
          </p:cNvPr>
          <p:cNvSpPr/>
          <p:nvPr/>
        </p:nvSpPr>
        <p:spPr>
          <a:xfrm>
            <a:off x="1702882" y="1374467"/>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SUPPLY</a:t>
            </a:r>
          </a:p>
        </p:txBody>
      </p:sp>
      <p:sp>
        <p:nvSpPr>
          <p:cNvPr id="11" name="Rounded Rectangle 17">
            <a:extLst>
              <a:ext uri="{FF2B5EF4-FFF2-40B4-BE49-F238E27FC236}">
                <a16:creationId xmlns="" xmlns:a16="http://schemas.microsoft.com/office/drawing/2014/main" id="{70261193-4169-4D19-8426-DACC70C7B7AA}"/>
              </a:ext>
            </a:extLst>
          </p:cNvPr>
          <p:cNvSpPr/>
          <p:nvPr/>
        </p:nvSpPr>
        <p:spPr>
          <a:xfrm>
            <a:off x="1732340" y="1923646"/>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NECESSITIES</a:t>
            </a:r>
          </a:p>
        </p:txBody>
      </p:sp>
      <p:sp>
        <p:nvSpPr>
          <p:cNvPr id="12" name="Rounded Rectangle 18">
            <a:extLst>
              <a:ext uri="{FF2B5EF4-FFF2-40B4-BE49-F238E27FC236}">
                <a16:creationId xmlns="" xmlns:a16="http://schemas.microsoft.com/office/drawing/2014/main" id="{AE644D3C-A7DA-4B2D-B0C2-C26B570C793D}"/>
              </a:ext>
            </a:extLst>
          </p:cNvPr>
          <p:cNvSpPr/>
          <p:nvPr/>
        </p:nvSpPr>
        <p:spPr>
          <a:xfrm>
            <a:off x="1732340" y="2463211"/>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PRODUCING</a:t>
            </a:r>
          </a:p>
        </p:txBody>
      </p:sp>
      <p:sp>
        <p:nvSpPr>
          <p:cNvPr id="13" name="Rounded Rectangle 19">
            <a:extLst>
              <a:ext uri="{FF2B5EF4-FFF2-40B4-BE49-F238E27FC236}">
                <a16:creationId xmlns="" xmlns:a16="http://schemas.microsoft.com/office/drawing/2014/main" id="{9205431A-328A-4E29-9471-C8BF72353064}"/>
              </a:ext>
            </a:extLst>
          </p:cNvPr>
          <p:cNvSpPr/>
          <p:nvPr/>
        </p:nvSpPr>
        <p:spPr>
          <a:xfrm>
            <a:off x="1732339" y="3032850"/>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PRODUCING STOCKS</a:t>
            </a:r>
          </a:p>
        </p:txBody>
      </p:sp>
      <p:sp>
        <p:nvSpPr>
          <p:cNvPr id="14" name="Rounded Rectangle 20">
            <a:extLst>
              <a:ext uri="{FF2B5EF4-FFF2-40B4-BE49-F238E27FC236}">
                <a16:creationId xmlns="" xmlns:a16="http://schemas.microsoft.com/office/drawing/2014/main" id="{3DDE5DA6-498C-440A-81BD-44764962923F}"/>
              </a:ext>
            </a:extLst>
          </p:cNvPr>
          <p:cNvSpPr/>
          <p:nvPr/>
        </p:nvSpPr>
        <p:spPr>
          <a:xfrm>
            <a:off x="1732339" y="3575625"/>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WAREHOUSES</a:t>
            </a:r>
          </a:p>
        </p:txBody>
      </p:sp>
      <p:sp>
        <p:nvSpPr>
          <p:cNvPr id="15" name="Rounded Rectangle 21">
            <a:extLst>
              <a:ext uri="{FF2B5EF4-FFF2-40B4-BE49-F238E27FC236}">
                <a16:creationId xmlns="" xmlns:a16="http://schemas.microsoft.com/office/drawing/2014/main" id="{43B51F2D-8E1B-4A18-AD4B-8FF08ED1B86A}"/>
              </a:ext>
            </a:extLst>
          </p:cNvPr>
          <p:cNvSpPr/>
          <p:nvPr/>
        </p:nvSpPr>
        <p:spPr>
          <a:xfrm>
            <a:off x="1732338" y="4122165"/>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MATERIALS TREATMENT</a:t>
            </a:r>
          </a:p>
        </p:txBody>
      </p:sp>
      <p:sp>
        <p:nvSpPr>
          <p:cNvPr id="16" name="Rounded Rectangle 22">
            <a:extLst>
              <a:ext uri="{FF2B5EF4-FFF2-40B4-BE49-F238E27FC236}">
                <a16:creationId xmlns="" xmlns:a16="http://schemas.microsoft.com/office/drawing/2014/main" id="{9761096B-43AD-4765-BA4C-6C97A3463CD2}"/>
              </a:ext>
            </a:extLst>
          </p:cNvPr>
          <p:cNvSpPr/>
          <p:nvPr/>
        </p:nvSpPr>
        <p:spPr>
          <a:xfrm>
            <a:off x="1732338" y="4653123"/>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PACKAGING MATERIALS</a:t>
            </a:r>
          </a:p>
        </p:txBody>
      </p:sp>
      <p:sp>
        <p:nvSpPr>
          <p:cNvPr id="17" name="Rounded Rectangle 23">
            <a:extLst>
              <a:ext uri="{FF2B5EF4-FFF2-40B4-BE49-F238E27FC236}">
                <a16:creationId xmlns="" xmlns:a16="http://schemas.microsoft.com/office/drawing/2014/main" id="{58189EBE-8690-4F95-BF8B-AB65E42BBC21}"/>
              </a:ext>
            </a:extLst>
          </p:cNvPr>
          <p:cNvSpPr/>
          <p:nvPr/>
        </p:nvSpPr>
        <p:spPr>
          <a:xfrm>
            <a:off x="1732338" y="5190057"/>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INVENTORY</a:t>
            </a:r>
          </a:p>
        </p:txBody>
      </p:sp>
      <p:sp>
        <p:nvSpPr>
          <p:cNvPr id="18" name="Rounded Rectangle 24">
            <a:extLst>
              <a:ext uri="{FF2B5EF4-FFF2-40B4-BE49-F238E27FC236}">
                <a16:creationId xmlns="" xmlns:a16="http://schemas.microsoft.com/office/drawing/2014/main" id="{46389BAC-AA83-4DE7-9E08-DCE6BFF55118}"/>
              </a:ext>
            </a:extLst>
          </p:cNvPr>
          <p:cNvSpPr/>
          <p:nvPr/>
        </p:nvSpPr>
        <p:spPr>
          <a:xfrm>
            <a:off x="1732338" y="5726991"/>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ORDERS MANAGING</a:t>
            </a:r>
          </a:p>
        </p:txBody>
      </p:sp>
      <p:sp>
        <p:nvSpPr>
          <p:cNvPr id="19" name="Rounded Rectangle 25">
            <a:extLst>
              <a:ext uri="{FF2B5EF4-FFF2-40B4-BE49-F238E27FC236}">
                <a16:creationId xmlns="" xmlns:a16="http://schemas.microsoft.com/office/drawing/2014/main" id="{AE8153EF-B714-440C-977C-1750674B3C06}"/>
              </a:ext>
            </a:extLst>
          </p:cNvPr>
          <p:cNvSpPr/>
          <p:nvPr/>
        </p:nvSpPr>
        <p:spPr>
          <a:xfrm>
            <a:off x="1732338" y="6268161"/>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TRANSPORT/CLIENT SERVICES</a:t>
            </a:r>
          </a:p>
        </p:txBody>
      </p:sp>
      <p:sp>
        <p:nvSpPr>
          <p:cNvPr id="20" name="Right Arrow 26">
            <a:extLst>
              <a:ext uri="{FF2B5EF4-FFF2-40B4-BE49-F238E27FC236}">
                <a16:creationId xmlns="" xmlns:a16="http://schemas.microsoft.com/office/drawing/2014/main" id="{C4BE07D9-C794-4576-A1FB-A240721A703E}"/>
              </a:ext>
            </a:extLst>
          </p:cNvPr>
          <p:cNvSpPr/>
          <p:nvPr/>
        </p:nvSpPr>
        <p:spPr>
          <a:xfrm>
            <a:off x="4016415" y="861404"/>
            <a:ext cx="636608" cy="2754775"/>
          </a:xfrm>
          <a:prstGeom prst="rightArrow">
            <a:avLst>
              <a:gd name="adj1" fmla="val 50000"/>
              <a:gd name="adj2" fmla="val 1000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Rounded Rectangle 27">
            <a:extLst>
              <a:ext uri="{FF2B5EF4-FFF2-40B4-BE49-F238E27FC236}">
                <a16:creationId xmlns="" xmlns:a16="http://schemas.microsoft.com/office/drawing/2014/main" id="{9716D181-1384-4123-80BF-04888AAF52A9}"/>
              </a:ext>
            </a:extLst>
          </p:cNvPr>
          <p:cNvSpPr/>
          <p:nvPr/>
        </p:nvSpPr>
        <p:spPr>
          <a:xfrm>
            <a:off x="7148346" y="3323511"/>
            <a:ext cx="1782500" cy="15973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lOGISTICS</a:t>
            </a:r>
          </a:p>
        </p:txBody>
      </p:sp>
      <p:sp>
        <p:nvSpPr>
          <p:cNvPr id="22" name="Rounded Rectangle 28">
            <a:extLst>
              <a:ext uri="{FF2B5EF4-FFF2-40B4-BE49-F238E27FC236}">
                <a16:creationId xmlns="" xmlns:a16="http://schemas.microsoft.com/office/drawing/2014/main" id="{41768DF2-B189-4350-A8E4-6448F335C2D2}"/>
              </a:ext>
            </a:extLst>
          </p:cNvPr>
          <p:cNvSpPr/>
          <p:nvPr/>
        </p:nvSpPr>
        <p:spPr>
          <a:xfrm>
            <a:off x="4328453" y="3596323"/>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WAREHOUSES</a:t>
            </a:r>
          </a:p>
        </p:txBody>
      </p:sp>
      <p:sp>
        <p:nvSpPr>
          <p:cNvPr id="23" name="Rounded Rectangle 29">
            <a:extLst>
              <a:ext uri="{FF2B5EF4-FFF2-40B4-BE49-F238E27FC236}">
                <a16:creationId xmlns="" xmlns:a16="http://schemas.microsoft.com/office/drawing/2014/main" id="{9CFDAA47-271C-4084-A737-B7AF1269A622}"/>
              </a:ext>
            </a:extLst>
          </p:cNvPr>
          <p:cNvSpPr/>
          <p:nvPr/>
        </p:nvSpPr>
        <p:spPr>
          <a:xfrm>
            <a:off x="4334720" y="4122165"/>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MATERIALS TREATMENT</a:t>
            </a:r>
          </a:p>
        </p:txBody>
      </p:sp>
      <p:sp>
        <p:nvSpPr>
          <p:cNvPr id="24" name="Rounded Rectangle 30">
            <a:extLst>
              <a:ext uri="{FF2B5EF4-FFF2-40B4-BE49-F238E27FC236}">
                <a16:creationId xmlns="" xmlns:a16="http://schemas.microsoft.com/office/drawing/2014/main" id="{D17A4998-8811-4D92-8B4A-BE817DAC9BE9}"/>
              </a:ext>
            </a:extLst>
          </p:cNvPr>
          <p:cNvSpPr/>
          <p:nvPr/>
        </p:nvSpPr>
        <p:spPr>
          <a:xfrm>
            <a:off x="4334720" y="4638624"/>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PACKAGING</a:t>
            </a:r>
          </a:p>
        </p:txBody>
      </p:sp>
      <p:cxnSp>
        <p:nvCxnSpPr>
          <p:cNvPr id="25" name="Straight Connector 24">
            <a:extLst>
              <a:ext uri="{FF2B5EF4-FFF2-40B4-BE49-F238E27FC236}">
                <a16:creationId xmlns="" xmlns:a16="http://schemas.microsoft.com/office/drawing/2014/main" id="{CD96690C-F04C-45E7-B759-36BBA4E04FAB}"/>
              </a:ext>
            </a:extLst>
          </p:cNvPr>
          <p:cNvCxnSpPr>
            <a:stCxn id="14" idx="3"/>
            <a:endCxn id="22" idx="1"/>
          </p:cNvCxnSpPr>
          <p:nvPr/>
        </p:nvCxnSpPr>
        <p:spPr>
          <a:xfrm>
            <a:off x="3931528" y="3818694"/>
            <a:ext cx="396925" cy="20698"/>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FEB9C977-79A9-48AD-8D19-13608F2BAE9F}"/>
              </a:ext>
            </a:extLst>
          </p:cNvPr>
          <p:cNvCxnSpPr/>
          <p:nvPr/>
        </p:nvCxnSpPr>
        <p:spPr>
          <a:xfrm>
            <a:off x="3931526" y="4365232"/>
            <a:ext cx="403192"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C1CF45BD-1E6F-402D-B3F0-7BC4050BFA35}"/>
              </a:ext>
            </a:extLst>
          </p:cNvPr>
          <p:cNvCxnSpPr/>
          <p:nvPr/>
        </p:nvCxnSpPr>
        <p:spPr>
          <a:xfrm>
            <a:off x="3931526" y="4885196"/>
            <a:ext cx="403192"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ight Arrow 35">
            <a:extLst>
              <a:ext uri="{FF2B5EF4-FFF2-40B4-BE49-F238E27FC236}">
                <a16:creationId xmlns="" xmlns:a16="http://schemas.microsoft.com/office/drawing/2014/main" id="{0593D7BC-84CF-4432-885A-B086165F31F6}"/>
              </a:ext>
            </a:extLst>
          </p:cNvPr>
          <p:cNvSpPr/>
          <p:nvPr/>
        </p:nvSpPr>
        <p:spPr>
          <a:xfrm>
            <a:off x="4016415" y="5204171"/>
            <a:ext cx="636608" cy="1580519"/>
          </a:xfrm>
          <a:prstGeom prst="rightArrow">
            <a:avLst>
              <a:gd name="adj1" fmla="val 50000"/>
              <a:gd name="adj2" fmla="val 1000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Rounded Rectangle 36">
            <a:extLst>
              <a:ext uri="{FF2B5EF4-FFF2-40B4-BE49-F238E27FC236}">
                <a16:creationId xmlns="" xmlns:a16="http://schemas.microsoft.com/office/drawing/2014/main" id="{EF9CAE3F-D784-49FE-9BDA-F4EA07DF60DD}"/>
              </a:ext>
            </a:extLst>
          </p:cNvPr>
          <p:cNvSpPr/>
          <p:nvPr/>
        </p:nvSpPr>
        <p:spPr>
          <a:xfrm>
            <a:off x="4704636" y="5187384"/>
            <a:ext cx="1782500" cy="15973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FISICAL DISTRIBUTION</a:t>
            </a:r>
          </a:p>
        </p:txBody>
      </p:sp>
      <p:sp>
        <p:nvSpPr>
          <p:cNvPr id="30" name="Rounded Rectangle 37">
            <a:extLst>
              <a:ext uri="{FF2B5EF4-FFF2-40B4-BE49-F238E27FC236}">
                <a16:creationId xmlns="" xmlns:a16="http://schemas.microsoft.com/office/drawing/2014/main" id="{F1278320-5D6B-412B-9BB9-1EF2F4A40A07}"/>
              </a:ext>
            </a:extLst>
          </p:cNvPr>
          <p:cNvSpPr/>
          <p:nvPr/>
        </p:nvSpPr>
        <p:spPr>
          <a:xfrm>
            <a:off x="4653023" y="1449587"/>
            <a:ext cx="1782500" cy="15973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MATERIAL MANAGEMENT</a:t>
            </a:r>
          </a:p>
        </p:txBody>
      </p:sp>
      <p:sp>
        <p:nvSpPr>
          <p:cNvPr id="31" name="Right Arrow 38">
            <a:extLst>
              <a:ext uri="{FF2B5EF4-FFF2-40B4-BE49-F238E27FC236}">
                <a16:creationId xmlns="" xmlns:a16="http://schemas.microsoft.com/office/drawing/2014/main" id="{A1D87EE1-1AF2-47A8-B3BB-B49C69374C23}"/>
              </a:ext>
            </a:extLst>
          </p:cNvPr>
          <p:cNvSpPr/>
          <p:nvPr/>
        </p:nvSpPr>
        <p:spPr>
          <a:xfrm>
            <a:off x="6619761" y="1449588"/>
            <a:ext cx="452370" cy="5304709"/>
          </a:xfrm>
          <a:prstGeom prst="rightArrow">
            <a:avLst>
              <a:gd name="adj1" fmla="val 50000"/>
              <a:gd name="adj2" fmla="val 1000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Rounded Rectangle 39">
            <a:extLst>
              <a:ext uri="{FF2B5EF4-FFF2-40B4-BE49-F238E27FC236}">
                <a16:creationId xmlns="" xmlns:a16="http://schemas.microsoft.com/office/drawing/2014/main" id="{EA78E9DD-3190-4CB3-963E-EB8017ABC1F3}"/>
              </a:ext>
            </a:extLst>
          </p:cNvPr>
          <p:cNvSpPr/>
          <p:nvPr/>
        </p:nvSpPr>
        <p:spPr>
          <a:xfrm>
            <a:off x="9321476" y="3325088"/>
            <a:ext cx="1782500" cy="15973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SUPPLY CHAIN MANAGEMENT</a:t>
            </a:r>
          </a:p>
        </p:txBody>
      </p:sp>
      <p:cxnSp>
        <p:nvCxnSpPr>
          <p:cNvPr id="33" name="Straight Connector 32">
            <a:extLst>
              <a:ext uri="{FF2B5EF4-FFF2-40B4-BE49-F238E27FC236}">
                <a16:creationId xmlns="" xmlns:a16="http://schemas.microsoft.com/office/drawing/2014/main" id="{6AE2D4B0-34BD-4D8F-8563-A2A21457FF84}"/>
              </a:ext>
            </a:extLst>
          </p:cNvPr>
          <p:cNvCxnSpPr/>
          <p:nvPr/>
        </p:nvCxnSpPr>
        <p:spPr>
          <a:xfrm>
            <a:off x="8918284" y="4101941"/>
            <a:ext cx="403192"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Chevron 41">
            <a:extLst>
              <a:ext uri="{FF2B5EF4-FFF2-40B4-BE49-F238E27FC236}">
                <a16:creationId xmlns="" xmlns:a16="http://schemas.microsoft.com/office/drawing/2014/main" id="{4C73F127-6E0B-42A7-ABC3-E1B0D5B27325}"/>
              </a:ext>
            </a:extLst>
          </p:cNvPr>
          <p:cNvSpPr/>
          <p:nvPr/>
        </p:nvSpPr>
        <p:spPr>
          <a:xfrm>
            <a:off x="13372618" y="3323511"/>
            <a:ext cx="1342663" cy="1597306"/>
          </a:xfrm>
          <a:prstGeom prst="chevr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5" name="Rounded Rectangle 44">
            <a:extLst>
              <a:ext uri="{FF2B5EF4-FFF2-40B4-BE49-F238E27FC236}">
                <a16:creationId xmlns="" xmlns:a16="http://schemas.microsoft.com/office/drawing/2014/main" id="{7958CBCE-C10D-4A15-A01F-966F24233C95}"/>
              </a:ext>
            </a:extLst>
          </p:cNvPr>
          <p:cNvSpPr/>
          <p:nvPr/>
        </p:nvSpPr>
        <p:spPr>
          <a:xfrm>
            <a:off x="9119881" y="5085846"/>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INFORMATION TECHNOLOGIES</a:t>
            </a:r>
          </a:p>
        </p:txBody>
      </p:sp>
      <p:sp>
        <p:nvSpPr>
          <p:cNvPr id="36" name="Rounded Rectangle 45">
            <a:extLst>
              <a:ext uri="{FF2B5EF4-FFF2-40B4-BE49-F238E27FC236}">
                <a16:creationId xmlns="" xmlns:a16="http://schemas.microsoft.com/office/drawing/2014/main" id="{5C8ECE9C-F3DA-4B75-AAA4-007399248CDA}"/>
              </a:ext>
            </a:extLst>
          </p:cNvPr>
          <p:cNvSpPr/>
          <p:nvPr/>
        </p:nvSpPr>
        <p:spPr>
          <a:xfrm>
            <a:off x="9119881" y="6213128"/>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STRARTEGIC PLANINF/FINANCES</a:t>
            </a:r>
          </a:p>
        </p:txBody>
      </p:sp>
      <p:sp>
        <p:nvSpPr>
          <p:cNvPr id="37" name="Rounded Rectangle 46">
            <a:extLst>
              <a:ext uri="{FF2B5EF4-FFF2-40B4-BE49-F238E27FC236}">
                <a16:creationId xmlns="" xmlns:a16="http://schemas.microsoft.com/office/drawing/2014/main" id="{CDEC8EBB-D2B8-4307-B7B7-71783A8971F8}"/>
              </a:ext>
            </a:extLst>
          </p:cNvPr>
          <p:cNvSpPr/>
          <p:nvPr/>
        </p:nvSpPr>
        <p:spPr>
          <a:xfrm>
            <a:off x="9119881" y="5628470"/>
            <a:ext cx="2199189" cy="4861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chemeClr val="tx1"/>
                </a:solidFill>
              </a:rPr>
              <a:t>SALES/MARKETUNG</a:t>
            </a:r>
          </a:p>
        </p:txBody>
      </p:sp>
    </p:spTree>
    <p:extLst>
      <p:ext uri="{BB962C8B-B14F-4D97-AF65-F5344CB8AC3E}">
        <p14:creationId xmlns:p14="http://schemas.microsoft.com/office/powerpoint/2010/main" val="3586669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A8BD66C-20C6-481E-BE5C-3396E28EA51F}"/>
              </a:ext>
            </a:extLst>
          </p:cNvPr>
          <p:cNvSpPr>
            <a:spLocks noGrp="1"/>
          </p:cNvSpPr>
          <p:nvPr>
            <p:ph type="title"/>
          </p:nvPr>
        </p:nvSpPr>
        <p:spPr/>
        <p:txBody>
          <a:bodyPr/>
          <a:lstStyle/>
          <a:p>
            <a:pPr algn="ctr"/>
            <a:r>
              <a:rPr lang="lv-LV" dirty="0"/>
              <a:t>Genesys of logistic processes century XX- XXI</a:t>
            </a:r>
            <a:endParaRPr lang="lt-LT" dirty="0"/>
          </a:p>
        </p:txBody>
      </p:sp>
      <p:sp>
        <p:nvSpPr>
          <p:cNvPr id="6" name="Content Placeholder 5">
            <a:extLst>
              <a:ext uri="{FF2B5EF4-FFF2-40B4-BE49-F238E27FC236}">
                <a16:creationId xmlns="" xmlns:a16="http://schemas.microsoft.com/office/drawing/2014/main" id="{B66B4D8E-E558-4FFC-8942-6E0586F892D7}"/>
              </a:ext>
            </a:extLst>
          </p:cNvPr>
          <p:cNvSpPr>
            <a:spLocks noGrp="1"/>
          </p:cNvSpPr>
          <p:nvPr>
            <p:ph idx="1"/>
          </p:nvPr>
        </p:nvSpPr>
        <p:spPr/>
        <p:txBody>
          <a:bodyPr/>
          <a:lstStyle/>
          <a:p>
            <a:pPr marL="0" indent="0">
              <a:buNone/>
            </a:pPr>
            <a:r>
              <a:rPr lang="lv-LV" dirty="0"/>
              <a:t>Phragmentation yy- 1920-1950</a:t>
            </a:r>
          </a:p>
          <a:p>
            <a:r>
              <a:rPr lang="en-US" dirty="0"/>
              <a:t>Increase in volume of goods and transport costs in</a:t>
            </a:r>
            <a:r>
              <a:rPr lang="lv-LV" dirty="0"/>
              <a:t>to </a:t>
            </a:r>
            <a:r>
              <a:rPr lang="en-US" dirty="0"/>
              <a:t>distribution systems;</a:t>
            </a:r>
            <a:endParaRPr lang="lv-LV" dirty="0"/>
          </a:p>
          <a:p>
            <a:r>
              <a:rPr lang="en-US" dirty="0"/>
              <a:t>Increase in freight transport tariffs;</a:t>
            </a:r>
            <a:endParaRPr lang="lv-LV" dirty="0"/>
          </a:p>
          <a:p>
            <a:r>
              <a:rPr lang="en-US" dirty="0"/>
              <a:t>Marketing concept implementation;</a:t>
            </a:r>
            <a:endParaRPr lang="lv-LV" dirty="0"/>
          </a:p>
          <a:p>
            <a:r>
              <a:rPr lang="en-US" dirty="0"/>
              <a:t>Development of military logistics practice and theory;</a:t>
            </a:r>
            <a:endParaRPr lang="lv-LV" dirty="0"/>
          </a:p>
          <a:p>
            <a:r>
              <a:rPr lang="en-US" dirty="0"/>
              <a:t>Transition from producer</a:t>
            </a:r>
            <a:r>
              <a:rPr lang="lv-LV" dirty="0"/>
              <a:t> market </a:t>
            </a:r>
            <a:r>
              <a:rPr lang="en-US" dirty="0"/>
              <a:t> to consumer market.</a:t>
            </a:r>
            <a:endParaRPr lang="lv-LV" dirty="0"/>
          </a:p>
          <a:p>
            <a:endParaRPr lang="lv-LV" dirty="0"/>
          </a:p>
          <a:p>
            <a:r>
              <a:rPr lang="lv-LV" dirty="0"/>
              <a:t>The first</a:t>
            </a:r>
            <a:r>
              <a:rPr lang="en-US" dirty="0"/>
              <a:t> NGO: National Procurement Issues Association - </a:t>
            </a:r>
            <a:r>
              <a:rPr lang="lv-LV" dirty="0"/>
              <a:t>f</a:t>
            </a:r>
            <a:r>
              <a:rPr lang="en-US" dirty="0" err="1"/>
              <a:t>ounded</a:t>
            </a:r>
            <a:r>
              <a:rPr lang="en-US" dirty="0"/>
              <a:t> in the United States in 1915.</a:t>
            </a:r>
          </a:p>
          <a:p>
            <a:endParaRPr lang="en-US" dirty="0"/>
          </a:p>
          <a:p>
            <a:pPr marL="0" indent="0">
              <a:buNone/>
            </a:pPr>
            <a:endParaRPr lang="lt-LT" dirty="0"/>
          </a:p>
        </p:txBody>
      </p:sp>
    </p:spTree>
    <p:extLst>
      <p:ext uri="{BB962C8B-B14F-4D97-AF65-F5344CB8AC3E}">
        <p14:creationId xmlns:p14="http://schemas.microsoft.com/office/powerpoint/2010/main" val="1303831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E771B0-E913-41DA-96A4-4231D803B4D5}"/>
              </a:ext>
            </a:extLst>
          </p:cNvPr>
          <p:cNvSpPr>
            <a:spLocks noGrp="1"/>
          </p:cNvSpPr>
          <p:nvPr>
            <p:ph type="title"/>
          </p:nvPr>
        </p:nvSpPr>
        <p:spPr/>
        <p:txBody>
          <a:bodyPr/>
          <a:lstStyle/>
          <a:p>
            <a:r>
              <a:rPr lang="lv-LV" dirty="0"/>
              <a:t>Creating of Logistics– 1950 – 1970. yy.</a:t>
            </a:r>
            <a:br>
              <a:rPr lang="lv-LV" dirty="0"/>
            </a:br>
            <a:endParaRPr lang="lt-LT" dirty="0"/>
          </a:p>
        </p:txBody>
      </p:sp>
      <p:sp>
        <p:nvSpPr>
          <p:cNvPr id="3" name="Content Placeholder 2">
            <a:extLst>
              <a:ext uri="{FF2B5EF4-FFF2-40B4-BE49-F238E27FC236}">
                <a16:creationId xmlns="" xmlns:a16="http://schemas.microsoft.com/office/drawing/2014/main" id="{68EF12F8-0F9E-4E3B-9F77-FAB40184C1FF}"/>
              </a:ext>
            </a:extLst>
          </p:cNvPr>
          <p:cNvSpPr>
            <a:spLocks noGrp="1"/>
          </p:cNvSpPr>
          <p:nvPr>
            <p:ph idx="1"/>
          </p:nvPr>
        </p:nvSpPr>
        <p:spPr/>
        <p:txBody>
          <a:bodyPr>
            <a:normAutofit lnSpcReduction="10000"/>
          </a:bodyPr>
          <a:lstStyle/>
          <a:p>
            <a:r>
              <a:rPr lang="en-US" dirty="0"/>
              <a:t>It is characterized by intensive development of theoretical and practical logistics</a:t>
            </a:r>
            <a:endParaRPr lang="lv-LV" dirty="0"/>
          </a:p>
          <a:p>
            <a:r>
              <a:rPr lang="lv-LV" dirty="0"/>
              <a:t>I</a:t>
            </a:r>
            <a:r>
              <a:rPr lang="en-US" dirty="0"/>
              <a:t>implementation of marketing philosophy in companies</a:t>
            </a:r>
            <a:endParaRPr lang="lv-LV" dirty="0"/>
          </a:p>
          <a:p>
            <a:r>
              <a:rPr lang="en-US" dirty="0"/>
              <a:t>The</a:t>
            </a:r>
            <a:r>
              <a:rPr lang="lv-LV" dirty="0"/>
              <a:t>necessity</a:t>
            </a:r>
            <a:r>
              <a:rPr lang="en-US" dirty="0"/>
              <a:t> rapidly reduce the cost of servicing logistic processes</a:t>
            </a:r>
            <a:br>
              <a:rPr lang="en-US" dirty="0"/>
            </a:br>
            <a:r>
              <a:rPr lang="en-US" dirty="0"/>
              <a:t>Implementation of the concept </a:t>
            </a:r>
            <a:r>
              <a:rPr lang="lv-LV" dirty="0"/>
              <a:t>«</a:t>
            </a:r>
            <a:r>
              <a:rPr lang="en-US" dirty="0"/>
              <a:t>total physical </a:t>
            </a:r>
            <a:r>
              <a:rPr lang="lv-LV" dirty="0"/>
              <a:t>distribution»</a:t>
            </a:r>
          </a:p>
          <a:p>
            <a:r>
              <a:rPr lang="en-US" dirty="0"/>
              <a:t>Advances in information technology</a:t>
            </a:r>
            <a:endParaRPr lang="lv-LV" dirty="0"/>
          </a:p>
          <a:p>
            <a:r>
              <a:rPr lang="lv-LV" dirty="0"/>
              <a:t>Stock keeping c</a:t>
            </a:r>
            <a:r>
              <a:rPr lang="en-US" dirty="0"/>
              <a:t>hange</a:t>
            </a:r>
            <a:r>
              <a:rPr lang="lv-LV" dirty="0"/>
              <a:t>s</a:t>
            </a:r>
            <a:r>
              <a:rPr lang="en-US" dirty="0"/>
              <a:t> </a:t>
            </a:r>
            <a:r>
              <a:rPr lang="lv-LV" dirty="0"/>
              <a:t>to</a:t>
            </a:r>
            <a:r>
              <a:rPr lang="en-US" dirty="0"/>
              <a:t> inventory management</a:t>
            </a:r>
            <a:endParaRPr lang="lv-LV" dirty="0"/>
          </a:p>
          <a:p>
            <a:r>
              <a:rPr lang="en-US" dirty="0"/>
              <a:t>Positive impact of military logistics</a:t>
            </a:r>
            <a:endParaRPr lang="lv-LV" dirty="0"/>
          </a:p>
          <a:p>
            <a:endParaRPr lang="lv-LV" dirty="0"/>
          </a:p>
          <a:p>
            <a:pPr marL="0" indent="0">
              <a:buNone/>
            </a:pPr>
            <a:r>
              <a:rPr lang="en-US" dirty="0"/>
              <a:t>Developed consumer market with wide assortment of goods and struggle for the buyer. Standardization of </a:t>
            </a:r>
            <a:r>
              <a:rPr lang="lv-LV" dirty="0"/>
              <a:t>transportation and </a:t>
            </a:r>
            <a:r>
              <a:rPr lang="en-US" dirty="0"/>
              <a:t>packaging</a:t>
            </a:r>
          </a:p>
          <a:p>
            <a:pPr marL="0" indent="0">
              <a:buNone/>
            </a:pPr>
            <a:endParaRPr lang="lt-LT" dirty="0"/>
          </a:p>
        </p:txBody>
      </p:sp>
    </p:spTree>
    <p:extLst>
      <p:ext uri="{BB962C8B-B14F-4D97-AF65-F5344CB8AC3E}">
        <p14:creationId xmlns:p14="http://schemas.microsoft.com/office/powerpoint/2010/main" val="390234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07174F-64EE-4468-AB90-1BA4FF144B78}"/>
              </a:ext>
            </a:extLst>
          </p:cNvPr>
          <p:cNvSpPr>
            <a:spLocks noGrp="1"/>
          </p:cNvSpPr>
          <p:nvPr>
            <p:ph type="title"/>
          </p:nvPr>
        </p:nvSpPr>
        <p:spPr/>
        <p:txBody>
          <a:bodyPr/>
          <a:lstStyle/>
          <a:p>
            <a:pPr algn="ctr"/>
            <a:r>
              <a:rPr lang="lv-LV" dirty="0"/>
              <a:t>EPAL system</a:t>
            </a:r>
            <a:endParaRPr lang="lt-LT" dirty="0"/>
          </a:p>
        </p:txBody>
      </p:sp>
      <p:sp>
        <p:nvSpPr>
          <p:cNvPr id="3" name="Content Placeholder 2">
            <a:extLst>
              <a:ext uri="{FF2B5EF4-FFF2-40B4-BE49-F238E27FC236}">
                <a16:creationId xmlns="" xmlns:a16="http://schemas.microsoft.com/office/drawing/2014/main" id="{DF31032C-AB28-48CD-94AA-108D75492262}"/>
              </a:ext>
            </a:extLst>
          </p:cNvPr>
          <p:cNvSpPr>
            <a:spLocks noGrp="1"/>
          </p:cNvSpPr>
          <p:nvPr>
            <p:ph idx="1"/>
          </p:nvPr>
        </p:nvSpPr>
        <p:spPr/>
        <p:txBody>
          <a:bodyPr/>
          <a:lstStyle/>
          <a:p>
            <a:pPr marL="0" indent="0">
              <a:buNone/>
            </a:pPr>
            <a:endParaRPr lang="lv-LV" dirty="0"/>
          </a:p>
        </p:txBody>
      </p:sp>
      <p:pic>
        <p:nvPicPr>
          <p:cNvPr id="4" name="Picture 3">
            <a:extLst>
              <a:ext uri="{FF2B5EF4-FFF2-40B4-BE49-F238E27FC236}">
                <a16:creationId xmlns="" xmlns:a16="http://schemas.microsoft.com/office/drawing/2014/main" id="{9FBE8561-E4CD-42C6-8E2E-12FF9D120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02" y="2851151"/>
            <a:ext cx="4953000" cy="2076450"/>
          </a:xfrm>
          <a:prstGeom prst="rect">
            <a:avLst/>
          </a:prstGeom>
        </p:spPr>
      </p:pic>
      <p:pic>
        <p:nvPicPr>
          <p:cNvPr id="5" name="Picture 4">
            <a:extLst>
              <a:ext uri="{FF2B5EF4-FFF2-40B4-BE49-F238E27FC236}">
                <a16:creationId xmlns="" xmlns:a16="http://schemas.microsoft.com/office/drawing/2014/main" id="{43E402D8-5F73-4281-B6BE-7CC6FB559B8A}"/>
              </a:ext>
            </a:extLst>
          </p:cNvPr>
          <p:cNvPicPr>
            <a:picLocks noChangeAspect="1"/>
          </p:cNvPicPr>
          <p:nvPr/>
        </p:nvPicPr>
        <p:blipFill>
          <a:blip r:embed="rId3"/>
          <a:stretch>
            <a:fillRect/>
          </a:stretch>
        </p:blipFill>
        <p:spPr>
          <a:xfrm>
            <a:off x="5513623" y="3616904"/>
            <a:ext cx="4822354" cy="3084843"/>
          </a:xfrm>
          <a:prstGeom prst="rect">
            <a:avLst/>
          </a:prstGeom>
        </p:spPr>
      </p:pic>
    </p:spTree>
    <p:extLst>
      <p:ext uri="{BB962C8B-B14F-4D97-AF65-F5344CB8AC3E}">
        <p14:creationId xmlns:p14="http://schemas.microsoft.com/office/powerpoint/2010/main" val="2030201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833</TotalTime>
  <Words>2590</Words>
  <Application>Microsoft Office PowerPoint</Application>
  <PresentationFormat>Widescreen</PresentationFormat>
  <Paragraphs>408</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Trebuchet MS</vt:lpstr>
      <vt:lpstr>Wingdings 3</vt:lpstr>
      <vt:lpstr>Facet</vt:lpstr>
      <vt:lpstr>PowerPoint Presentation</vt:lpstr>
      <vt:lpstr>Supply chain management</vt:lpstr>
      <vt:lpstr>The emergence of term “Logistics”</vt:lpstr>
      <vt:lpstr>Logistics science development</vt:lpstr>
      <vt:lpstr>Systemic approach</vt:lpstr>
      <vt:lpstr>PowerPoint Presentation</vt:lpstr>
      <vt:lpstr>Genesys of logistic processes century XX- XXI</vt:lpstr>
      <vt:lpstr>Creating of Logistics– 1950 – 1970. yy. </vt:lpstr>
      <vt:lpstr>EPAL system</vt:lpstr>
      <vt:lpstr>PowerPoint Presentation</vt:lpstr>
      <vt:lpstr>EXERCISE</vt:lpstr>
      <vt:lpstr>Logistics development 1980- 2000</vt:lpstr>
      <vt:lpstr>Millennium trends in Logistics </vt:lpstr>
      <vt:lpstr>Hierarchy of logistics processes</vt:lpstr>
      <vt:lpstr>Supply chain advantages </vt:lpstr>
      <vt:lpstr>Supply chain definition</vt:lpstr>
      <vt:lpstr>Leading Trends in Logistics Services currently </vt:lpstr>
      <vt:lpstr>Functions of operational logistics</vt:lpstr>
      <vt:lpstr>Functions of coordination</vt:lpstr>
      <vt:lpstr>Why does SCM appears</vt:lpstr>
      <vt:lpstr>Conflicting nature of SCM implementation </vt:lpstr>
      <vt:lpstr>Problems of Logistic development in Latvia</vt:lpstr>
      <vt:lpstr>New functions of SCM</vt:lpstr>
      <vt:lpstr>Operational  logistics</vt:lpstr>
      <vt:lpstr>Logistic operation - an elementary operation or a set of operations aimed at changing the parameters of flows. </vt:lpstr>
      <vt:lpstr>Criteria for choosing a mode of transport: </vt:lpstr>
      <vt:lpstr>Linkage of transport to other functions </vt:lpstr>
      <vt:lpstr>Types of transport </vt:lpstr>
      <vt:lpstr>Railroad transport</vt:lpstr>
      <vt:lpstr>Sea transport</vt:lpstr>
      <vt:lpstr>Road transport</vt:lpstr>
      <vt:lpstr>Air transport</vt:lpstr>
      <vt:lpstr>Pipeline transport</vt:lpstr>
      <vt:lpstr>Technical parameters of transport: </vt:lpstr>
      <vt:lpstr>Types of transportation</vt:lpstr>
      <vt:lpstr>Exercise</vt:lpstr>
      <vt:lpstr>Warehouses</vt:lpstr>
      <vt:lpstr>PowerPoint Presentation</vt:lpstr>
      <vt:lpstr>Warehouse operations</vt:lpstr>
      <vt:lpstr>Warehouse role in SCM system</vt:lpstr>
      <vt:lpstr>Cross – docking – a modern warehouse concept.</vt:lpstr>
      <vt:lpstr>Basic principles of warehouse logistics: </vt:lpstr>
      <vt:lpstr>Incoming freight flows are planned in cooperation with the procurement department</vt:lpstr>
      <vt:lpstr>Outbound freight flow planning in collaboration with sales and marketing </vt:lpstr>
      <vt:lpstr>Warehousing</vt:lpstr>
      <vt:lpstr>PowerPoint Presentation</vt:lpstr>
      <vt:lpstr>PowerPoint Presentation</vt:lpstr>
      <vt:lpstr>PowerPoint Presentation</vt:lpstr>
      <vt:lpstr>PowerPoint Presentation</vt:lpstr>
      <vt:lpstr>Most popular WMS</vt:lpstr>
      <vt:lpstr>1. Fishbowl Inventory Software</vt:lpstr>
      <vt:lpstr>6. Softeon WMS Software </vt:lpstr>
      <vt:lpstr>10. SAP Warehouse Management </vt:lpstr>
      <vt:lpstr>What is green logistics</vt:lpstr>
      <vt:lpstr>Green logistics and cocts reducing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Loģistikas zinātnes metodoloģija un jēdzieni</dc:title>
  <dc:creator>Normunds Kozlovskis</dc:creator>
  <cp:lastModifiedBy>Kristine Tihanova</cp:lastModifiedBy>
  <cp:revision>77</cp:revision>
  <dcterms:created xsi:type="dcterms:W3CDTF">2018-09-03T01:27:41Z</dcterms:created>
  <dcterms:modified xsi:type="dcterms:W3CDTF">2020-06-01T11:03:25Z</dcterms:modified>
</cp:coreProperties>
</file>