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44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69BE92-9ED3-40AE-B79B-68686883CE07}"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32505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69BE92-9ED3-40AE-B79B-68686883CE07}"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291812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69BE92-9ED3-40AE-B79B-68686883CE07}"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411806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69BE92-9ED3-40AE-B79B-68686883CE07}"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57139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9BE92-9ED3-40AE-B79B-68686883CE07}"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159179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69BE92-9ED3-40AE-B79B-68686883CE07}"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248827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69BE92-9ED3-40AE-B79B-68686883CE07}"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115676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69BE92-9ED3-40AE-B79B-68686883CE07}"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206842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9BE92-9ED3-40AE-B79B-68686883CE07}"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347384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9BE92-9ED3-40AE-B79B-68686883CE07}"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2736410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9BE92-9ED3-40AE-B79B-68686883CE07}"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69232E-F0C7-4831-81D5-8BF9E3DEF461}" type="slidenum">
              <a:rPr lang="en-GB" smtClean="0"/>
              <a:t>‹#›</a:t>
            </a:fld>
            <a:endParaRPr lang="en-GB"/>
          </a:p>
        </p:txBody>
      </p:sp>
    </p:spTree>
    <p:extLst>
      <p:ext uri="{BB962C8B-B14F-4D97-AF65-F5344CB8AC3E}">
        <p14:creationId xmlns:p14="http://schemas.microsoft.com/office/powerpoint/2010/main" val="534560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9BE92-9ED3-40AE-B79B-68686883CE07}" type="datetimeFigureOut">
              <a:rPr lang="en-GB" smtClean="0"/>
              <a:t>01/06/2020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69232E-F0C7-4831-81D5-8BF9E3DEF461}" type="slidenum">
              <a:rPr lang="en-GB" smtClean="0"/>
              <a:t>‹#›</a:t>
            </a:fld>
            <a:endParaRPr lang="en-GB"/>
          </a:p>
        </p:txBody>
      </p:sp>
    </p:spTree>
    <p:extLst>
      <p:ext uri="{BB962C8B-B14F-4D97-AF65-F5344CB8AC3E}">
        <p14:creationId xmlns:p14="http://schemas.microsoft.com/office/powerpoint/2010/main" val="1225857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descr="D:\BAT Dizaini\BAT PREZENTACIJA Corporate\0-izejas\Dzive-BAT2.jpg"/>
          <p:cNvPicPr>
            <a:picLocks noChangeAspect="1" noChangeArrowheads="1"/>
          </p:cNvPicPr>
          <p:nvPr/>
        </p:nvPicPr>
        <p:blipFill>
          <a:blip r:embed="rId2"/>
          <a:srcRect/>
          <a:stretch>
            <a:fillRect/>
          </a:stretch>
        </p:blipFill>
        <p:spPr bwMode="auto">
          <a:xfrm>
            <a:off x="0" y="857250"/>
            <a:ext cx="9144690" cy="5143500"/>
          </a:xfrm>
          <a:prstGeom prst="rect">
            <a:avLst/>
          </a:prstGeom>
          <a:noFill/>
        </p:spPr>
      </p:pic>
      <p:pic>
        <p:nvPicPr>
          <p:cNvPr id="14341" name="Picture 5"/>
          <p:cNvPicPr>
            <a:picLocks noChangeAspect="1" noChangeArrowheads="1"/>
          </p:cNvPicPr>
          <p:nvPr/>
        </p:nvPicPr>
        <p:blipFill>
          <a:blip r:embed="rId3"/>
          <a:srcRect t="9069" r="50000" b="30172"/>
          <a:stretch>
            <a:fillRect/>
          </a:stretch>
        </p:blipFill>
        <p:spPr bwMode="auto">
          <a:xfrm flipV="1">
            <a:off x="7050712" y="857250"/>
            <a:ext cx="2093288" cy="51435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t="8136" r="62434" b="20500"/>
          <a:stretch>
            <a:fillRect/>
          </a:stretch>
        </p:blipFill>
        <p:spPr bwMode="auto">
          <a:xfrm>
            <a:off x="7935675" y="857250"/>
            <a:ext cx="1208326" cy="5143500"/>
          </a:xfrm>
          <a:prstGeom prst="rect">
            <a:avLst/>
          </a:prstGeom>
          <a:noFill/>
          <a:ln w="9525">
            <a:noFill/>
            <a:miter lim="800000"/>
            <a:headEnd/>
            <a:tailEnd/>
          </a:ln>
          <a:effectLst/>
        </p:spPr>
      </p:pic>
      <p:pic>
        <p:nvPicPr>
          <p:cNvPr id="2" name="Picture 2"/>
          <p:cNvPicPr>
            <a:picLocks noChangeAspect="1" noChangeArrowheads="1"/>
          </p:cNvPicPr>
          <p:nvPr/>
        </p:nvPicPr>
        <p:blipFill>
          <a:blip r:embed="rId5" cstate="print"/>
          <a:srcRect/>
          <a:stretch>
            <a:fillRect/>
          </a:stretch>
        </p:blipFill>
        <p:spPr bwMode="auto">
          <a:xfrm>
            <a:off x="467544" y="1234933"/>
            <a:ext cx="1911170" cy="1024364"/>
          </a:xfrm>
          <a:prstGeom prst="rect">
            <a:avLst/>
          </a:prstGeom>
          <a:noFill/>
          <a:ln w="9525">
            <a:noFill/>
            <a:miter lim="800000"/>
            <a:headEnd/>
            <a:tailEnd/>
          </a:ln>
          <a:effectLst/>
        </p:spPr>
      </p:pic>
      <p:sp>
        <p:nvSpPr>
          <p:cNvPr id="3" name="Rectangle 2"/>
          <p:cNvSpPr/>
          <p:nvPr/>
        </p:nvSpPr>
        <p:spPr>
          <a:xfrm>
            <a:off x="2846258" y="1340768"/>
            <a:ext cx="4572000" cy="1477328"/>
          </a:xfrm>
          <a:prstGeom prst="rect">
            <a:avLst/>
          </a:prstGeom>
        </p:spPr>
        <p:txBody>
          <a:bodyPr>
            <a:spAutoFit/>
          </a:bodyPr>
          <a:lstStyle/>
          <a:p>
            <a:pPr algn="ctr"/>
            <a:r>
              <a:rPr lang="en-US" sz="3000" b="1" dirty="0">
                <a:solidFill>
                  <a:schemeClr val="bg1"/>
                </a:solidFill>
              </a:rPr>
              <a:t>NORDPLUS Intensive Course „Security</a:t>
            </a:r>
            <a:r>
              <a:rPr lang="lv-LV" sz="3000" b="1" dirty="0">
                <a:solidFill>
                  <a:schemeClr val="bg1"/>
                </a:solidFill>
              </a:rPr>
              <a:t> </a:t>
            </a:r>
            <a:r>
              <a:rPr lang="lv-LV" sz="3000" b="1" dirty="0" err="1">
                <a:solidFill>
                  <a:schemeClr val="bg1"/>
                </a:solidFill>
              </a:rPr>
              <a:t>and</a:t>
            </a:r>
            <a:r>
              <a:rPr lang="lv-LV" sz="3000" b="1" dirty="0">
                <a:solidFill>
                  <a:schemeClr val="bg1"/>
                </a:solidFill>
              </a:rPr>
              <a:t> </a:t>
            </a:r>
            <a:r>
              <a:rPr lang="lv-LV" sz="3000" b="1" dirty="0" err="1">
                <a:solidFill>
                  <a:schemeClr val="bg1"/>
                </a:solidFill>
              </a:rPr>
              <a:t>Active</a:t>
            </a:r>
            <a:r>
              <a:rPr lang="lv-LV" sz="3000" b="1" dirty="0">
                <a:solidFill>
                  <a:schemeClr val="bg1"/>
                </a:solidFill>
              </a:rPr>
              <a:t> </a:t>
            </a:r>
            <a:r>
              <a:rPr lang="lv-LV" sz="3000" b="1" dirty="0" err="1">
                <a:solidFill>
                  <a:schemeClr val="bg1"/>
                </a:solidFill>
              </a:rPr>
              <a:t>citizenshi</a:t>
            </a:r>
            <a:r>
              <a:rPr lang="lv-LV" sz="3000" b="1" dirty="0" err="1">
                <a:solidFill>
                  <a:schemeClr val="bg1"/>
                </a:solidFill>
              </a:rPr>
              <a:t>p</a:t>
            </a:r>
            <a:r>
              <a:rPr lang="en-US" sz="3000" b="1" dirty="0">
                <a:solidFill>
                  <a:schemeClr val="bg1"/>
                </a:solidFill>
              </a:rPr>
              <a:t>”</a:t>
            </a:r>
            <a:r>
              <a:rPr lang="lv-LV" sz="3000" b="1" dirty="0">
                <a:solidFill>
                  <a:schemeClr val="bg1"/>
                </a:solidFill>
              </a:rPr>
              <a:t> </a:t>
            </a:r>
          </a:p>
        </p:txBody>
      </p:sp>
      <p:pic>
        <p:nvPicPr>
          <p:cNvPr id="10" name="Picture 9"/>
          <p:cNvPicPr>
            <a:picLocks noChangeAspect="1"/>
          </p:cNvPicPr>
          <p:nvPr/>
        </p:nvPicPr>
        <p:blipFill>
          <a:blip r:embed="rId6"/>
          <a:stretch>
            <a:fillRect/>
          </a:stretch>
        </p:blipFill>
        <p:spPr>
          <a:xfrm>
            <a:off x="6084168" y="6121422"/>
            <a:ext cx="2670280" cy="626418"/>
          </a:xfrm>
          <a:prstGeom prst="rect">
            <a:avLst/>
          </a:prstGeom>
        </p:spPr>
      </p:pic>
      <p:sp>
        <p:nvSpPr>
          <p:cNvPr id="9" name="Rectangle 3"/>
          <p:cNvSpPr txBox="1">
            <a:spLocks noChangeArrowheads="1"/>
          </p:cNvSpPr>
          <p:nvPr/>
        </p:nvSpPr>
        <p:spPr bwMode="auto">
          <a:xfrm>
            <a:off x="719917" y="2909526"/>
            <a:ext cx="7704856" cy="1674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eaLnBrk="1" hangingPunct="1">
              <a:buNone/>
            </a:pPr>
            <a:r>
              <a:rPr lang="lv-LV" sz="5400" dirty="0" err="1"/>
              <a:t>Active</a:t>
            </a:r>
            <a:r>
              <a:rPr lang="lv-LV" sz="5400" dirty="0"/>
              <a:t> </a:t>
            </a:r>
            <a:r>
              <a:rPr lang="lv-LV" sz="5400" dirty="0" err="1"/>
              <a:t>citizenship</a:t>
            </a:r>
            <a:r>
              <a:rPr lang="lv-LV" sz="5400" dirty="0"/>
              <a:t> in the post </a:t>
            </a:r>
            <a:r>
              <a:rPr lang="lv-LV" sz="5400" dirty="0" err="1"/>
              <a:t>modern</a:t>
            </a:r>
            <a:r>
              <a:rPr lang="lv-LV" sz="5400" dirty="0"/>
              <a:t> </a:t>
            </a:r>
            <a:r>
              <a:rPr lang="lv-LV" sz="5400" dirty="0" err="1" smtClean="0"/>
              <a:t>society</a:t>
            </a:r>
            <a:endParaRPr lang="lv-LV" sz="5400" dirty="0" smtClean="0"/>
          </a:p>
          <a:p>
            <a:pPr marL="0" indent="0" algn="ctr" eaLnBrk="1" hangingPunct="1">
              <a:buNone/>
            </a:pPr>
            <a:r>
              <a:rPr lang="lv-LV" altLang="lv-LV" b="1" kern="0" dirty="0" smtClean="0"/>
              <a:t>Andris </a:t>
            </a:r>
            <a:r>
              <a:rPr lang="lv-LV" altLang="lv-LV" b="1" kern="0" dirty="0" err="1" smtClean="0"/>
              <a:t>Geidāns</a:t>
            </a:r>
            <a:endParaRPr lang="en-GB" altLang="lv-LV" b="1" kern="0" dirty="0" smtClean="0"/>
          </a:p>
        </p:txBody>
      </p:sp>
    </p:spTree>
    <p:extLst>
      <p:ext uri="{BB962C8B-B14F-4D97-AF65-F5344CB8AC3E}">
        <p14:creationId xmlns:p14="http://schemas.microsoft.com/office/powerpoint/2010/main" val="26900828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Put it simple</a:t>
            </a:r>
            <a:endParaRPr lang="en-GB" dirty="0"/>
          </a:p>
        </p:txBody>
      </p:sp>
      <p:sp>
        <p:nvSpPr>
          <p:cNvPr id="3" name="Content Placeholder 2"/>
          <p:cNvSpPr>
            <a:spLocks noGrp="1"/>
          </p:cNvSpPr>
          <p:nvPr>
            <p:ph idx="1"/>
          </p:nvPr>
        </p:nvSpPr>
        <p:spPr/>
        <p:txBody>
          <a:bodyPr/>
          <a:lstStyle/>
          <a:p>
            <a:pPr marL="0" indent="0" algn="ctr">
              <a:buNone/>
            </a:pPr>
            <a:endParaRPr lang="lv-LV" smtClean="0"/>
          </a:p>
          <a:p>
            <a:pPr marL="0" indent="0" algn="ctr">
              <a:buNone/>
            </a:pPr>
            <a:r>
              <a:rPr lang="lv-LV" smtClean="0"/>
              <a:t>The </a:t>
            </a:r>
            <a:r>
              <a:rPr lang="lv-LV" dirty="0" smtClean="0"/>
              <a:t>world would be a paradise if each and every human being would make sure everything happens in good will as far as his reach.</a:t>
            </a:r>
            <a:endParaRPr lang="en-GB" dirty="0"/>
          </a:p>
        </p:txBody>
      </p:sp>
    </p:spTree>
    <p:extLst>
      <p:ext uri="{BB962C8B-B14F-4D97-AF65-F5344CB8AC3E}">
        <p14:creationId xmlns:p14="http://schemas.microsoft.com/office/powerpoint/2010/main" val="3146062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Active means Responsible</a:t>
            </a:r>
            <a:endParaRPr lang="en-GB" dirty="0"/>
          </a:p>
        </p:txBody>
      </p:sp>
      <p:sp>
        <p:nvSpPr>
          <p:cNvPr id="3" name="Content Placeholder 2"/>
          <p:cNvSpPr>
            <a:spLocks noGrp="1"/>
          </p:cNvSpPr>
          <p:nvPr>
            <p:ph idx="1"/>
          </p:nvPr>
        </p:nvSpPr>
        <p:spPr/>
        <p:txBody>
          <a:bodyPr/>
          <a:lstStyle/>
          <a:p>
            <a:r>
              <a:rPr lang="lv-LV" dirty="0" smtClean="0"/>
              <a:t>Active citizenship:</a:t>
            </a:r>
          </a:p>
          <a:p>
            <a:pPr lvl="1">
              <a:buFontTx/>
              <a:buChar char="-"/>
            </a:pPr>
            <a:r>
              <a:rPr lang="lv-LV" dirty="0"/>
              <a:t>r</a:t>
            </a:r>
            <a:r>
              <a:rPr lang="lv-LV" dirty="0" smtClean="0"/>
              <a:t>esponsible citizenship</a:t>
            </a:r>
          </a:p>
          <a:p>
            <a:pPr lvl="1">
              <a:buFontTx/>
              <a:buChar char="-"/>
            </a:pPr>
            <a:r>
              <a:rPr lang="lv-LV" dirty="0"/>
              <a:t>r</a:t>
            </a:r>
            <a:r>
              <a:rPr lang="lv-LV" dirty="0" smtClean="0"/>
              <a:t>esponsible personality</a:t>
            </a:r>
          </a:p>
          <a:p>
            <a:pPr lvl="1">
              <a:buFontTx/>
              <a:buChar char="-"/>
            </a:pPr>
            <a:r>
              <a:rPr lang="lv-LV" dirty="0" smtClean="0"/>
              <a:t>co-responsible person</a:t>
            </a:r>
          </a:p>
          <a:p>
            <a:pPr lvl="1">
              <a:buFontTx/>
              <a:buChar char="-"/>
            </a:pPr>
            <a:endParaRPr lang="lv-LV" dirty="0"/>
          </a:p>
          <a:p>
            <a:pPr marL="457200" lvl="1" indent="0">
              <a:buNone/>
            </a:pPr>
            <a:r>
              <a:rPr lang="lv-LV" dirty="0" smtClean="0"/>
              <a:t>Responsibility originates from:  </a:t>
            </a:r>
          </a:p>
          <a:p>
            <a:pPr lvl="1">
              <a:buFontTx/>
              <a:buChar char="-"/>
            </a:pPr>
            <a:r>
              <a:rPr lang="lv-LV" dirty="0" smtClean="0"/>
              <a:t>personal action /inaction</a:t>
            </a:r>
          </a:p>
          <a:p>
            <a:pPr lvl="1">
              <a:buFontTx/>
              <a:buChar char="-"/>
            </a:pPr>
            <a:r>
              <a:rPr lang="lv-LV" dirty="0"/>
              <a:t>e</a:t>
            </a:r>
            <a:r>
              <a:rPr lang="lv-LV" dirty="0" smtClean="0"/>
              <a:t>xpression of will or intention</a:t>
            </a:r>
          </a:p>
          <a:p>
            <a:pPr>
              <a:buFontTx/>
              <a:buChar char="-"/>
            </a:pPr>
            <a:endParaRPr lang="lv-LV" dirty="0"/>
          </a:p>
        </p:txBody>
      </p:sp>
    </p:spTree>
    <p:extLst>
      <p:ext uri="{BB962C8B-B14F-4D97-AF65-F5344CB8AC3E}">
        <p14:creationId xmlns:p14="http://schemas.microsoft.com/office/powerpoint/2010/main" val="176127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Traditional society</a:t>
            </a:r>
            <a:endParaRPr lang="en-GB" dirty="0"/>
          </a:p>
        </p:txBody>
      </p:sp>
      <p:sp>
        <p:nvSpPr>
          <p:cNvPr id="3" name="Content Placeholder 2"/>
          <p:cNvSpPr>
            <a:spLocks noGrp="1"/>
          </p:cNvSpPr>
          <p:nvPr>
            <p:ph idx="1"/>
          </p:nvPr>
        </p:nvSpPr>
        <p:spPr/>
        <p:txBody>
          <a:bodyPr/>
          <a:lstStyle/>
          <a:p>
            <a:r>
              <a:rPr lang="lv-LV" dirty="0" smtClean="0"/>
              <a:t>Role of religious aspect in forming the active citizen</a:t>
            </a:r>
          </a:p>
          <a:p>
            <a:r>
              <a:rPr lang="lv-LV" dirty="0" smtClean="0"/>
              <a:t>Role of society as religious community in maintaining social balance in what is formulated as active co-responsibility</a:t>
            </a:r>
          </a:p>
          <a:p>
            <a:r>
              <a:rPr lang="lv-LV" dirty="0" smtClean="0"/>
              <a:t>The collapse of traditional world view as the base threat to maintaining the responsible personality</a:t>
            </a:r>
            <a:endParaRPr lang="en-GB" dirty="0"/>
          </a:p>
        </p:txBody>
      </p:sp>
    </p:spTree>
    <p:extLst>
      <p:ext uri="{BB962C8B-B14F-4D97-AF65-F5344CB8AC3E}">
        <p14:creationId xmlns:p14="http://schemas.microsoft.com/office/powerpoint/2010/main" val="2472077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The quest of Liberalism</a:t>
            </a:r>
            <a:endParaRPr lang="en-GB" dirty="0"/>
          </a:p>
        </p:txBody>
      </p:sp>
      <p:sp>
        <p:nvSpPr>
          <p:cNvPr id="3" name="Content Placeholder 2"/>
          <p:cNvSpPr>
            <a:spLocks noGrp="1"/>
          </p:cNvSpPr>
          <p:nvPr>
            <p:ph idx="1"/>
          </p:nvPr>
        </p:nvSpPr>
        <p:spPr/>
        <p:txBody>
          <a:bodyPr>
            <a:normAutofit fontScale="70000" lnSpcReduction="20000"/>
          </a:bodyPr>
          <a:lstStyle/>
          <a:p>
            <a:r>
              <a:rPr lang="lv-LV" dirty="0" smtClean="0"/>
              <a:t>John Locke (1632 – 1704) on religion and society:</a:t>
            </a:r>
          </a:p>
          <a:p>
            <a:pPr marL="0" indent="0">
              <a:buNone/>
            </a:pPr>
            <a:endParaRPr lang="lv-LV" dirty="0" smtClean="0"/>
          </a:p>
          <a:p>
            <a:pPr>
              <a:buFontTx/>
              <a:buChar char="-"/>
            </a:pPr>
            <a:r>
              <a:rPr lang="en-GB" sz="2900" dirty="0" smtClean="0"/>
              <a:t>urged </a:t>
            </a:r>
            <a:r>
              <a:rPr lang="en-GB" sz="2900" dirty="0"/>
              <a:t>the authorities not to tolerate atheism, because he thought the denial of God's existence would undermine the social order and lead to </a:t>
            </a:r>
            <a:r>
              <a:rPr lang="en-GB" sz="2900" dirty="0" smtClean="0"/>
              <a:t>chaos.</a:t>
            </a:r>
            <a:r>
              <a:rPr lang="lv-LV" sz="2900" baseline="30000" dirty="0"/>
              <a:t> </a:t>
            </a:r>
            <a:r>
              <a:rPr lang="en-GB" sz="2900" dirty="0" smtClean="0"/>
              <a:t>That </a:t>
            </a:r>
            <a:r>
              <a:rPr lang="en-GB" sz="2900" dirty="0"/>
              <a:t>excluded all atheistic varieties of philosophy and all attempts to deduce ethics and natural law from purely secular </a:t>
            </a:r>
            <a:r>
              <a:rPr lang="en-GB" sz="2900" dirty="0" smtClean="0"/>
              <a:t>premises</a:t>
            </a:r>
            <a:endParaRPr lang="lv-LV" sz="2900" dirty="0" smtClean="0"/>
          </a:p>
          <a:p>
            <a:pPr>
              <a:buFontTx/>
              <a:buChar char="-"/>
            </a:pPr>
            <a:endParaRPr lang="lv-LV" sz="2900" dirty="0" smtClean="0"/>
          </a:p>
          <a:p>
            <a:pPr>
              <a:buFontTx/>
              <a:buChar char="-"/>
            </a:pPr>
            <a:r>
              <a:rPr lang="en-GB" sz="2900" dirty="0" smtClean="0"/>
              <a:t>on </a:t>
            </a:r>
            <a:r>
              <a:rPr lang="en-GB" sz="2900" dirty="0"/>
              <a:t>Religious tolerance -  Three arguments are central: (1) Earthly judges, the state in particular, and human beings generally, cannot dependably evaluate the truth-claims of competing religious standpoints; (2) Even if they could, enforcing a single "true religion" would not have the desired effect, because belief cannot be compelled by violence; (3) Coercing religious uniformity would lead to more social disorder than allowing diversity</a:t>
            </a:r>
            <a:r>
              <a:rPr lang="en-GB" sz="2900" dirty="0" smtClean="0"/>
              <a:t>.</a:t>
            </a:r>
            <a:endParaRPr lang="lv-LV" sz="2900" dirty="0" smtClean="0"/>
          </a:p>
          <a:p>
            <a:pPr>
              <a:buFontTx/>
              <a:buChar char="-"/>
            </a:pPr>
            <a:endParaRPr lang="en-GB" sz="2900" dirty="0"/>
          </a:p>
          <a:p>
            <a:pPr marL="0" indent="0">
              <a:buNone/>
            </a:pPr>
            <a:r>
              <a:rPr lang="lv-LV" dirty="0" smtClean="0"/>
              <a:t> </a:t>
            </a:r>
            <a:endParaRPr lang="en-GB" dirty="0"/>
          </a:p>
        </p:txBody>
      </p:sp>
    </p:spTree>
    <p:extLst>
      <p:ext uri="{BB962C8B-B14F-4D97-AF65-F5344CB8AC3E}">
        <p14:creationId xmlns:p14="http://schemas.microsoft.com/office/powerpoint/2010/main" val="96954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The theory of social contract</a:t>
            </a:r>
            <a:endParaRPr lang="en-GB" dirty="0"/>
          </a:p>
        </p:txBody>
      </p:sp>
      <p:sp>
        <p:nvSpPr>
          <p:cNvPr id="3" name="Content Placeholder 2"/>
          <p:cNvSpPr>
            <a:spLocks noGrp="1"/>
          </p:cNvSpPr>
          <p:nvPr>
            <p:ph idx="1"/>
          </p:nvPr>
        </p:nvSpPr>
        <p:spPr/>
        <p:txBody>
          <a:bodyPr>
            <a:normAutofit/>
          </a:bodyPr>
          <a:lstStyle/>
          <a:p>
            <a:r>
              <a:rPr lang="en-GB" sz="2200" dirty="0"/>
              <a:t>In a natural state all people were equal and independent, and everyone had a natural right to defend his </a:t>
            </a:r>
            <a:r>
              <a:rPr lang="en-GB" sz="2200" dirty="0" smtClean="0"/>
              <a:t>life</a:t>
            </a:r>
            <a:r>
              <a:rPr lang="en-GB" sz="2200" dirty="0"/>
              <a:t>, health, liberty, or </a:t>
            </a:r>
            <a:r>
              <a:rPr lang="en-GB" sz="2200" dirty="0" smtClean="0"/>
              <a:t>possessions</a:t>
            </a:r>
            <a:endParaRPr lang="lv-LV" sz="2200" dirty="0" smtClean="0"/>
          </a:p>
          <a:p>
            <a:r>
              <a:rPr lang="en-GB" sz="2200" i="1" dirty="0" smtClean="0"/>
              <a:t>The </a:t>
            </a:r>
            <a:r>
              <a:rPr lang="en-GB" sz="2200" i="1" dirty="0"/>
              <a:t>Social Contract</a:t>
            </a:r>
            <a:r>
              <a:rPr lang="en-GB" sz="2200" dirty="0"/>
              <a:t> (French: </a:t>
            </a:r>
            <a:r>
              <a:rPr lang="en-GB" sz="2200" i="1" dirty="0"/>
              <a:t>Du </a:t>
            </a:r>
            <a:r>
              <a:rPr lang="en-GB" sz="2200" i="1" dirty="0" err="1"/>
              <a:t>contrat</a:t>
            </a:r>
            <a:r>
              <a:rPr lang="en-GB" sz="2200" i="1" dirty="0"/>
              <a:t> social </a:t>
            </a:r>
            <a:r>
              <a:rPr lang="en-GB" sz="2200" i="1" dirty="0" err="1"/>
              <a:t>ou</a:t>
            </a:r>
            <a:r>
              <a:rPr lang="en-GB" sz="2200" i="1" dirty="0"/>
              <a:t> </a:t>
            </a:r>
            <a:r>
              <a:rPr lang="en-GB" sz="2200" i="1" dirty="0" err="1"/>
              <a:t>Principes</a:t>
            </a:r>
            <a:r>
              <a:rPr lang="en-GB" sz="2200" i="1" dirty="0"/>
              <a:t> du </a:t>
            </a:r>
            <a:r>
              <a:rPr lang="en-GB" sz="2200" i="1" dirty="0" err="1" smtClean="0"/>
              <a:t>droit</a:t>
            </a:r>
            <a:r>
              <a:rPr lang="en-GB" sz="2200" i="1" dirty="0" smtClean="0"/>
              <a:t> </a:t>
            </a:r>
            <a:r>
              <a:rPr lang="en-GB" sz="2200" i="1" dirty="0" err="1"/>
              <a:t>politique</a:t>
            </a:r>
            <a:r>
              <a:rPr lang="en-GB" sz="2200" dirty="0"/>
              <a:t>), a 1762 book by Jean-Jacques Rousseau </a:t>
            </a:r>
            <a:endParaRPr lang="lv-LV" sz="2200" dirty="0" smtClean="0"/>
          </a:p>
          <a:p>
            <a:r>
              <a:rPr lang="en-GB" sz="2200" dirty="0"/>
              <a:t>the </a:t>
            </a:r>
            <a:r>
              <a:rPr lang="en-GB" sz="2200" b="1" dirty="0"/>
              <a:t>social contract</a:t>
            </a:r>
            <a:r>
              <a:rPr lang="en-GB" sz="2200" dirty="0"/>
              <a:t> </a:t>
            </a:r>
            <a:r>
              <a:rPr lang="en-GB" sz="2200" dirty="0" smtClean="0"/>
              <a:t>concerns </a:t>
            </a:r>
            <a:r>
              <a:rPr lang="en-GB" sz="2200" dirty="0"/>
              <a:t>the legitimacy of the authority of the state over the </a:t>
            </a:r>
            <a:r>
              <a:rPr lang="en-GB" sz="2200" dirty="0" smtClean="0"/>
              <a:t>individual.</a:t>
            </a:r>
            <a:r>
              <a:rPr lang="lv-LV" sz="2200" baseline="30000" dirty="0"/>
              <a:t> </a:t>
            </a:r>
            <a:r>
              <a:rPr lang="en-GB" sz="2200" dirty="0" smtClean="0"/>
              <a:t>Social </a:t>
            </a:r>
            <a:r>
              <a:rPr lang="en-GB" sz="2200" dirty="0"/>
              <a:t>contract arguments typically posit that individuals have consented, either explicitly or tacitly, to surrender some of their freedoms and submit to the authority (of the ruler, or to the decision of a majority) in exchange for protection of their remaining rights or maintenance of the social </a:t>
            </a:r>
            <a:r>
              <a:rPr lang="en-GB" sz="2200" dirty="0" smtClean="0"/>
              <a:t>order</a:t>
            </a:r>
            <a:endParaRPr lang="lv-LV" sz="2200" dirty="0" smtClean="0"/>
          </a:p>
          <a:p>
            <a:endParaRPr lang="lv-LV" sz="2400" dirty="0"/>
          </a:p>
          <a:p>
            <a:endParaRPr lang="en-GB" sz="2400" dirty="0"/>
          </a:p>
        </p:txBody>
      </p:sp>
    </p:spTree>
    <p:extLst>
      <p:ext uri="{BB962C8B-B14F-4D97-AF65-F5344CB8AC3E}">
        <p14:creationId xmlns:p14="http://schemas.microsoft.com/office/powerpoint/2010/main" val="3018764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The person – the Self</a:t>
            </a:r>
            <a:endParaRPr lang="en-GB" dirty="0"/>
          </a:p>
        </p:txBody>
      </p:sp>
      <p:sp>
        <p:nvSpPr>
          <p:cNvPr id="3" name="Content Placeholder 2"/>
          <p:cNvSpPr>
            <a:spLocks noGrp="1"/>
          </p:cNvSpPr>
          <p:nvPr>
            <p:ph idx="1"/>
          </p:nvPr>
        </p:nvSpPr>
        <p:spPr/>
        <p:txBody>
          <a:bodyPr>
            <a:normAutofit/>
          </a:bodyPr>
          <a:lstStyle/>
          <a:p>
            <a:r>
              <a:rPr lang="en-GB" sz="2200" dirty="0"/>
              <a:t>conscious thinking thing, (whatever substance, made up of whether spiritual, or material, simple, or compounded, it matters not) which is sensible, or conscious of pleasure and pain, capable of happiness or misery, and so is concerned for itself, as far </a:t>
            </a:r>
            <a:r>
              <a:rPr lang="en-GB" sz="2200" dirty="0" smtClean="0"/>
              <a:t>as </a:t>
            </a:r>
            <a:r>
              <a:rPr lang="en-GB" sz="2200" dirty="0"/>
              <a:t>that consciousness </a:t>
            </a:r>
            <a:r>
              <a:rPr lang="en-GB" sz="2200" dirty="0" smtClean="0"/>
              <a:t>extends</a:t>
            </a:r>
            <a:endParaRPr lang="lv-LV" sz="2200" dirty="0" smtClean="0"/>
          </a:p>
          <a:p>
            <a:endParaRPr lang="lv-LV" sz="2200" dirty="0" smtClean="0"/>
          </a:p>
          <a:p>
            <a:r>
              <a:rPr lang="lv-LV" sz="2200" dirty="0" smtClean="0"/>
              <a:t>Man is born with an </a:t>
            </a:r>
            <a:r>
              <a:rPr lang="en-GB" sz="2200" dirty="0" smtClean="0"/>
              <a:t>"empty</a:t>
            </a:r>
            <a:r>
              <a:rPr lang="en-GB" sz="2200" dirty="0"/>
              <a:t>" mind, a </a:t>
            </a:r>
            <a:r>
              <a:rPr lang="en-GB" sz="2200" i="1" dirty="0"/>
              <a:t>tabula rasa</a:t>
            </a:r>
            <a:r>
              <a:rPr lang="en-GB" sz="2200" dirty="0"/>
              <a:t>, which is shaped by experience; sensations and reflections being the two sources of </a:t>
            </a:r>
            <a:r>
              <a:rPr lang="en-GB" sz="2200" b="1" dirty="0"/>
              <a:t>all</a:t>
            </a:r>
            <a:r>
              <a:rPr lang="en-GB" sz="2200" dirty="0"/>
              <a:t> our </a:t>
            </a:r>
            <a:r>
              <a:rPr lang="en-GB" sz="2200" dirty="0" smtClean="0"/>
              <a:t>ideas</a:t>
            </a:r>
            <a:endParaRPr lang="lv-LV" sz="2200" dirty="0" smtClean="0"/>
          </a:p>
          <a:p>
            <a:endParaRPr lang="lv-LV" sz="1800" dirty="0" smtClean="0"/>
          </a:p>
          <a:p>
            <a:endParaRPr lang="en-GB" sz="1800" dirty="0"/>
          </a:p>
        </p:txBody>
      </p:sp>
    </p:spTree>
    <p:extLst>
      <p:ext uri="{BB962C8B-B14F-4D97-AF65-F5344CB8AC3E}">
        <p14:creationId xmlns:p14="http://schemas.microsoft.com/office/powerpoint/2010/main" val="162625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The early roots of the concept</a:t>
            </a:r>
            <a:endParaRPr lang="en-GB" dirty="0"/>
          </a:p>
        </p:txBody>
      </p:sp>
      <p:sp>
        <p:nvSpPr>
          <p:cNvPr id="3" name="Content Placeholder 2"/>
          <p:cNvSpPr>
            <a:spLocks noGrp="1"/>
          </p:cNvSpPr>
          <p:nvPr>
            <p:ph idx="1"/>
          </p:nvPr>
        </p:nvSpPr>
        <p:spPr/>
        <p:txBody>
          <a:bodyPr>
            <a:normAutofit/>
          </a:bodyPr>
          <a:lstStyle/>
          <a:p>
            <a:r>
              <a:rPr lang="en-GB" sz="2200" b="1" dirty="0"/>
              <a:t>Stoicism</a:t>
            </a:r>
            <a:r>
              <a:rPr lang="en-GB" sz="2200" dirty="0"/>
              <a:t> is a school of Hellenistic philosophy founded by Zeno of </a:t>
            </a:r>
            <a:r>
              <a:rPr lang="en-GB" sz="2200" dirty="0" err="1"/>
              <a:t>Citium</a:t>
            </a:r>
            <a:r>
              <a:rPr lang="en-GB" sz="2200" dirty="0"/>
              <a:t> in Athens in the early 3rd century BC. Stoicism is a philosophy of personal ethics informed by its system of logic and its views on the natural </a:t>
            </a:r>
            <a:r>
              <a:rPr lang="en-GB" sz="2200" dirty="0" smtClean="0"/>
              <a:t>world</a:t>
            </a:r>
            <a:endParaRPr lang="lv-LV" sz="2200" dirty="0" smtClean="0"/>
          </a:p>
          <a:p>
            <a:r>
              <a:rPr lang="en-GB" sz="2200" dirty="0"/>
              <a:t>the path to </a:t>
            </a:r>
            <a:r>
              <a:rPr lang="en-GB" sz="2200" b="1" dirty="0"/>
              <a:t>eudaimonia</a:t>
            </a:r>
            <a:r>
              <a:rPr lang="en-GB" sz="2200" dirty="0"/>
              <a:t> (happiness) for humans is found in accepting the moment as it presents itself, by not allowing oneself to be controlled by the desire for pleasure or fear of pain, by using one's mind to understand the world and to do one's part in nature's plan, and by working together and treating others fairly and </a:t>
            </a:r>
            <a:r>
              <a:rPr lang="en-GB" sz="2200" dirty="0" smtClean="0"/>
              <a:t>justly</a:t>
            </a:r>
            <a:endParaRPr lang="lv-LV" sz="2200" dirty="0" smtClean="0"/>
          </a:p>
          <a:p>
            <a:r>
              <a:rPr lang="en-GB" sz="2200" dirty="0"/>
              <a:t>"</a:t>
            </a:r>
            <a:r>
              <a:rPr lang="en-GB" sz="2200" b="1" dirty="0"/>
              <a:t>virtue is the only good</a:t>
            </a:r>
            <a:r>
              <a:rPr lang="en-GB" sz="2200" dirty="0"/>
              <a:t>" for human beings, and that external things—such as health, wealth, and pleasure—are not good or bad in </a:t>
            </a:r>
            <a:r>
              <a:rPr lang="en-GB" sz="2200" dirty="0" smtClean="0"/>
              <a:t>themselves, </a:t>
            </a:r>
            <a:r>
              <a:rPr lang="en-GB" sz="2200" dirty="0"/>
              <a:t>but have value as "material for virtue to act upon"</a:t>
            </a:r>
          </a:p>
          <a:p>
            <a:endParaRPr lang="en-GB" sz="2200" dirty="0"/>
          </a:p>
        </p:txBody>
      </p:sp>
    </p:spTree>
    <p:extLst>
      <p:ext uri="{BB962C8B-B14F-4D97-AF65-F5344CB8AC3E}">
        <p14:creationId xmlns:p14="http://schemas.microsoft.com/office/powerpoint/2010/main" val="74100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The lost message</a:t>
            </a:r>
            <a:endParaRPr lang="en-GB" dirty="0"/>
          </a:p>
        </p:txBody>
      </p:sp>
      <p:sp>
        <p:nvSpPr>
          <p:cNvPr id="3" name="Content Placeholder 2"/>
          <p:cNvSpPr>
            <a:spLocks noGrp="1"/>
          </p:cNvSpPr>
          <p:nvPr>
            <p:ph idx="1"/>
          </p:nvPr>
        </p:nvSpPr>
        <p:spPr/>
        <p:txBody>
          <a:bodyPr>
            <a:normAutofit/>
          </a:bodyPr>
          <a:lstStyle/>
          <a:p>
            <a:r>
              <a:rPr lang="en-GB" sz="2200" dirty="0" smtClean="0"/>
              <a:t>the </a:t>
            </a:r>
            <a:r>
              <a:rPr lang="en-GB" sz="2200" dirty="0"/>
              <a:t>best indication of an individual's philosophy </a:t>
            </a:r>
            <a:r>
              <a:rPr lang="lv-LV" sz="2200" dirty="0" smtClean="0"/>
              <a:t>is </a:t>
            </a:r>
            <a:r>
              <a:rPr lang="en-GB" sz="2200" dirty="0" smtClean="0"/>
              <a:t>not </a:t>
            </a:r>
            <a:r>
              <a:rPr lang="en-GB" sz="2200" dirty="0"/>
              <a:t>what a person </a:t>
            </a:r>
            <a:r>
              <a:rPr lang="en-GB" sz="2200" dirty="0" err="1" smtClean="0"/>
              <a:t>sa</a:t>
            </a:r>
            <a:r>
              <a:rPr lang="lv-LV" sz="2200" dirty="0" smtClean="0"/>
              <a:t>ys</a:t>
            </a:r>
            <a:r>
              <a:rPr lang="en-GB" sz="2200" dirty="0" smtClean="0"/>
              <a:t>, </a:t>
            </a:r>
            <a:r>
              <a:rPr lang="en-GB" sz="2200" dirty="0"/>
              <a:t>but how a person </a:t>
            </a:r>
            <a:r>
              <a:rPr lang="lv-LV" sz="2200" dirty="0" smtClean="0"/>
              <a:t>behaves</a:t>
            </a:r>
          </a:p>
          <a:p>
            <a:r>
              <a:rPr lang="en-GB" sz="2200" dirty="0"/>
              <a:t>Stoicism teaches the development of self-control and fortitude as a means of overcoming destructive emotions; the philosophy holds that becoming a clear and unbiased thinker allows one to understand the universal reason (</a:t>
            </a:r>
            <a:r>
              <a:rPr lang="en-GB" sz="2200" i="1" dirty="0"/>
              <a:t>logos</a:t>
            </a:r>
            <a:r>
              <a:rPr lang="en-GB" sz="2200" dirty="0"/>
              <a:t>). A primary aspect of Stoicism involves improving the individual's ethical and moral well-being: "</a:t>
            </a:r>
            <a:r>
              <a:rPr lang="en-GB" sz="2200" i="1" dirty="0"/>
              <a:t>Virtue</a:t>
            </a:r>
            <a:r>
              <a:rPr lang="en-GB" sz="2200" dirty="0"/>
              <a:t> consists in a </a:t>
            </a:r>
            <a:r>
              <a:rPr lang="en-GB" sz="2200" i="1" dirty="0"/>
              <a:t>will</a:t>
            </a:r>
            <a:r>
              <a:rPr lang="en-GB" sz="2200" dirty="0"/>
              <a:t> that is in agreement with </a:t>
            </a:r>
            <a:r>
              <a:rPr lang="en-GB" sz="2200" dirty="0" err="1"/>
              <a:t>Nature</a:t>
            </a:r>
            <a:r>
              <a:rPr lang="en-GB" sz="2200" dirty="0" err="1" smtClean="0"/>
              <a:t>."This</a:t>
            </a:r>
            <a:r>
              <a:rPr lang="en-GB" sz="2200" dirty="0" smtClean="0"/>
              <a:t> </a:t>
            </a:r>
            <a:r>
              <a:rPr lang="en-GB" sz="2200" dirty="0"/>
              <a:t>principle also applies to the realm of interpersonal relationships; "to be free from anger, envy, and </a:t>
            </a:r>
            <a:r>
              <a:rPr lang="en-GB" sz="2200" dirty="0" err="1"/>
              <a:t>jealousy</a:t>
            </a:r>
            <a:r>
              <a:rPr lang="en-GB" sz="2200" dirty="0" err="1" smtClean="0"/>
              <a:t>,"and</a:t>
            </a:r>
            <a:r>
              <a:rPr lang="en-GB" sz="2200" dirty="0" smtClean="0"/>
              <a:t> </a:t>
            </a:r>
            <a:r>
              <a:rPr lang="en-GB" sz="2200" dirty="0"/>
              <a:t>to accept even slaves as "equals of other men, because all men alike are products of nature"</a:t>
            </a:r>
          </a:p>
        </p:txBody>
      </p:sp>
    </p:spTree>
    <p:extLst>
      <p:ext uri="{BB962C8B-B14F-4D97-AF65-F5344CB8AC3E}">
        <p14:creationId xmlns:p14="http://schemas.microsoft.com/office/powerpoint/2010/main" val="3483786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Modern approach</a:t>
            </a:r>
            <a:endParaRPr lang="en-GB" dirty="0"/>
          </a:p>
        </p:txBody>
      </p:sp>
      <p:sp>
        <p:nvSpPr>
          <p:cNvPr id="3" name="Content Placeholder 2"/>
          <p:cNvSpPr>
            <a:spLocks noGrp="1"/>
          </p:cNvSpPr>
          <p:nvPr>
            <p:ph idx="1"/>
          </p:nvPr>
        </p:nvSpPr>
        <p:spPr/>
        <p:txBody>
          <a:bodyPr/>
          <a:lstStyle/>
          <a:p>
            <a:r>
              <a:rPr lang="en-GB" sz="2200" dirty="0"/>
              <a:t>president Obama had a somewhat different sense of active citizenship, meaning strong families, a vibrant civic </a:t>
            </a:r>
            <a:r>
              <a:rPr lang="en-GB" sz="2200" dirty="0" err="1"/>
              <a:t>center</a:t>
            </a:r>
            <a:r>
              <a:rPr lang="en-GB" sz="2200" dirty="0"/>
              <a:t> in which persons of different faiths and secular backgrounds work together, with government acting as a "catalyst.</a:t>
            </a:r>
          </a:p>
          <a:p>
            <a:r>
              <a:rPr lang="lv-LV" sz="2200" dirty="0" smtClean="0"/>
              <a:t>Collective responsability - </a:t>
            </a:r>
            <a:r>
              <a:rPr lang="en-GB" sz="2200" dirty="0" smtClean="0"/>
              <a:t>members </a:t>
            </a:r>
            <a:r>
              <a:rPr lang="en-GB" sz="2200" dirty="0"/>
              <a:t>of charitable organizations, companies or nation-states have certain roles and responsibilities to society and the environment, although those members may not have specific governing </a:t>
            </a:r>
            <a:r>
              <a:rPr lang="en-GB" sz="2200" dirty="0" smtClean="0"/>
              <a:t>roles</a:t>
            </a:r>
            <a:endParaRPr lang="lv-LV" sz="2200" dirty="0" smtClean="0"/>
          </a:p>
          <a:p>
            <a:r>
              <a:rPr lang="en-GB" sz="2200" dirty="0" smtClean="0"/>
              <a:t>If </a:t>
            </a:r>
            <a:r>
              <a:rPr lang="en-GB" sz="2200" dirty="0"/>
              <a:t>a body gives rights to the people under its remit, then those same people might have certain responsibilities to </a:t>
            </a:r>
            <a:r>
              <a:rPr lang="en-GB" sz="2200" dirty="0" smtClean="0"/>
              <a:t>uphold</a:t>
            </a:r>
            <a:r>
              <a:rPr lang="lv-LV" sz="2200" dirty="0" smtClean="0"/>
              <a:t> - </a:t>
            </a:r>
            <a:r>
              <a:rPr lang="en-GB" sz="2200" dirty="0"/>
              <a:t> The implication is that an active citizen is one who </a:t>
            </a:r>
            <a:r>
              <a:rPr lang="en-GB" sz="2200" dirty="0" smtClean="0"/>
              <a:t>fulfils </a:t>
            </a:r>
            <a:r>
              <a:rPr lang="en-GB" sz="2200" dirty="0"/>
              <a:t>both their rights and responsibilities in a balanced </a:t>
            </a:r>
            <a:r>
              <a:rPr lang="en-GB" sz="2200" dirty="0" smtClean="0"/>
              <a:t>way</a:t>
            </a:r>
            <a:endParaRPr lang="lv-LV" sz="2200" dirty="0" smtClean="0"/>
          </a:p>
          <a:p>
            <a:endParaRPr lang="en-GB" sz="2200" dirty="0"/>
          </a:p>
        </p:txBody>
      </p:sp>
    </p:spTree>
    <p:extLst>
      <p:ext uri="{BB962C8B-B14F-4D97-AF65-F5344CB8AC3E}">
        <p14:creationId xmlns:p14="http://schemas.microsoft.com/office/powerpoint/2010/main" val="900230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263</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Active means Responsible</vt:lpstr>
      <vt:lpstr>Traditional society</vt:lpstr>
      <vt:lpstr>The quest of Liberalism</vt:lpstr>
      <vt:lpstr>The theory of social contract</vt:lpstr>
      <vt:lpstr>The person – the Self</vt:lpstr>
      <vt:lpstr>The early roots of the concept</vt:lpstr>
      <vt:lpstr>The lost message</vt:lpstr>
      <vt:lpstr>Modern approach</vt:lpstr>
      <vt:lpstr>Put it simple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citizenship in the post modern society</dc:title>
  <dc:creator>Andris Geidans</dc:creator>
  <cp:lastModifiedBy>Kristine Tihanova</cp:lastModifiedBy>
  <cp:revision>6</cp:revision>
  <dcterms:created xsi:type="dcterms:W3CDTF">2019-07-22T09:10:59Z</dcterms:created>
  <dcterms:modified xsi:type="dcterms:W3CDTF">2020-06-01T07:36:08Z</dcterms:modified>
</cp:coreProperties>
</file>