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58" r:id="rId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8" autoAdjust="0"/>
    <p:restoredTop sz="94660"/>
  </p:normalViewPr>
  <p:slideViewPr>
    <p:cSldViewPr snapToGrid="0">
      <p:cViewPr varScale="1">
        <p:scale>
          <a:sx n="83" d="100"/>
          <a:sy n="83" d="100"/>
        </p:scale>
        <p:origin x="48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B9FBE3C7-BE15-4182-8594-4F1E4C3AD63C}" type="datetimeFigureOut">
              <a:rPr lang="lv-LV" smtClean="0"/>
              <a:t>17.02.2021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45339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B9FBE3C7-BE15-4182-8594-4F1E4C3AD63C}" type="datetimeFigureOut">
              <a:rPr lang="lv-LV" smtClean="0"/>
              <a:t>17.02.2021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298159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B9FBE3C7-BE15-4182-8594-4F1E4C3AD63C}" type="datetimeFigureOut">
              <a:rPr lang="lv-LV" smtClean="0"/>
              <a:t>17.02.2021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3354781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e testo">
    <p:spTree>
      <p:nvGrpSpPr>
        <p:cNvPr id="1" name=""/>
        <p:cNvGrpSpPr/>
        <p:nvPr/>
      </p:nvGrpSpPr>
      <p:grpSpPr>
        <a:xfrm>
          <a:off x="0" y="0"/>
          <a:ext cx="0" cy="0"/>
          <a:chOff x="0" y="0"/>
          <a:chExt cx="0" cy="0"/>
        </a:xfrm>
      </p:grpSpPr>
      <p:sp>
        <p:nvSpPr>
          <p:cNvPr id="15" name="Segnaposto titolo 1">
            <a:extLst>
              <a:ext uri="{FF2B5EF4-FFF2-40B4-BE49-F238E27FC236}">
                <a16:creationId xmlns:a16="http://schemas.microsoft.com/office/drawing/2014/main" id="{4A68EDD3-8B24-5E4A-A507-BC4297B68394}"/>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a:t>
            </a:r>
            <a:endParaRPr lang="it-IT" dirty="0"/>
          </a:p>
        </p:txBody>
      </p:sp>
      <p:sp>
        <p:nvSpPr>
          <p:cNvPr id="4" name="Segnaposto numero diapositiva 3">
            <a:extLst>
              <a:ext uri="{FF2B5EF4-FFF2-40B4-BE49-F238E27FC236}">
                <a16:creationId xmlns:a16="http://schemas.microsoft.com/office/drawing/2014/main" id="{97747EE5-0480-854D-A548-B2B40F2E638A}"/>
              </a:ext>
            </a:extLst>
          </p:cNvPr>
          <p:cNvSpPr>
            <a:spLocks noGrp="1"/>
          </p:cNvSpPr>
          <p:nvPr>
            <p:ph type="sldNum" sz="quarter" idx="11"/>
          </p:nvPr>
        </p:nvSpPr>
        <p:spPr/>
        <p:txBody>
          <a:bodyPr/>
          <a:lstStyle/>
          <a:p>
            <a:fld id="{FEC4A954-C260-E84D-8B85-4D54550A05DF}" type="slidenum">
              <a:rPr lang="it-IT" smtClean="0"/>
              <a:pPr/>
              <a:t>‹#›</a:t>
            </a:fld>
            <a:endParaRPr lang="it-IT"/>
          </a:p>
        </p:txBody>
      </p:sp>
      <p:sp>
        <p:nvSpPr>
          <p:cNvPr id="10" name="Segnaposto contenuto 2">
            <a:extLst>
              <a:ext uri="{FF2B5EF4-FFF2-40B4-BE49-F238E27FC236}">
                <a16:creationId xmlns:a16="http://schemas.microsoft.com/office/drawing/2014/main" id="{1AB9F965-5489-F944-AC9B-8A7ABDD5E406}"/>
              </a:ext>
            </a:extLst>
          </p:cNvPr>
          <p:cNvSpPr>
            <a:spLocks noGrp="1"/>
          </p:cNvSpPr>
          <p:nvPr>
            <p:ph idx="12"/>
          </p:nvPr>
        </p:nvSpPr>
        <p:spPr>
          <a:xfrm>
            <a:off x="838200" y="1531917"/>
            <a:ext cx="10515600" cy="4037029"/>
          </a:xfrm>
        </p:spPr>
        <p:txBody>
          <a:bodyPr anchor="ctr"/>
          <a:lstStyle>
            <a:lvl1pPr marL="0" indent="0">
              <a:lnSpc>
                <a:spcPct val="150000"/>
              </a:lnSpc>
              <a:buClr>
                <a:schemeClr val="tx1">
                  <a:lumMod val="85000"/>
                  <a:lumOff val="15000"/>
                </a:schemeClr>
              </a:buClr>
              <a:buFont typeface="Fira Sans" panose="020B0503050000020004" pitchFamily="34" charset="0"/>
              <a:buNone/>
              <a:defRPr sz="2000" b="0" i="0">
                <a:latin typeface="Fira Sans Medium" panose="020B0503050000020004" pitchFamily="34" charset="0"/>
              </a:defRPr>
            </a:lvl1pPr>
            <a:lvl2pPr marL="514325"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600"/>
            </a:lvl2pPr>
            <a:lvl3pPr marL="814348"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400"/>
            </a:lvl3pPr>
            <a:lvl4pPr>
              <a:defRPr sz="1200" b="0" i="0">
                <a:latin typeface="Fira Sans" panose="020B0503050000020004" pitchFamily="34" charset="0"/>
              </a:defRPr>
            </a:lvl4pPr>
          </a:lstStyle>
          <a:p>
            <a:pPr lvl="0"/>
            <a:r>
              <a:rPr lang="it-IT"/>
              <a:t>Fare clic per modificare stili del testo dello schema</a:t>
            </a:r>
          </a:p>
        </p:txBody>
      </p:sp>
      <p:sp>
        <p:nvSpPr>
          <p:cNvPr id="11" name="Segnaposto testo 3">
            <a:extLst>
              <a:ext uri="{FF2B5EF4-FFF2-40B4-BE49-F238E27FC236}">
                <a16:creationId xmlns:a16="http://schemas.microsoft.com/office/drawing/2014/main" id="{57B3B9C0-6AEB-E343-9620-C69E8840A95D}"/>
              </a:ext>
            </a:extLst>
          </p:cNvPr>
          <p:cNvSpPr>
            <a:spLocks noGrp="1"/>
          </p:cNvSpPr>
          <p:nvPr>
            <p:ph type="body" sz="quarter" idx="17" hasCustomPrompt="1"/>
          </p:nvPr>
        </p:nvSpPr>
        <p:spPr>
          <a:xfrm>
            <a:off x="838200" y="5747075"/>
            <a:ext cx="10515600" cy="429888"/>
          </a:xfrm>
        </p:spPr>
        <p:txBody>
          <a:bodyPr>
            <a:noAutofit/>
          </a:bodyPr>
          <a:lstStyle>
            <a:lvl1pPr marL="0" indent="0">
              <a:buNone/>
              <a:defRPr sz="1050" b="0" i="1">
                <a:latin typeface="Fira Sans Medium" panose="020B0503050000020004" pitchFamily="34" charset="0"/>
              </a:defRPr>
            </a:lvl1pPr>
          </a:lstStyle>
          <a:p>
            <a:r>
              <a:rPr lang="it-IT" dirty="0"/>
              <a:t>Fare clic per inserire note</a:t>
            </a:r>
          </a:p>
        </p:txBody>
      </p:sp>
      <p:pic>
        <p:nvPicPr>
          <p:cNvPr id="8" name="Immagine 7">
            <a:extLst>
              <a:ext uri="{FF2B5EF4-FFF2-40B4-BE49-F238E27FC236}">
                <a16:creationId xmlns:a16="http://schemas.microsoft.com/office/drawing/2014/main" id="{B24639DB-5D6F-2A4D-89CC-743BD635CADC}"/>
              </a:ext>
            </a:extLst>
          </p:cNvPr>
          <p:cNvPicPr>
            <a:picLocks noChangeAspect="1"/>
          </p:cNvPicPr>
          <p:nvPr userDrawn="1"/>
        </p:nvPicPr>
        <p:blipFill>
          <a:blip r:embed="rId2">
            <a:alphaModFix amt="50000"/>
          </a:blip>
          <a:stretch>
            <a:fillRect/>
          </a:stretch>
        </p:blipFill>
        <p:spPr>
          <a:xfrm>
            <a:off x="838200" y="6459554"/>
            <a:ext cx="1204669" cy="155555"/>
          </a:xfrm>
          <a:prstGeom prst="rect">
            <a:avLst/>
          </a:prstGeom>
        </p:spPr>
      </p:pic>
    </p:spTree>
    <p:extLst>
      <p:ext uri="{BB962C8B-B14F-4D97-AF65-F5344CB8AC3E}">
        <p14:creationId xmlns:p14="http://schemas.microsoft.com/office/powerpoint/2010/main" val="287337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B9FBE3C7-BE15-4182-8594-4F1E4C3AD63C}" type="datetimeFigureOut">
              <a:rPr lang="lv-LV" smtClean="0"/>
              <a:t>17.02.2021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346768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BE3C7-BE15-4182-8594-4F1E4C3AD63C}" type="datetimeFigureOut">
              <a:rPr lang="lv-LV" smtClean="0"/>
              <a:t>17.02.2021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97922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B9FBE3C7-BE15-4182-8594-4F1E4C3AD63C}" type="datetimeFigureOut">
              <a:rPr lang="lv-LV" smtClean="0"/>
              <a:t>17.02.2021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284123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B9FBE3C7-BE15-4182-8594-4F1E4C3AD63C}" type="datetimeFigureOut">
              <a:rPr lang="lv-LV" smtClean="0"/>
              <a:t>17.02.2021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20630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B9FBE3C7-BE15-4182-8594-4F1E4C3AD63C}" type="datetimeFigureOut">
              <a:rPr lang="lv-LV" smtClean="0"/>
              <a:t>17.02.2021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418807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BE3C7-BE15-4182-8594-4F1E4C3AD63C}" type="datetimeFigureOut">
              <a:rPr lang="lv-LV" smtClean="0"/>
              <a:t>17.02.2021</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289100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FBE3C7-BE15-4182-8594-4F1E4C3AD63C}" type="datetimeFigureOut">
              <a:rPr lang="lv-LV" smtClean="0"/>
              <a:t>17.02.2021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114046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FBE3C7-BE15-4182-8594-4F1E4C3AD63C}" type="datetimeFigureOut">
              <a:rPr lang="lv-LV" smtClean="0"/>
              <a:t>17.02.2021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BF1602EC-6B04-4B96-8BEC-0F9CE3ACE271}" type="slidenum">
              <a:rPr lang="lv-LV" smtClean="0"/>
              <a:t>‹#›</a:t>
            </a:fld>
            <a:endParaRPr lang="lv-LV"/>
          </a:p>
        </p:txBody>
      </p:sp>
    </p:spTree>
    <p:extLst>
      <p:ext uri="{BB962C8B-B14F-4D97-AF65-F5344CB8AC3E}">
        <p14:creationId xmlns:p14="http://schemas.microsoft.com/office/powerpoint/2010/main" val="159978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BE3C7-BE15-4182-8594-4F1E4C3AD63C}" type="datetimeFigureOut">
              <a:rPr lang="lv-LV" smtClean="0"/>
              <a:t>17.02.2021</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602EC-6B04-4B96-8BEC-0F9CE3ACE271}" type="slidenum">
              <a:rPr lang="lv-LV" smtClean="0"/>
              <a:t>‹#›</a:t>
            </a:fld>
            <a:endParaRPr lang="lv-LV"/>
          </a:p>
        </p:txBody>
      </p:sp>
    </p:spTree>
    <p:extLst>
      <p:ext uri="{BB962C8B-B14F-4D97-AF65-F5344CB8AC3E}">
        <p14:creationId xmlns:p14="http://schemas.microsoft.com/office/powerpoint/2010/main" val="258263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0" y="3695700"/>
            <a:ext cx="12192000" cy="2054860"/>
          </a:xfrm>
          <a:solidFill>
            <a:schemeClr val="bg1">
              <a:lumMod val="50000"/>
            </a:schemeClr>
          </a:solidFill>
        </p:spPr>
        <p:txBody>
          <a:bodyPr>
            <a:normAutofit fontScale="77500" lnSpcReduction="20000"/>
          </a:bodyPr>
          <a:lstStyle/>
          <a:p>
            <a:r>
              <a:rPr lang="lv-LV" sz="3800" b="1" dirty="0" err="1">
                <a:solidFill>
                  <a:schemeClr val="bg1"/>
                </a:solidFill>
              </a:rPr>
              <a:t>Mag</a:t>
            </a:r>
            <a:r>
              <a:rPr lang="lv-LV" sz="3800" b="1" dirty="0">
                <a:solidFill>
                  <a:schemeClr val="bg1"/>
                </a:solidFill>
              </a:rPr>
              <a:t>. </a:t>
            </a:r>
            <a:r>
              <a:rPr lang="lv-LV" sz="3800" b="1" dirty="0" err="1">
                <a:solidFill>
                  <a:schemeClr val="bg1"/>
                </a:solidFill>
              </a:rPr>
              <a:t>iur</a:t>
            </a:r>
            <a:r>
              <a:rPr lang="lv-LV" sz="3800" b="1" dirty="0">
                <a:solidFill>
                  <a:schemeClr val="bg1"/>
                </a:solidFill>
              </a:rPr>
              <a:t>. Māris Vainovskis</a:t>
            </a:r>
          </a:p>
          <a:p>
            <a:r>
              <a:rPr lang="lv-LV" b="1" dirty="0">
                <a:solidFill>
                  <a:schemeClr val="bg1"/>
                </a:solidFill>
              </a:rPr>
              <a:t>Zvērinātu advokātu biroja Eversheds Sutherland Bitāns vecākais partneris, zvērināts advokāts</a:t>
            </a:r>
          </a:p>
          <a:p>
            <a:endParaRPr lang="lv-LV" b="1" dirty="0">
              <a:solidFill>
                <a:schemeClr val="bg1"/>
              </a:solidFill>
            </a:endParaRPr>
          </a:p>
          <a:p>
            <a:r>
              <a:rPr lang="lv-LV" sz="4600" b="1" dirty="0">
                <a:solidFill>
                  <a:schemeClr val="bg1"/>
                </a:solidFill>
              </a:rPr>
              <a:t>Bērna tiesības uz informāciju un tiesības tikt uzklausītam bērnu pārrobežu nolaupīšanas lietās </a:t>
            </a:r>
            <a:endParaRPr lang="lv-LV" b="1" dirty="0">
              <a:solidFill>
                <a:schemeClr val="bg1"/>
              </a:solidFill>
            </a:endParaRPr>
          </a:p>
        </p:txBody>
      </p:sp>
    </p:spTree>
    <p:extLst>
      <p:ext uri="{BB962C8B-B14F-4D97-AF65-F5344CB8AC3E}">
        <p14:creationId xmlns:p14="http://schemas.microsoft.com/office/powerpoint/2010/main" val="62339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b="1" dirty="0"/>
              <a:t>Bērnu pārrobežu civiltiesiskās nolaupīšanas lietu specifika</a:t>
            </a:r>
          </a:p>
        </p:txBody>
      </p:sp>
      <p:sp>
        <p:nvSpPr>
          <p:cNvPr id="3" name="Content Placeholder 2"/>
          <p:cNvSpPr>
            <a:spLocks noGrp="1"/>
          </p:cNvSpPr>
          <p:nvPr>
            <p:ph idx="1"/>
          </p:nvPr>
        </p:nvSpPr>
        <p:spPr/>
        <p:txBody>
          <a:bodyPr>
            <a:normAutofit fontScale="92500" lnSpcReduction="10000"/>
          </a:bodyPr>
          <a:lstStyle/>
          <a:p>
            <a:pPr algn="just"/>
            <a:r>
              <a:rPr lang="lv-LV" b="1" dirty="0"/>
              <a:t>Ir noticis ģimenes strīds </a:t>
            </a:r>
            <a:r>
              <a:rPr lang="lv-LV" dirty="0"/>
              <a:t>(vecāku savstarpējās nesaskaņas un/vai viens no vecākiem nolemj mainīt bērna dzīvesvietu bez otra vecāka piekrišanas, visbiežāk kāds no vecākiem nolemj doties atpakaļ uz savu izcelsmes valsti)</a:t>
            </a:r>
          </a:p>
          <a:p>
            <a:pPr algn="just"/>
            <a:r>
              <a:rPr lang="lv-LV" b="1" dirty="0"/>
              <a:t>Notiek bērna ierastās vides strauja nomaiņa </a:t>
            </a:r>
            <a:r>
              <a:rPr lang="lv-LV" dirty="0"/>
              <a:t>(dzīvesvietas, interešu izglītības, ikdienas sarunvalodas u.c. apstākļu maiņa)</a:t>
            </a:r>
          </a:p>
          <a:p>
            <a:pPr algn="just"/>
            <a:r>
              <a:rPr lang="lv-LV" b="1" dirty="0"/>
              <a:t>Bērna tiesību uz privāto ģimenes dzīvi aizskārums </a:t>
            </a:r>
            <a:r>
              <a:rPr lang="lv-LV" dirty="0"/>
              <a:t>(ierobežota vai liegta saskarsme ar otru vecāku, arī citiem tuviem ģimenes locekļiem, piemēram, pusbrāļiem, pusmāsām, vecvecākiem u.c.)</a:t>
            </a:r>
          </a:p>
          <a:p>
            <a:pPr algn="just"/>
            <a:r>
              <a:rPr lang="lv-LV" dirty="0"/>
              <a:t>Bērnu </a:t>
            </a:r>
            <a:r>
              <a:rPr lang="lv-LV" b="1" dirty="0"/>
              <a:t>pārrobežu nolaupīšanas lietas nerisina ģimenes strīdu</a:t>
            </a:r>
            <a:r>
              <a:rPr lang="lv-LV" dirty="0"/>
              <a:t> pēc būtības, bet izlemj bērna dzīvesvietas jurisdikcijas jautājumus un jautājumu par bērna atgriešanos atpakaļ patstāvīgās dzīvesvietas valstī.</a:t>
            </a:r>
          </a:p>
          <a:p>
            <a:endParaRPr lang="lv-LV" dirty="0"/>
          </a:p>
          <a:p>
            <a:endParaRPr lang="lv-LV" dirty="0"/>
          </a:p>
        </p:txBody>
      </p:sp>
    </p:spTree>
    <p:extLst>
      <p:ext uri="{BB962C8B-B14F-4D97-AF65-F5344CB8AC3E}">
        <p14:creationId xmlns:p14="http://schemas.microsoft.com/office/powerpoint/2010/main" val="1889302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Procesa virsmērķis - pienākums ievērot bērna labākās intereses </a:t>
            </a:r>
          </a:p>
        </p:txBody>
      </p:sp>
      <p:sp>
        <p:nvSpPr>
          <p:cNvPr id="3" name="Content Placeholder 2"/>
          <p:cNvSpPr>
            <a:spLocks noGrp="1"/>
          </p:cNvSpPr>
          <p:nvPr>
            <p:ph idx="1"/>
          </p:nvPr>
        </p:nvSpPr>
        <p:spPr>
          <a:xfrm>
            <a:off x="838200" y="1825625"/>
            <a:ext cx="10515600" cy="4667250"/>
          </a:xfrm>
        </p:spPr>
        <p:txBody>
          <a:bodyPr>
            <a:normAutofit/>
          </a:bodyPr>
          <a:lstStyle/>
          <a:p>
            <a:pPr algn="just"/>
            <a:r>
              <a:rPr lang="lv-LV" sz="2000" dirty="0"/>
              <a:t>Konvencija par starptautiskās bērnu nolaupīšanas civiltiesiskajiem aspektiem (Hāgas konvencija) noteic - ja bērns ir ticis nelikumīgi aizvests vai aizturēts un, uzsākot lietu, tās līgumslēdzējas puses, kurā atrodas bērns, tiesā vai administratīvajā iestādē ir, pagājis </a:t>
            </a:r>
            <a:r>
              <a:rPr lang="lv-LV" sz="2000" b="1" dirty="0"/>
              <a:t>mazāk nekā gads kopš nelikumīgās aizvešanas vai aizturēšanas </a:t>
            </a:r>
            <a:r>
              <a:rPr lang="lv-LV" sz="2000" dirty="0"/>
              <a:t>datuma, iestādei, kurai lieta ir piekritīga, </a:t>
            </a:r>
            <a:r>
              <a:rPr lang="lv-LV" sz="2000" b="1" dirty="0"/>
              <a:t>jādod rīkojums par bērna atgriešanos nekavējoties</a:t>
            </a:r>
            <a:r>
              <a:rPr lang="lv-LV" sz="2000" dirty="0"/>
              <a:t>. </a:t>
            </a:r>
          </a:p>
          <a:p>
            <a:pPr algn="just"/>
            <a:r>
              <a:rPr lang="lv-LV" sz="2000" dirty="0"/>
              <a:t>Eiropas Cilvēktiesību tiesa ir norādījusi, ka bērna atgriešana viņa dzīvesvietas valstī </a:t>
            </a:r>
            <a:r>
              <a:rPr lang="lv-LV" sz="2000" b="1" dirty="0"/>
              <a:t>nevar tikt norīkota automātiski vai mehāniski</a:t>
            </a:r>
            <a:r>
              <a:rPr lang="lv-LV" sz="2000" dirty="0"/>
              <a:t>. Nacionālajām tiesām ir padziļināti jāizpēta visa ģimenes situācija. Personai, kas iebilst pret bērna atgriešanos, ir jāiesniedz pietiekami pierādījumi tam, ka pastāv “nopietns” risks, kas nav tikai “fizisks un psiholoģisks kaitējums”, bet arī “neciešama situācija”, kuru bērns nevarētu izturēt </a:t>
            </a:r>
            <a:r>
              <a:rPr lang="lv-LV" sz="1400" dirty="0"/>
              <a:t>(</a:t>
            </a:r>
            <a:r>
              <a:rPr lang="lv-LV" sz="1400" i="1" dirty="0"/>
              <a:t>Eiropas Cilvēktiesību tiesas spriedumi lietās: “</a:t>
            </a:r>
            <a:r>
              <a:rPr lang="lv-LV" sz="1400" i="1" dirty="0" err="1"/>
              <a:t>Neulinger</a:t>
            </a:r>
            <a:r>
              <a:rPr lang="lv-LV" sz="1400" i="1" dirty="0"/>
              <a:t> </a:t>
            </a:r>
            <a:r>
              <a:rPr lang="lv-LV" sz="1400" i="1" dirty="0" err="1"/>
              <a:t>and</a:t>
            </a:r>
            <a:r>
              <a:rPr lang="lv-LV" sz="1400" i="1" dirty="0"/>
              <a:t> </a:t>
            </a:r>
            <a:r>
              <a:rPr lang="lv-LV" sz="1400" i="1" dirty="0" err="1"/>
              <a:t>Shuruk</a:t>
            </a:r>
            <a:r>
              <a:rPr lang="lv-LV" sz="1400" i="1" dirty="0"/>
              <a:t> v. </a:t>
            </a:r>
            <a:r>
              <a:rPr lang="lv-LV" sz="1400" i="1" dirty="0" err="1"/>
              <a:t>Switzerland</a:t>
            </a:r>
            <a:r>
              <a:rPr lang="lv-LV" sz="1400" i="1" dirty="0"/>
              <a:t>” Nr.41615/07 - 06/07/2010; “</a:t>
            </a:r>
            <a:r>
              <a:rPr lang="lv-LV" sz="1400" i="1" dirty="0" err="1"/>
              <a:t>Maumousseau</a:t>
            </a:r>
            <a:r>
              <a:rPr lang="lv-LV" sz="1400" i="1" dirty="0"/>
              <a:t> </a:t>
            </a:r>
            <a:r>
              <a:rPr lang="lv-LV" sz="1400" i="1" dirty="0" err="1"/>
              <a:t>and</a:t>
            </a:r>
            <a:r>
              <a:rPr lang="lv-LV" sz="1400" i="1" dirty="0"/>
              <a:t> </a:t>
            </a:r>
            <a:r>
              <a:rPr lang="lv-LV" sz="1400" i="1" dirty="0" err="1"/>
              <a:t>Washington</a:t>
            </a:r>
            <a:r>
              <a:rPr lang="lv-LV" sz="1400" i="1" dirty="0"/>
              <a:t> </a:t>
            </a:r>
            <a:r>
              <a:rPr lang="lv-LV" sz="1400" i="1" dirty="0" err="1"/>
              <a:t>v.France</a:t>
            </a:r>
            <a:r>
              <a:rPr lang="lv-LV" sz="1400" i="1" dirty="0"/>
              <a:t>” Nr.39388/05 - 06/12/2007; “X v </a:t>
            </a:r>
            <a:r>
              <a:rPr lang="lv-LV" sz="1400" i="1" dirty="0" err="1"/>
              <a:t>Latvia</a:t>
            </a:r>
            <a:r>
              <a:rPr lang="lv-LV" sz="1400" i="1" dirty="0"/>
              <a:t>” Nr.27853/09 - 26/11/2013.</a:t>
            </a:r>
            <a:r>
              <a:rPr lang="lv-LV" sz="1400" dirty="0"/>
              <a:t>).</a:t>
            </a:r>
          </a:p>
          <a:p>
            <a:pPr algn="just"/>
            <a:r>
              <a:rPr lang="lv-LV" sz="2000" dirty="0"/>
              <a:t>Tiesu praksē bieži tiek lemts, ka bērna interesēs ir </a:t>
            </a:r>
            <a:r>
              <a:rPr lang="lv-LV" sz="2000" b="1" dirty="0"/>
              <a:t>pēc iespējas ātra atgriešana </a:t>
            </a:r>
            <a:r>
              <a:rPr lang="lv-LV" sz="2000" dirty="0"/>
              <a:t>atpakaļ dzīvesvietas valstī, tomēr katrs gadījums ir jāvērtē individuāli. </a:t>
            </a:r>
          </a:p>
          <a:p>
            <a:pPr algn="just"/>
            <a:r>
              <a:rPr lang="lv-LV" sz="2000" b="1" dirty="0"/>
              <a:t>Katrā gadījumā un situācijā, arī noskaidrojot bērna viedokli, sniedzot informāciju un komunicējot ar bērnu jāvadās no bērna labākās interešu aizsardzības apsvērumu perspektīvas. </a:t>
            </a:r>
          </a:p>
        </p:txBody>
      </p:sp>
    </p:spTree>
    <p:extLst>
      <p:ext uri="{BB962C8B-B14F-4D97-AF65-F5344CB8AC3E}">
        <p14:creationId xmlns:p14="http://schemas.microsoft.com/office/powerpoint/2010/main" val="3152098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Bērna viedokļa noskaidrošana bērnu pārrobežu nolaupīšanas lietās</a:t>
            </a:r>
            <a:endParaRPr lang="lv-LV" dirty="0"/>
          </a:p>
        </p:txBody>
      </p:sp>
      <p:sp>
        <p:nvSpPr>
          <p:cNvPr id="3" name="Content Placeholder 2"/>
          <p:cNvSpPr>
            <a:spLocks noGrp="1"/>
          </p:cNvSpPr>
          <p:nvPr>
            <p:ph idx="1"/>
          </p:nvPr>
        </p:nvSpPr>
        <p:spPr/>
        <p:txBody>
          <a:bodyPr>
            <a:normAutofit fontScale="85000" lnSpcReduction="10000"/>
          </a:bodyPr>
          <a:lstStyle/>
          <a:p>
            <a:pPr algn="just"/>
            <a:r>
              <a:rPr lang="lv-LV" dirty="0"/>
              <a:t>Normatīvajos aktos bērna viedokļa noskaidrošana nav noteikta kā obligāta. Taču tā būtu vēlama, ja vien bērns ir sasniedzis tādu vecumu, kurā ir spējīgs patstāvīgi formulēt savu viedokli.</a:t>
            </a:r>
          </a:p>
          <a:p>
            <a:pPr algn="just"/>
            <a:r>
              <a:rPr lang="lv-LV" dirty="0"/>
              <a:t>Tiesā bieži tiek interpretēta informācija par bērna viedokli par otru vecāku no bāriņtiesas darbinieku sastādītajiem protokoliem, kas atrodas lietā vai tā vecāka, kas iebilst pret bērna atgriešanu patstāvīgās dzīvesvietas valstī, paskaidrojumiem.</a:t>
            </a:r>
          </a:p>
          <a:p>
            <a:pPr algn="just"/>
            <a:r>
              <a:rPr lang="lv-LV" dirty="0"/>
              <a:t>Praksē ir bijuši gadījumi, kad savus novērojumus par situāciju ģimenē un bērnu attiecībām ar vecākiem ir sniegušas personas, kurām ar bērnu ir bijusi saskarsme (bērnu dārzu vadītāji, pedagogi, citi radinieki, kaimiņi u.c.), kas snieguši informāciju rakstveidā vai pieaicināti kā liecinieki, tomēr personām no malas parasti nav zināma situācija ģimenē, tikai vienas vai otras puses stāstītā informācija, kas nevar kalpot par pierādījumu lietā. </a:t>
            </a:r>
          </a:p>
          <a:p>
            <a:pPr algn="just"/>
            <a:r>
              <a:rPr lang="lv-LV" dirty="0"/>
              <a:t>Konkrētu rīcību nosaka bērna labāko interešu virsmērķis.</a:t>
            </a:r>
          </a:p>
        </p:txBody>
      </p:sp>
    </p:spTree>
    <p:extLst>
      <p:ext uri="{BB962C8B-B14F-4D97-AF65-F5344CB8AC3E}">
        <p14:creationId xmlns:p14="http://schemas.microsoft.com/office/powerpoint/2010/main" val="12923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Bērna viedokļa noskaidrošana bērnu pārrobežu nolaupīšanas lietās</a:t>
            </a:r>
            <a:endParaRPr lang="lv-LV" dirty="0"/>
          </a:p>
        </p:txBody>
      </p:sp>
      <p:sp>
        <p:nvSpPr>
          <p:cNvPr id="3" name="Content Placeholder 2"/>
          <p:cNvSpPr>
            <a:spLocks noGrp="1"/>
          </p:cNvSpPr>
          <p:nvPr>
            <p:ph idx="1"/>
          </p:nvPr>
        </p:nvSpPr>
        <p:spPr/>
        <p:txBody>
          <a:bodyPr>
            <a:normAutofit fontScale="92500" lnSpcReduction="20000"/>
          </a:bodyPr>
          <a:lstStyle/>
          <a:p>
            <a:pPr algn="just"/>
            <a:r>
              <a:rPr lang="lv-LV" dirty="0"/>
              <a:t>Objektīvākai bērna viedokļa iegūšanai nepieciešams pieaicināt neitrālu speciālistu (psihologs, mediators, u.c.) bet atsevišķos gadījumos, kad bērna brieduma pakāpe un situācija to pieļauj, bērnu var uzaicināt sniegt viedokli tiesā. </a:t>
            </a:r>
          </a:p>
          <a:p>
            <a:pPr marL="457200" lvl="1" indent="0" algn="just">
              <a:buNone/>
            </a:pPr>
            <a:endParaRPr lang="lv-LV" i="1" dirty="0"/>
          </a:p>
          <a:p>
            <a:pPr marL="457200" lvl="1" indent="0" algn="just">
              <a:buNone/>
            </a:pPr>
            <a:r>
              <a:rPr lang="lv-LV" i="1" dirty="0"/>
              <a:t>2016.gadā tiesā tika izskatīta lieta par bērna atgriešanu no Latvijas uz Nīderlandi. Bērna tēvs kopā ar bērnu atbrauca uz Latviju brīvdienās, bet pēc tam mātei paziņoja, ka paliks Latvijā uz dzīvi. Tēvs apgalvoja, ka bērns Nīderlandē ir piedzīvojis iespējamu fizisku un emocionālu vardarbību no mātes puses. Tā kā bērnam uz lietas izskatīšanu bija 9 gadi, tad viņa viedokli varēja uzklausīt tiesas sēdē. Lemjot par bērna atgriešanu atpakaļ uz dzīvesvietu Nīderlandē tiesa nekonstatēja, ka bērns paustu kategorisku nostāju palikšanai Latvijā. Analizējot bērna viedokli, tiesa norādīja, ka bērns ir izteicis viedokli, kas vērtējams kā vēlmes un šīs vēlmes tiesas ieskatā nav viennozīmīgas. Tāpat tiesa konstatēja, ka bērna viedoklis varētu būt ietekmēts un to tiesas sēdē apstiprināja arī pieaicinātā psiholoģe. </a:t>
            </a:r>
          </a:p>
          <a:p>
            <a:endParaRPr lang="lv-LV" dirty="0"/>
          </a:p>
        </p:txBody>
      </p:sp>
    </p:spTree>
    <p:extLst>
      <p:ext uri="{BB962C8B-B14F-4D97-AF65-F5344CB8AC3E}">
        <p14:creationId xmlns:p14="http://schemas.microsoft.com/office/powerpoint/2010/main" val="80720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lv-LV" b="1" dirty="0"/>
              <a:t>Apstākļi, kas jāņem vērā, izvērtējot bērna viedokli</a:t>
            </a:r>
          </a:p>
        </p:txBody>
      </p:sp>
      <p:sp>
        <p:nvSpPr>
          <p:cNvPr id="3" name="Content Placeholder 2"/>
          <p:cNvSpPr>
            <a:spLocks noGrp="1"/>
          </p:cNvSpPr>
          <p:nvPr>
            <p:ph idx="1"/>
          </p:nvPr>
        </p:nvSpPr>
        <p:spPr/>
        <p:txBody>
          <a:bodyPr>
            <a:normAutofit/>
          </a:bodyPr>
          <a:lstStyle/>
          <a:p>
            <a:pPr algn="just"/>
            <a:r>
              <a:rPr lang="lv-LV" dirty="0"/>
              <a:t>Bērna vecums un spējas pašam patstāvīgi paust savu viedokli. </a:t>
            </a:r>
          </a:p>
          <a:p>
            <a:pPr algn="just"/>
            <a:r>
              <a:rPr lang="lv-LV" dirty="0"/>
              <a:t>Parasti bērns mīl abus vecākus un vēlas komunicēt ar abiem vecākiem. Ir patiess gandarījums saņemt bildes un pateicības vārdus no tiem vecākiem, kuri pēc ilgāka laika beidzot atkal var satikt bērnus. Visās bildēs bērni izskatās patiesi priecīgi satikt otru vecāku. </a:t>
            </a:r>
            <a:endParaRPr lang="lv-LV" dirty="0">
              <a:solidFill>
                <a:srgbClr val="FF0000"/>
              </a:solidFill>
            </a:endParaRPr>
          </a:p>
          <a:p>
            <a:pPr algn="just"/>
            <a:r>
              <a:rPr lang="lv-LV" dirty="0"/>
              <a:t>Nolaupītāja puses vecāka attieksme pret otru vecāku un spējas ietekmēt bērna viedokli.</a:t>
            </a:r>
          </a:p>
          <a:p>
            <a:pPr algn="just"/>
            <a:r>
              <a:rPr lang="lv-LV" dirty="0"/>
              <a:t>Bērna viedoklis var netikt ietekmēts apzināti, bet bērns var justies vainīgs, ka vēlas komunicēt ar to vecāku, ar kuru ikdienā kopā nedzīvo, lai nesarūgtinātu vecāku, ar kuru dzīvo kopā ikdienā.</a:t>
            </a:r>
          </a:p>
        </p:txBody>
      </p:sp>
    </p:spTree>
    <p:extLst>
      <p:ext uri="{BB962C8B-B14F-4D97-AF65-F5344CB8AC3E}">
        <p14:creationId xmlns:p14="http://schemas.microsoft.com/office/powerpoint/2010/main" val="2790547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Bērna tiesības uz informāciju</a:t>
            </a:r>
          </a:p>
        </p:txBody>
      </p:sp>
      <p:sp>
        <p:nvSpPr>
          <p:cNvPr id="3" name="Content Placeholder 2"/>
          <p:cNvSpPr>
            <a:spLocks noGrp="1"/>
          </p:cNvSpPr>
          <p:nvPr>
            <p:ph idx="1"/>
          </p:nvPr>
        </p:nvSpPr>
        <p:spPr/>
        <p:txBody>
          <a:bodyPr>
            <a:normAutofit lnSpcReduction="10000"/>
          </a:bodyPr>
          <a:lstStyle/>
          <a:p>
            <a:pPr algn="just"/>
            <a:r>
              <a:rPr lang="lv-LV" dirty="0"/>
              <a:t>Bērna tiesības uz informāciju par tiesvedību, kurā bērns ir iesaistīts izriet gan no ANO Bērnu tiesību konvencijas 12.panta, gan Bērnu tiesību aizsardzības likuma 13.panta.</a:t>
            </a:r>
          </a:p>
          <a:p>
            <a:pPr algn="just"/>
            <a:r>
              <a:rPr lang="lv-LV" dirty="0"/>
              <a:t>Jāatzīst, ka Civilprocesa likums, kurā noteikta bērnu pārrobežu civiltiesiskās nolaupīšanas lietu izskatīšanas kārtība nenosaka veidu, kā tiek noskaidrots bērna viedoklis, kā arī neparedz informācijas sniegšanu par tiesvedību bērnam. </a:t>
            </a:r>
            <a:endParaRPr lang="lv-LV" dirty="0">
              <a:solidFill>
                <a:srgbClr val="FF0000"/>
              </a:solidFill>
            </a:endParaRPr>
          </a:p>
          <a:p>
            <a:pPr algn="just"/>
            <a:r>
              <a:rPr lang="lv-LV" dirty="0"/>
              <a:t>Diskusijai: vai bērnu tiesības attiecībā uz informācijas nodrošināšanu spēcināmas normatīvā regulējuma ietvaros, vai pietiekami ar vadlīniju izstrādi, labās prakses apkopojumiem un apmācībām par to piemērošanu?</a:t>
            </a:r>
          </a:p>
        </p:txBody>
      </p:sp>
    </p:spTree>
    <p:extLst>
      <p:ext uri="{BB962C8B-B14F-4D97-AF65-F5344CB8AC3E}">
        <p14:creationId xmlns:p14="http://schemas.microsoft.com/office/powerpoint/2010/main" val="350258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7F3D1F5-AD70-BE43-9175-A167253EB74C}"/>
              </a:ext>
            </a:extLst>
          </p:cNvPr>
          <p:cNvSpPr>
            <a:spLocks noGrp="1"/>
          </p:cNvSpPr>
          <p:nvPr>
            <p:ph type="sldNum" sz="quarter" idx="11"/>
          </p:nvPr>
        </p:nvSpPr>
        <p:spPr/>
        <p:txBody>
          <a:bodyPr/>
          <a:lstStyle/>
          <a:p>
            <a:fld id="{FEC4A954-C260-E84D-8B85-4D54550A05DF}" type="slidenum">
              <a:rPr lang="it-IT" smtClean="0"/>
              <a:pPr/>
              <a:t>8</a:t>
            </a:fld>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201" y="1243857"/>
            <a:ext cx="1886178" cy="1131707"/>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975" y="2375564"/>
            <a:ext cx="4732630" cy="1108620"/>
          </a:xfrm>
          <a:prstGeom prst="rect">
            <a:avLst/>
          </a:prstGeom>
        </p:spPr>
      </p:pic>
      <p:sp>
        <p:nvSpPr>
          <p:cNvPr id="8" name="CasellaDiTesto 7"/>
          <p:cNvSpPr txBox="1"/>
          <p:nvPr/>
        </p:nvSpPr>
        <p:spPr>
          <a:xfrm>
            <a:off x="1282243" y="4450030"/>
            <a:ext cx="9486161" cy="1186977"/>
          </a:xfrm>
          <a:prstGeom prst="rect">
            <a:avLst/>
          </a:prstGeom>
        </p:spPr>
        <p:txBody>
          <a:bodyPr vert="horz" wrap="square" lIns="91440" tIns="45720" rIns="91440" bIns="45720" rtlCol="0" anchor="ctr">
            <a:noAutofit/>
          </a:bodyPr>
          <a:lstStyle/>
          <a:p>
            <a:r>
              <a:rPr lang="en-US" sz="1600" b="1" i="1" dirty="0"/>
              <a:t>Disclaimer excluding Commission responsibility -  This local exchange conference was funded by the European Union’s Justice </a:t>
            </a:r>
            <a:r>
              <a:rPr lang="en-US" sz="1600" b="1" i="1" dirty="0" err="1"/>
              <a:t>Programme</a:t>
            </a:r>
            <a:r>
              <a:rPr lang="en-US" sz="1600" b="1" i="1" dirty="0"/>
              <a:t> 2014-2020. The content of the </a:t>
            </a:r>
            <a:r>
              <a:rPr lang="en-US" sz="1600" b="1" i="1" dirty="0" err="1"/>
              <a:t>MiRI</a:t>
            </a:r>
            <a:r>
              <a:rPr lang="en-US" sz="1600" b="1" i="1" dirty="0"/>
              <a:t> project (JUST-JCOO-AG-2018-831608) and its deliverables, amongst which this presentation, represents the views of the author only and is his/her sole responsibility. The European Commission does not accept any responsibility for use that may be made of the information it contains.</a:t>
            </a:r>
            <a:endParaRPr lang="it-IT" sz="1600" b="1" dirty="0"/>
          </a:p>
        </p:txBody>
      </p:sp>
    </p:spTree>
    <p:extLst>
      <p:ext uri="{BB962C8B-B14F-4D97-AF65-F5344CB8AC3E}">
        <p14:creationId xmlns:p14="http://schemas.microsoft.com/office/powerpoint/2010/main" val="2648677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1004</Words>
  <Application>Microsoft Office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Fira Sans</vt:lpstr>
      <vt:lpstr>Fira Sans Medium</vt:lpstr>
      <vt:lpstr>Office Theme</vt:lpstr>
      <vt:lpstr>PowerPoint Presentation</vt:lpstr>
      <vt:lpstr>Bērnu pārrobežu civiltiesiskās nolaupīšanas lietu specifika</vt:lpstr>
      <vt:lpstr>Procesa virsmērķis - pienākums ievērot bērna labākās intereses </vt:lpstr>
      <vt:lpstr>Bērna viedokļa noskaidrošana bērnu pārrobežu nolaupīšanas lietās</vt:lpstr>
      <vt:lpstr>Bērna viedokļa noskaidrošana bērnu pārrobežu nolaupīšanas lietās</vt:lpstr>
      <vt:lpstr>Apstākļi, kas jāņem vērā, izvērtējot bērna viedokli</vt:lpstr>
      <vt:lpstr>Bērna tiesības uz informāciju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Tihanova</dc:creator>
  <cp:lastModifiedBy>ESB</cp:lastModifiedBy>
  <cp:revision>20</cp:revision>
  <dcterms:created xsi:type="dcterms:W3CDTF">2021-02-08T14:33:44Z</dcterms:created>
  <dcterms:modified xsi:type="dcterms:W3CDTF">2021-02-17T21:32:01Z</dcterms:modified>
</cp:coreProperties>
</file>