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99" r:id="rId2"/>
    <p:sldId id="290" r:id="rId3"/>
    <p:sldId id="310" r:id="rId4"/>
    <p:sldId id="258" r:id="rId5"/>
    <p:sldId id="295" r:id="rId6"/>
    <p:sldId id="304" r:id="rId7"/>
    <p:sldId id="298" r:id="rId8"/>
    <p:sldId id="311" r:id="rId9"/>
    <p:sldId id="312" r:id="rId10"/>
    <p:sldId id="276" r:id="rId11"/>
    <p:sldId id="306" r:id="rId12"/>
    <p:sldId id="277" r:id="rId13"/>
  </p:sldIdLst>
  <p:sldSz cx="9144000" cy="6858000" type="screen4x3"/>
  <p:notesSz cx="6669088" cy="9928225"/>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432">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333333"/>
    <a:srgbClr val="060000"/>
    <a:srgbClr val="FFCC00"/>
    <a:srgbClr val="0066CC"/>
    <a:srgbClr val="FF6600"/>
    <a:srgbClr val="0000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694"/>
    <p:restoredTop sz="94643"/>
  </p:normalViewPr>
  <p:slideViewPr>
    <p:cSldViewPr>
      <p:cViewPr varScale="1">
        <p:scale>
          <a:sx n="90" d="100"/>
          <a:sy n="90" d="100"/>
        </p:scale>
        <p:origin x="296" y="200"/>
      </p:cViewPr>
      <p:guideLst>
        <p:guide orient="horz" pos="2160"/>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1698" y="-4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88925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US"/>
          </a:p>
        </p:txBody>
      </p:sp>
      <p:sp>
        <p:nvSpPr>
          <p:cNvPr id="20483" name="Rectangle 3"/>
          <p:cNvSpPr>
            <a:spLocks noGrp="1" noChangeArrowheads="1"/>
          </p:cNvSpPr>
          <p:nvPr>
            <p:ph type="dt" sz="quarter" idx="1"/>
          </p:nvPr>
        </p:nvSpPr>
        <p:spPr bwMode="auto">
          <a:xfrm>
            <a:off x="3779838" y="0"/>
            <a:ext cx="288925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en-US"/>
          </a:p>
        </p:txBody>
      </p:sp>
      <p:sp>
        <p:nvSpPr>
          <p:cNvPr id="20484" name="Rectangle 4"/>
          <p:cNvSpPr>
            <a:spLocks noGrp="1" noChangeArrowheads="1"/>
          </p:cNvSpPr>
          <p:nvPr>
            <p:ph type="ftr" sz="quarter" idx="2"/>
          </p:nvPr>
        </p:nvSpPr>
        <p:spPr bwMode="auto">
          <a:xfrm>
            <a:off x="0" y="9431338"/>
            <a:ext cx="2889250"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US"/>
          </a:p>
        </p:txBody>
      </p:sp>
      <p:sp>
        <p:nvSpPr>
          <p:cNvPr id="20485" name="Rectangle 5"/>
          <p:cNvSpPr>
            <a:spLocks noGrp="1" noChangeArrowheads="1"/>
          </p:cNvSpPr>
          <p:nvPr>
            <p:ph type="sldNum" sz="quarter" idx="3"/>
          </p:nvPr>
        </p:nvSpPr>
        <p:spPr bwMode="auto">
          <a:xfrm>
            <a:off x="3779838" y="9431338"/>
            <a:ext cx="2889250"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2E0D4410-2F6D-AC42-A497-2246C149459A}" type="slidenum">
              <a:rPr lang="en-US"/>
              <a:pPr>
                <a:defRPr/>
              </a:pPr>
              <a:t>‹#›</a:t>
            </a:fld>
            <a:endParaRPr lang="en-US"/>
          </a:p>
        </p:txBody>
      </p:sp>
    </p:spTree>
    <p:extLst>
      <p:ext uri="{BB962C8B-B14F-4D97-AF65-F5344CB8AC3E}">
        <p14:creationId xmlns:p14="http://schemas.microsoft.com/office/powerpoint/2010/main" val="903379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88925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US"/>
          </a:p>
        </p:txBody>
      </p:sp>
      <p:sp>
        <p:nvSpPr>
          <p:cNvPr id="14339" name="Rectangle 3"/>
          <p:cNvSpPr>
            <a:spLocks noGrp="1" noRot="1" noChangeAspect="1" noChangeArrowheads="1"/>
          </p:cNvSpPr>
          <p:nvPr>
            <p:ph type="sldImg" idx="2"/>
          </p:nvPr>
        </p:nvSpPr>
        <p:spPr bwMode="auto">
          <a:xfrm>
            <a:off x="852488" y="744538"/>
            <a:ext cx="4964112" cy="3722687"/>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889000" y="4716463"/>
            <a:ext cx="4891088" cy="44672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3779838" y="0"/>
            <a:ext cx="2889250"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en-US"/>
          </a:p>
        </p:txBody>
      </p:sp>
      <p:sp>
        <p:nvSpPr>
          <p:cNvPr id="2054" name="Rectangle 6"/>
          <p:cNvSpPr>
            <a:spLocks noGrp="1" noChangeArrowheads="1"/>
          </p:cNvSpPr>
          <p:nvPr>
            <p:ph type="ftr" sz="quarter" idx="4"/>
          </p:nvPr>
        </p:nvSpPr>
        <p:spPr bwMode="auto">
          <a:xfrm>
            <a:off x="0" y="9431338"/>
            <a:ext cx="2889250"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US"/>
          </a:p>
        </p:txBody>
      </p:sp>
      <p:sp>
        <p:nvSpPr>
          <p:cNvPr id="2055" name="Rectangle 7"/>
          <p:cNvSpPr>
            <a:spLocks noGrp="1" noChangeArrowheads="1"/>
          </p:cNvSpPr>
          <p:nvPr>
            <p:ph type="sldNum" sz="quarter" idx="5"/>
          </p:nvPr>
        </p:nvSpPr>
        <p:spPr bwMode="auto">
          <a:xfrm>
            <a:off x="3779838" y="9431338"/>
            <a:ext cx="2889250"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E0F42043-C5BF-E94C-B7DA-A23E90888572}" type="slidenum">
              <a:rPr lang="en-US"/>
              <a:pPr>
                <a:defRPr/>
              </a:pPr>
              <a:t>‹#›</a:t>
            </a:fld>
            <a:endParaRPr lang="en-US"/>
          </a:p>
        </p:txBody>
      </p:sp>
    </p:spTree>
    <p:extLst>
      <p:ext uri="{BB962C8B-B14F-4D97-AF65-F5344CB8AC3E}">
        <p14:creationId xmlns:p14="http://schemas.microsoft.com/office/powerpoint/2010/main" val="2265005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F42043-C5BF-E94C-B7DA-A23E90888572}" type="slidenum">
              <a:rPr lang="en-US" smtClean="0"/>
              <a:pPr>
                <a:defRPr/>
              </a:pPr>
              <a:t>1</a:t>
            </a:fld>
            <a:endParaRPr lang="en-US"/>
          </a:p>
        </p:txBody>
      </p:sp>
    </p:spTree>
    <p:extLst>
      <p:ext uri="{BB962C8B-B14F-4D97-AF65-F5344CB8AC3E}">
        <p14:creationId xmlns:p14="http://schemas.microsoft.com/office/powerpoint/2010/main" val="1566813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lv-LV" sz="1200" dirty="0" smtClean="0">
                <a:latin typeface="Candara" charset="0"/>
                <a:ea typeface="Candara" charset="0"/>
                <a:cs typeface="Candara" charset="0"/>
              </a:rPr>
              <a:t>Tiesiskās aizsardzības process </a:t>
            </a:r>
            <a:r>
              <a:rPr lang="lv-LV" sz="1200" b="0" dirty="0" smtClean="0">
                <a:latin typeface="Candara" charset="0"/>
                <a:ea typeface="Candara" charset="0"/>
                <a:cs typeface="Candara" charset="0"/>
              </a:rPr>
              <a:t>- tiesiska rakstura pasākumu kopums, kura mērķis ir atjaunot parādnieka spēju nokārtot savas saistības, ja parādnieks nonācis finansiālās grūtībās vai uzskata, ka tajās nonāks</a:t>
            </a:r>
          </a:p>
          <a:p>
            <a:pPr algn="just" eaLnBrk="1" hangingPunct="1">
              <a:buNone/>
              <a:defRPr/>
            </a:pPr>
            <a:r>
              <a:rPr lang="lv-LV" sz="1200" dirty="0" smtClean="0">
                <a:latin typeface="Candara" charset="0"/>
                <a:ea typeface="Candara" charset="0"/>
                <a:cs typeface="Candara" charset="0"/>
              </a:rPr>
              <a:t>Juridiskās personas maksātnespējas process </a:t>
            </a:r>
            <a:r>
              <a:rPr lang="lv-LV" sz="1200" b="0" dirty="0" smtClean="0">
                <a:latin typeface="Candara" charset="0"/>
                <a:ea typeface="Candara" charset="0"/>
                <a:cs typeface="Candara" charset="0"/>
              </a:rPr>
              <a:t>- tiesiska rakstura pasākumu kopums, kura ietvaros no parādnieka mantas tiek segti kreditoru prasījumi, lai veicinātu parādnieka saistību izpildi</a:t>
            </a:r>
          </a:p>
          <a:p>
            <a:pPr algn="just" eaLnBrk="1" hangingPunct="1">
              <a:buNone/>
              <a:defRPr/>
            </a:pPr>
            <a:r>
              <a:rPr lang="lv-LV" sz="1200" dirty="0" smtClean="0">
                <a:latin typeface="Candara" charset="0"/>
                <a:ea typeface="Candara" charset="0"/>
                <a:cs typeface="Candara" charset="0"/>
              </a:rPr>
              <a:t>Fiziskās personas maksātnespējas process -</a:t>
            </a:r>
            <a:r>
              <a:rPr lang="lv-LV" sz="1200" b="0" dirty="0" smtClean="0">
                <a:latin typeface="Candara" charset="0"/>
                <a:ea typeface="Candara" charset="0"/>
                <a:cs typeface="Candara" charset="0"/>
              </a:rPr>
              <a:t> tiesiska rakstura pasākumu kopums, kura mērķis ir pēc iespējas pilnīgāk apmierināt kreditoru prasījumus no parādnieka mantas un dot iespēju parādniekam, kura manta un ienākumi nav pietiekami visu saistību segšanai, tikt atbrīvotam no neizpildītajām saistībām un atjaunot maksātspēju</a:t>
            </a:r>
          </a:p>
          <a:p>
            <a:pPr marL="0" marR="0" indent="0" algn="l" defTabSz="914400" rtl="0" eaLnBrk="0" fontAlgn="base" latinLnBrk="0" hangingPunct="0">
              <a:lnSpc>
                <a:spcPct val="100000"/>
              </a:lnSpc>
              <a:spcBef>
                <a:spcPct val="30000"/>
              </a:spcBef>
              <a:spcAft>
                <a:spcPct val="0"/>
              </a:spcAft>
              <a:buClrTx/>
              <a:buSzTx/>
              <a:buFontTx/>
              <a:buNone/>
              <a:tabLst/>
              <a:defRPr/>
            </a:pPr>
            <a:endParaRPr lang="lv-LV" sz="1200" b="0" dirty="0" smtClean="0">
              <a:latin typeface="Candara" charset="0"/>
              <a:ea typeface="Candara" charset="0"/>
              <a:cs typeface="Candara" charset="0"/>
            </a:endParaRPr>
          </a:p>
          <a:p>
            <a:endParaRPr lang="en-US" dirty="0"/>
          </a:p>
        </p:txBody>
      </p:sp>
      <p:sp>
        <p:nvSpPr>
          <p:cNvPr id="4" name="Slide Number Placeholder 3"/>
          <p:cNvSpPr>
            <a:spLocks noGrp="1"/>
          </p:cNvSpPr>
          <p:nvPr>
            <p:ph type="sldNum" sz="quarter" idx="10"/>
          </p:nvPr>
        </p:nvSpPr>
        <p:spPr/>
        <p:txBody>
          <a:bodyPr/>
          <a:lstStyle/>
          <a:p>
            <a:pPr>
              <a:defRPr/>
            </a:pPr>
            <a:fld id="{E0F42043-C5BF-E94C-B7DA-A23E90888572}" type="slidenum">
              <a:rPr lang="en-US" smtClean="0"/>
              <a:pPr>
                <a:defRPr/>
              </a:pPr>
              <a:t>3</a:t>
            </a:fld>
            <a:endParaRPr lang="en-US"/>
          </a:p>
        </p:txBody>
      </p:sp>
    </p:spTree>
    <p:extLst>
      <p:ext uri="{BB962C8B-B14F-4D97-AF65-F5344CB8AC3E}">
        <p14:creationId xmlns:p14="http://schemas.microsoft.com/office/powerpoint/2010/main" val="135446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F42043-C5BF-E94C-B7DA-A23E90888572}" type="slidenum">
              <a:rPr lang="en-US" smtClean="0"/>
              <a:pPr>
                <a:defRPr/>
              </a:pPr>
              <a:t>4</a:t>
            </a:fld>
            <a:endParaRPr lang="en-US"/>
          </a:p>
        </p:txBody>
      </p:sp>
    </p:spTree>
    <p:extLst>
      <p:ext uri="{BB962C8B-B14F-4D97-AF65-F5344CB8AC3E}">
        <p14:creationId xmlns:p14="http://schemas.microsoft.com/office/powerpoint/2010/main" val="975575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0F42043-C5BF-E94C-B7DA-A23E90888572}" type="slidenum">
              <a:rPr lang="en-US" smtClean="0"/>
              <a:pPr>
                <a:defRPr/>
              </a:pPr>
              <a:t>8</a:t>
            </a:fld>
            <a:endParaRPr lang="en-US"/>
          </a:p>
        </p:txBody>
      </p:sp>
    </p:spTree>
    <p:extLst>
      <p:ext uri="{BB962C8B-B14F-4D97-AF65-F5344CB8AC3E}">
        <p14:creationId xmlns:p14="http://schemas.microsoft.com/office/powerpoint/2010/main" val="128335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lv-LV">
              <a:latin typeface="Times New Roman" pitchFamily="18" charset="0"/>
              <a:ea typeface="+mn-ea"/>
              <a:cs typeface="+mn-cs"/>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lv-LV">
              <a:latin typeface="Times New Roman" pitchFamily="18" charset="0"/>
              <a:ea typeface="+mn-ea"/>
              <a:cs typeface="+mn-cs"/>
            </a:endParaRPr>
          </a:p>
        </p:txBody>
      </p:sp>
      <p:sp>
        <p:nvSpPr>
          <p:cNvPr id="6" name="Rectangle 9"/>
          <p:cNvSpPr>
            <a:spLocks noChangeArrowheads="1"/>
          </p:cNvSpPr>
          <p:nvPr/>
        </p:nvSpPr>
        <p:spPr bwMode="auto">
          <a:xfrm>
            <a:off x="0" y="3505200"/>
            <a:ext cx="4724400" cy="152400"/>
          </a:xfrm>
          <a:prstGeom prst="rect">
            <a:avLst/>
          </a:prstGeom>
          <a:solidFill>
            <a:schemeClr val="accent1">
              <a:alpha val="50195"/>
            </a:scheme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kumimoji="1" lang="lv-LV"/>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C02D695E-313D-6546-B65A-5253D7E71C91}" type="slidenum">
              <a:rPr lang="en-US"/>
              <a:pPr>
                <a:defRPr/>
              </a:pPr>
              <a:t>‹#›</a:t>
            </a:fld>
            <a:endParaRPr lang="en-US"/>
          </a:p>
        </p:txBody>
      </p:sp>
    </p:spTree>
    <p:extLst>
      <p:ext uri="{BB962C8B-B14F-4D97-AF65-F5344CB8AC3E}">
        <p14:creationId xmlns:p14="http://schemas.microsoft.com/office/powerpoint/2010/main" val="415937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A653D13-2439-4147-8C34-43E5739B6037}" type="slidenum">
              <a:rPr lang="en-US"/>
              <a:pPr>
                <a:defRPr/>
              </a:pPr>
              <a:t>‹#›</a:t>
            </a:fld>
            <a:endParaRPr lang="en-US"/>
          </a:p>
        </p:txBody>
      </p:sp>
    </p:spTree>
    <p:extLst>
      <p:ext uri="{BB962C8B-B14F-4D97-AF65-F5344CB8AC3E}">
        <p14:creationId xmlns:p14="http://schemas.microsoft.com/office/powerpoint/2010/main" val="42433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4EF85E57-B8BE-CD4C-AE53-858C4CB271AB}" type="slidenum">
              <a:rPr lang="en-US"/>
              <a:pPr>
                <a:defRPr/>
              </a:pPr>
              <a:t>‹#›</a:t>
            </a:fld>
            <a:endParaRPr lang="en-US"/>
          </a:p>
        </p:txBody>
      </p:sp>
    </p:spTree>
    <p:extLst>
      <p:ext uri="{BB962C8B-B14F-4D97-AF65-F5344CB8AC3E}">
        <p14:creationId xmlns:p14="http://schemas.microsoft.com/office/powerpoint/2010/main" val="259070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8B52113-AF22-ED4D-BDA1-27CCA3FA272D}" type="slidenum">
              <a:rPr lang="en-US"/>
              <a:pPr>
                <a:defRPr/>
              </a:pPr>
              <a:t>‹#›</a:t>
            </a:fld>
            <a:endParaRPr lang="en-US"/>
          </a:p>
        </p:txBody>
      </p:sp>
    </p:spTree>
    <p:extLst>
      <p:ext uri="{BB962C8B-B14F-4D97-AF65-F5344CB8AC3E}">
        <p14:creationId xmlns:p14="http://schemas.microsoft.com/office/powerpoint/2010/main" val="169599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0CECCB1-BF36-6846-B887-A4C6C989E2A3}" type="slidenum">
              <a:rPr lang="en-US"/>
              <a:pPr>
                <a:defRPr/>
              </a:pPr>
              <a:t>‹#›</a:t>
            </a:fld>
            <a:endParaRPr lang="en-US"/>
          </a:p>
        </p:txBody>
      </p:sp>
    </p:spTree>
    <p:extLst>
      <p:ext uri="{BB962C8B-B14F-4D97-AF65-F5344CB8AC3E}">
        <p14:creationId xmlns:p14="http://schemas.microsoft.com/office/powerpoint/2010/main" val="138853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EBB771E7-2909-6442-A16E-6DA9AE87DB0A}" type="slidenum">
              <a:rPr lang="en-US"/>
              <a:pPr>
                <a:defRPr/>
              </a:pPr>
              <a:t>‹#›</a:t>
            </a:fld>
            <a:endParaRPr lang="en-US"/>
          </a:p>
        </p:txBody>
      </p:sp>
    </p:spTree>
    <p:extLst>
      <p:ext uri="{BB962C8B-B14F-4D97-AF65-F5344CB8AC3E}">
        <p14:creationId xmlns:p14="http://schemas.microsoft.com/office/powerpoint/2010/main" val="54536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D569FE94-9436-E846-A945-70B7DA7185DC}" type="slidenum">
              <a:rPr lang="en-US"/>
              <a:pPr>
                <a:defRPr/>
              </a:pPr>
              <a:t>‹#›</a:t>
            </a:fld>
            <a:endParaRPr lang="en-US"/>
          </a:p>
        </p:txBody>
      </p:sp>
    </p:spTree>
    <p:extLst>
      <p:ext uri="{BB962C8B-B14F-4D97-AF65-F5344CB8AC3E}">
        <p14:creationId xmlns:p14="http://schemas.microsoft.com/office/powerpoint/2010/main" val="179446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E5F6D0F6-E851-EC43-9136-4D47AE0BF78B}" type="slidenum">
              <a:rPr lang="en-US"/>
              <a:pPr>
                <a:defRPr/>
              </a:pPr>
              <a:t>‹#›</a:t>
            </a:fld>
            <a:endParaRPr lang="en-US"/>
          </a:p>
        </p:txBody>
      </p:sp>
    </p:spTree>
    <p:extLst>
      <p:ext uri="{BB962C8B-B14F-4D97-AF65-F5344CB8AC3E}">
        <p14:creationId xmlns:p14="http://schemas.microsoft.com/office/powerpoint/2010/main" val="3980988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8274A8BA-C1F9-F44E-92ED-55E37C6072EF}" type="slidenum">
              <a:rPr lang="en-US"/>
              <a:pPr>
                <a:defRPr/>
              </a:pPr>
              <a:t>‹#›</a:t>
            </a:fld>
            <a:endParaRPr lang="en-US"/>
          </a:p>
        </p:txBody>
      </p:sp>
    </p:spTree>
    <p:extLst>
      <p:ext uri="{BB962C8B-B14F-4D97-AF65-F5344CB8AC3E}">
        <p14:creationId xmlns:p14="http://schemas.microsoft.com/office/powerpoint/2010/main" val="2404468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9166447-7B10-8443-92DC-6CDCA366F850}" type="slidenum">
              <a:rPr lang="en-US"/>
              <a:pPr>
                <a:defRPr/>
              </a:pPr>
              <a:t>‹#›</a:t>
            </a:fld>
            <a:endParaRPr lang="en-US"/>
          </a:p>
        </p:txBody>
      </p:sp>
    </p:spTree>
    <p:extLst>
      <p:ext uri="{BB962C8B-B14F-4D97-AF65-F5344CB8AC3E}">
        <p14:creationId xmlns:p14="http://schemas.microsoft.com/office/powerpoint/2010/main" val="71181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6246E9C-EB55-CE4B-A7C7-E80480E3D045}" type="slidenum">
              <a:rPr lang="en-US"/>
              <a:pPr>
                <a:defRPr/>
              </a:pPr>
              <a:t>‹#›</a:t>
            </a:fld>
            <a:endParaRPr lang="en-US"/>
          </a:p>
        </p:txBody>
      </p:sp>
    </p:spTree>
    <p:extLst>
      <p:ext uri="{BB962C8B-B14F-4D97-AF65-F5344CB8AC3E}">
        <p14:creationId xmlns:p14="http://schemas.microsoft.com/office/powerpoint/2010/main" val="2910780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lv-LV">
              <a:latin typeface="Times New Roman" pitchFamily="18" charset="0"/>
              <a:ea typeface="+mn-ea"/>
              <a:cs typeface="+mn-cs"/>
            </a:endParaRPr>
          </a:p>
        </p:txBody>
      </p:sp>
      <p:sp>
        <p:nvSpPr>
          <p:cNvPr id="1027" name="Rectangle 3"/>
          <p:cNvSpPr>
            <a:spLocks noChangeArrowheads="1"/>
          </p:cNvSpPr>
          <p:nvPr/>
        </p:nvSpPr>
        <p:spPr bwMode="auto">
          <a:xfrm>
            <a:off x="152400" y="1752600"/>
            <a:ext cx="4724400" cy="152400"/>
          </a:xfrm>
          <a:prstGeom prst="rect">
            <a:avLst/>
          </a:prstGeom>
          <a:solidFill>
            <a:schemeClr val="accent1">
              <a:alpha val="50195"/>
            </a:scheme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kumimoji="1" lang="lv-LV"/>
          </a:p>
        </p:txBody>
      </p:sp>
      <p:sp>
        <p:nvSpPr>
          <p:cNvPr id="1028"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kumimoji="1" lang="lv-LV">
              <a:latin typeface="Times New Roman" pitchFamily="18" charset="0"/>
              <a:ea typeface="+mn-ea"/>
              <a:cs typeface="+mn-cs"/>
            </a:endParaRPr>
          </a:p>
        </p:txBody>
      </p:sp>
      <p:sp>
        <p:nvSpPr>
          <p:cNvPr id="10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lv-LV">
              <a:latin typeface="Times New Roman" pitchFamily="18" charset="0"/>
              <a:ea typeface="+mn-ea"/>
              <a:cs typeface="+mn-cs"/>
            </a:endParaRPr>
          </a:p>
        </p:txBody>
      </p:sp>
      <p:sp>
        <p:nvSpPr>
          <p:cNvPr id="10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1" name="Rectangle 7"/>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Times New Roman" pitchFamily="18" charset="0"/>
                <a:ea typeface="+mn-ea"/>
                <a:cs typeface="+mn-cs"/>
              </a:defRPr>
            </a:lvl1pPr>
          </a:lstStyle>
          <a:p>
            <a:pPr>
              <a:defRPr/>
            </a:pPr>
            <a:endParaRPr lang="en-US"/>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Times New Roman" pitchFamily="18" charset="0"/>
                <a:ea typeface="+mn-ea"/>
                <a:cs typeface="+mn-cs"/>
              </a:defRPr>
            </a:lvl1pPr>
          </a:lstStyle>
          <a:p>
            <a:pPr>
              <a:defRPr/>
            </a:pPr>
            <a:endParaRPr lang="en-US"/>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cs typeface="+mn-cs"/>
              </a:defRPr>
            </a:lvl1pPr>
          </a:lstStyle>
          <a:p>
            <a:pPr>
              <a:defRPr/>
            </a:pPr>
            <a:fld id="{0FB8E043-53D4-3545-AEDD-886E72FF425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ea typeface="ＭＳ Ｐゴシック" charset="0"/>
          <a:cs typeface="ＭＳ Ｐゴシック"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charset="0"/>
        <a:buChar char="l"/>
        <a:defRPr sz="32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b="1">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b="1">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ea typeface="ＭＳ Ｐゴシック" charset="0"/>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jpeg"/><Relationship Id="rId12" Type="http://schemas.openxmlformats.org/officeDocument/2006/relationships/image" Target="../media/image5.jpeg"/><Relationship Id="rId13" Type="http://schemas.openxmlformats.org/officeDocument/2006/relationships/image" Target="../media/image6.jpeg"/><Relationship Id="rId14" Type="http://schemas.openxmlformats.org/officeDocument/2006/relationships/image" Target="../media/image7.jpeg"/><Relationship Id="rId15" Type="http://schemas.openxmlformats.org/officeDocument/2006/relationships/hyperlink" Target="http://images.google.com/imgres?imgurl=http://www.pays-baltes.com/images/riga_ville_pont.jpg&amp;imgrefurl=http://www.pays-baltes.com/article337.html&amp;h=219&amp;w=260&amp;sz=19&amp;hl=en&amp;start=1&amp;tbnid=GcJrqC9Jt_jp2M:&amp;tbnh=94&amp;tbnw=112&amp;prev=/images?q=riga&amp;svnum=10&amp;hl=en&amp;lr=" TargetMode="External"/><Relationship Id="rId16" Type="http://schemas.openxmlformats.org/officeDocument/2006/relationships/image" Target="../media/image8.jpeg"/><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slideLayout" Target="../slideLayouts/slideLayout1.xml"/><Relationship Id="rId7" Type="http://schemas.openxmlformats.org/officeDocument/2006/relationships/notesSlide" Target="../notesSlides/notesSlide1.xml"/><Relationship Id="rId8" Type="http://schemas.openxmlformats.org/officeDocument/2006/relationships/image" Target="../media/image1.jpeg"/><Relationship Id="rId9" Type="http://schemas.openxmlformats.org/officeDocument/2006/relationships/image" Target="../media/image2.jpeg"/><Relationship Id="rId10"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justice.europa.e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izoles.ta.gov.l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457200" y="1657073"/>
            <a:ext cx="8458200" cy="2381527"/>
          </a:xfrm>
          <a:ln>
            <a:solidFill>
              <a:schemeClr val="accent1">
                <a:lumMod val="20000"/>
                <a:lumOff val="80000"/>
              </a:schemeClr>
            </a:solidFill>
          </a:ln>
        </p:spPr>
        <p:txBody>
          <a:bodyPr/>
          <a:lstStyle/>
          <a:p>
            <a:pPr eaLnBrk="1" hangingPunct="1">
              <a:spcBef>
                <a:spcPct val="0"/>
              </a:spcBef>
              <a:buClrTx/>
              <a:buSzTx/>
              <a:defRPr/>
            </a:pPr>
            <a:r>
              <a:rPr lang="lv-LV" sz="2400" b="1" dirty="0" err="1" smtClean="0">
                <a:solidFill>
                  <a:schemeClr val="bg2"/>
                </a:solidFill>
                <a:latin typeface="Candara" charset="0"/>
                <a:cs typeface="Candara" charset="0"/>
              </a:rPr>
              <a:t>SaveComp</a:t>
            </a:r>
            <a:r>
              <a:rPr lang="lv-LV" sz="2400" b="1" dirty="0" smtClean="0">
                <a:solidFill>
                  <a:schemeClr val="bg2"/>
                </a:solidFill>
                <a:latin typeface="Candara" charset="0"/>
                <a:cs typeface="Candara" charset="0"/>
              </a:rPr>
              <a:t> </a:t>
            </a:r>
            <a:r>
              <a:rPr lang="lv-LV" sz="2400" b="1" dirty="0" err="1" smtClean="0">
                <a:solidFill>
                  <a:schemeClr val="bg2"/>
                </a:solidFill>
                <a:latin typeface="Candara" charset="0"/>
                <a:cs typeface="Candara" charset="0"/>
              </a:rPr>
              <a:t>conference</a:t>
            </a:r>
            <a:endParaRPr lang="lv-LV" sz="2400" b="1" dirty="0">
              <a:solidFill>
                <a:schemeClr val="bg2"/>
              </a:solidFill>
              <a:latin typeface="Candara" charset="0"/>
              <a:cs typeface="Candara" charset="0"/>
            </a:endParaRPr>
          </a:p>
          <a:p>
            <a:pPr eaLnBrk="1" hangingPunct="1">
              <a:spcBef>
                <a:spcPct val="0"/>
              </a:spcBef>
              <a:buClrTx/>
              <a:buSzTx/>
              <a:defRPr/>
            </a:pPr>
            <a:r>
              <a:rPr lang="lv-LV" sz="2400" b="1" dirty="0" smtClean="0">
                <a:solidFill>
                  <a:schemeClr val="bg2"/>
                </a:solidFill>
                <a:latin typeface="Candara" charset="0"/>
                <a:cs typeface="Candara" charset="0"/>
              </a:rPr>
              <a:t>“</a:t>
            </a:r>
            <a:r>
              <a:rPr lang="lv-LV" sz="2400" b="1" dirty="0" err="1" smtClean="0">
                <a:solidFill>
                  <a:schemeClr val="bg2"/>
                </a:solidFill>
                <a:latin typeface="Candara" charset="0"/>
                <a:cs typeface="Candara" charset="0"/>
              </a:rPr>
              <a:t>Cross-Border</a:t>
            </a:r>
            <a:r>
              <a:rPr lang="lv-LV" sz="2400" b="1" dirty="0" smtClean="0">
                <a:solidFill>
                  <a:schemeClr val="bg2"/>
                </a:solidFill>
                <a:latin typeface="Candara" charset="0"/>
                <a:cs typeface="Candara" charset="0"/>
              </a:rPr>
              <a:t> </a:t>
            </a:r>
            <a:r>
              <a:rPr lang="lv-LV" sz="2400" b="1" dirty="0" err="1" smtClean="0">
                <a:solidFill>
                  <a:schemeClr val="bg2"/>
                </a:solidFill>
                <a:latin typeface="Candara" charset="0"/>
                <a:cs typeface="Candara" charset="0"/>
              </a:rPr>
              <a:t>Insolvency</a:t>
            </a:r>
            <a:r>
              <a:rPr lang="lv-LV" sz="2400" b="1" dirty="0" smtClean="0">
                <a:solidFill>
                  <a:schemeClr val="bg2"/>
                </a:solidFill>
                <a:latin typeface="Candara" charset="0"/>
                <a:cs typeface="Candara" charset="0"/>
              </a:rPr>
              <a:t> </a:t>
            </a:r>
            <a:r>
              <a:rPr lang="lv-LV" sz="2400" b="1" dirty="0" err="1" smtClean="0">
                <a:solidFill>
                  <a:schemeClr val="bg2"/>
                </a:solidFill>
                <a:latin typeface="Candara" charset="0"/>
                <a:cs typeface="Candara" charset="0"/>
              </a:rPr>
              <a:t>Proceedings</a:t>
            </a:r>
            <a:r>
              <a:rPr lang="lv-LV" sz="2400" b="1" dirty="0" smtClean="0">
                <a:solidFill>
                  <a:schemeClr val="bg2"/>
                </a:solidFill>
                <a:latin typeface="Candara" charset="0"/>
                <a:cs typeface="Candara" charset="0"/>
              </a:rPr>
              <a:t>: </a:t>
            </a:r>
            <a:r>
              <a:rPr lang="lv-LV" sz="2400" b="1" dirty="0" err="1" smtClean="0">
                <a:solidFill>
                  <a:schemeClr val="bg2"/>
                </a:solidFill>
                <a:latin typeface="Candara" charset="0"/>
                <a:cs typeface="Candara" charset="0"/>
              </a:rPr>
              <a:t>Detecting</a:t>
            </a:r>
            <a:r>
              <a:rPr lang="lv-LV" sz="2400" b="1" dirty="0" smtClean="0">
                <a:solidFill>
                  <a:schemeClr val="bg2"/>
                </a:solidFill>
                <a:latin typeface="Candara" charset="0"/>
                <a:cs typeface="Candara" charset="0"/>
              </a:rPr>
              <a:t> Best </a:t>
            </a:r>
          </a:p>
          <a:p>
            <a:pPr eaLnBrk="1" hangingPunct="1">
              <a:spcBef>
                <a:spcPct val="0"/>
              </a:spcBef>
              <a:buClrTx/>
              <a:buSzTx/>
              <a:defRPr/>
            </a:pPr>
            <a:r>
              <a:rPr lang="lv-LV" sz="2400" b="1" dirty="0" err="1" smtClean="0">
                <a:solidFill>
                  <a:schemeClr val="bg2"/>
                </a:solidFill>
                <a:latin typeface="Candara" charset="0"/>
                <a:cs typeface="Candara" charset="0"/>
              </a:rPr>
              <a:t>Practices</a:t>
            </a:r>
            <a:r>
              <a:rPr lang="lv-LV" sz="2400" b="1" dirty="0" smtClean="0">
                <a:solidFill>
                  <a:schemeClr val="bg2"/>
                </a:solidFill>
                <a:latin typeface="Candara" charset="0"/>
                <a:cs typeface="Candara" charset="0"/>
              </a:rPr>
              <a:t>”</a:t>
            </a:r>
            <a:endParaRPr lang="lv-LV" sz="2400" b="1" dirty="0">
              <a:solidFill>
                <a:schemeClr val="bg2"/>
              </a:solidFill>
              <a:latin typeface="Candara" charset="0"/>
              <a:cs typeface="Candara" charset="0"/>
            </a:endParaRPr>
          </a:p>
          <a:p>
            <a:pPr eaLnBrk="1" hangingPunct="1">
              <a:spcBef>
                <a:spcPct val="0"/>
              </a:spcBef>
              <a:buClrTx/>
              <a:buSzTx/>
              <a:defRPr/>
            </a:pPr>
            <a:endParaRPr lang="en-US" sz="2800" b="1" dirty="0" smtClean="0">
              <a:effectLst>
                <a:outerShdw blurRad="38100" dist="38100" dir="2700000" algn="tl">
                  <a:srgbClr val="000000"/>
                </a:outerShdw>
              </a:effectLst>
              <a:latin typeface="Arial" charset="0"/>
              <a:cs typeface="Times New Roman" charset="0"/>
            </a:endParaRPr>
          </a:p>
          <a:p>
            <a:pPr eaLnBrk="1" hangingPunct="1">
              <a:spcBef>
                <a:spcPct val="0"/>
              </a:spcBef>
              <a:buClrTx/>
              <a:buSzTx/>
              <a:defRPr/>
            </a:pPr>
            <a:endParaRPr lang="en-US" sz="2800" b="1" dirty="0" smtClean="0">
              <a:effectLst>
                <a:outerShdw blurRad="38100" dist="38100" dir="2700000" algn="tl">
                  <a:srgbClr val="000000"/>
                </a:outerShdw>
              </a:effectLst>
              <a:latin typeface="Arial" charset="0"/>
              <a:cs typeface="Times New Roman" charset="0"/>
            </a:endParaRPr>
          </a:p>
          <a:p>
            <a:pPr eaLnBrk="1" hangingPunct="1">
              <a:spcBef>
                <a:spcPct val="0"/>
              </a:spcBef>
              <a:buClrTx/>
              <a:buSzTx/>
              <a:buFontTx/>
              <a:buNone/>
              <a:defRPr/>
            </a:pP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The</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Debtor’s</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property</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selling</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in</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the</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cross-border</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insolvency</a:t>
            </a:r>
            <a:r>
              <a:rPr lang="lv-LV" b="1" dirty="0" smtClean="0">
                <a:solidFill>
                  <a:schemeClr val="bg2"/>
                </a:solidFill>
                <a:effectLst>
                  <a:outerShdw blurRad="38100" dist="38100" dir="2700000" algn="tl">
                    <a:srgbClr val="000000"/>
                  </a:outerShdw>
                </a:effectLst>
                <a:latin typeface="Candara" charset="0"/>
                <a:ea typeface="Candara" charset="0"/>
                <a:cs typeface="Candara" charset="0"/>
              </a:rPr>
              <a:t> </a:t>
            </a:r>
            <a:r>
              <a:rPr lang="lv-LV" b="1" dirty="0" err="1" smtClean="0">
                <a:solidFill>
                  <a:schemeClr val="bg2"/>
                </a:solidFill>
                <a:effectLst>
                  <a:outerShdw blurRad="38100" dist="38100" dir="2700000" algn="tl">
                    <a:srgbClr val="000000"/>
                  </a:outerShdw>
                </a:effectLst>
                <a:latin typeface="Candara" charset="0"/>
                <a:ea typeface="Candara" charset="0"/>
                <a:cs typeface="Candara" charset="0"/>
              </a:rPr>
              <a:t>proceedings</a:t>
            </a:r>
            <a:endParaRPr lang="en-US" b="1" dirty="0" smtClean="0">
              <a:solidFill>
                <a:schemeClr val="bg2"/>
              </a:solidFill>
              <a:effectLst>
                <a:outerShdw blurRad="38100" dist="38100" dir="2700000" algn="tl">
                  <a:srgbClr val="000000"/>
                </a:outerShdw>
              </a:effectLst>
              <a:latin typeface="Candara" charset="0"/>
              <a:ea typeface="Candara" charset="0"/>
              <a:cs typeface="Candara" charset="0"/>
            </a:endParaRPr>
          </a:p>
          <a:p>
            <a:pPr eaLnBrk="1" hangingPunct="1">
              <a:spcBef>
                <a:spcPct val="0"/>
              </a:spcBef>
              <a:buClrTx/>
              <a:buSzTx/>
              <a:buFontTx/>
              <a:buNone/>
              <a:defRPr/>
            </a:pPr>
            <a:endParaRPr lang="en-US" b="1" dirty="0">
              <a:effectLst>
                <a:outerShdw blurRad="38100" dist="38100" dir="2700000" algn="tl">
                  <a:srgbClr val="000000"/>
                </a:outerShdw>
              </a:effectLst>
              <a:latin typeface="Arial" charset="0"/>
              <a:cs typeface="Times New Roman" charset="0"/>
            </a:endParaRPr>
          </a:p>
          <a:p>
            <a:pPr algn="l" eaLnBrk="1" hangingPunct="1">
              <a:spcBef>
                <a:spcPct val="0"/>
              </a:spcBef>
              <a:spcAft>
                <a:spcPct val="20000"/>
              </a:spcAft>
              <a:buClrTx/>
              <a:buSzTx/>
              <a:buFontTx/>
              <a:buNone/>
              <a:defRPr/>
            </a:pPr>
            <a:r>
              <a:rPr lang="lv-LV" sz="2200" b="1" dirty="0">
                <a:solidFill>
                  <a:srgbClr val="FFFFFF"/>
                </a:solidFill>
                <a:effectLst>
                  <a:outerShdw blurRad="38100" dist="38100" dir="2700000" algn="tl">
                    <a:srgbClr val="000000"/>
                  </a:outerShdw>
                </a:effectLst>
                <a:latin typeface="Candara"/>
                <a:cs typeface="Candara"/>
              </a:rPr>
              <a:t>		</a:t>
            </a:r>
            <a:r>
              <a:rPr lang="lv-LV" sz="2200" b="1" dirty="0" smtClean="0">
                <a:solidFill>
                  <a:srgbClr val="FFFFFF"/>
                </a:solidFill>
                <a:effectLst>
                  <a:outerShdw blurRad="38100" dist="38100" dir="2700000" algn="tl">
                    <a:srgbClr val="000000"/>
                  </a:outerShdw>
                </a:effectLst>
                <a:latin typeface="Candara"/>
                <a:cs typeface="Candara"/>
              </a:rPr>
              <a:t>                                       </a:t>
            </a:r>
            <a:r>
              <a:rPr lang="lv-LV" sz="2200" dirty="0" smtClean="0">
                <a:solidFill>
                  <a:schemeClr val="bg2"/>
                </a:solidFill>
                <a:effectLst>
                  <a:outerShdw blurRad="38100" dist="38100" dir="2700000" algn="tl">
                    <a:srgbClr val="000000"/>
                  </a:outerShdw>
                </a:effectLst>
                <a:latin typeface="Candara"/>
                <a:cs typeface="Candara"/>
              </a:rPr>
              <a:t>Daiga </a:t>
            </a:r>
            <a:r>
              <a:rPr lang="lv-LV" sz="2200" dirty="0" smtClean="0">
                <a:solidFill>
                  <a:schemeClr val="bg2"/>
                </a:solidFill>
                <a:effectLst>
                  <a:outerShdw blurRad="38100" dist="38100" dir="2700000" algn="tl">
                    <a:srgbClr val="000000"/>
                  </a:outerShdw>
                </a:effectLst>
                <a:latin typeface="Candara"/>
                <a:cs typeface="Candara"/>
              </a:rPr>
              <a:t>Sproģe, </a:t>
            </a:r>
            <a:r>
              <a:rPr lang="lv-LV" sz="2200" dirty="0" smtClean="0">
                <a:solidFill>
                  <a:schemeClr val="bg2"/>
                </a:solidFill>
                <a:effectLst>
                  <a:outerShdw blurRad="38100" dist="38100" dir="2700000" algn="tl">
                    <a:srgbClr val="000000"/>
                  </a:outerShdw>
                </a:effectLst>
                <a:latin typeface="Candara"/>
                <a:cs typeface="Candara"/>
              </a:rPr>
              <a:t>LL.M, </a:t>
            </a:r>
            <a:r>
              <a:rPr lang="lv-LV" sz="2200" dirty="0" err="1" smtClean="0">
                <a:solidFill>
                  <a:schemeClr val="bg2"/>
                </a:solidFill>
                <a:effectLst>
                  <a:outerShdw blurRad="38100" dist="38100" dir="2700000" algn="tl">
                    <a:srgbClr val="000000"/>
                  </a:outerShdw>
                </a:effectLst>
                <a:latin typeface="Candara"/>
                <a:cs typeface="Candara"/>
              </a:rPr>
              <a:t>Dr.iur.cand</a:t>
            </a:r>
            <a:endParaRPr lang="lv-LV" sz="2200" dirty="0" smtClean="0">
              <a:solidFill>
                <a:schemeClr val="bg2"/>
              </a:solidFill>
              <a:effectLst>
                <a:outerShdw blurRad="38100" dist="38100" dir="2700000" algn="tl">
                  <a:srgbClr val="000000"/>
                </a:outerShdw>
              </a:effectLst>
              <a:latin typeface="Candara"/>
              <a:cs typeface="Candara"/>
            </a:endParaRPr>
          </a:p>
          <a:p>
            <a:pPr algn="l" eaLnBrk="1" hangingPunct="1">
              <a:spcBef>
                <a:spcPct val="0"/>
              </a:spcBef>
              <a:spcAft>
                <a:spcPct val="20000"/>
              </a:spcAft>
              <a:buClrTx/>
              <a:buSzTx/>
              <a:buFontTx/>
              <a:buNone/>
              <a:defRPr/>
            </a:pPr>
            <a:r>
              <a:rPr lang="lv-LV" sz="2200" b="1" dirty="0">
                <a:solidFill>
                  <a:schemeClr val="bg2"/>
                </a:solidFill>
                <a:effectLst>
                  <a:outerShdw blurRad="38100" dist="38100" dir="2700000" algn="tl">
                    <a:srgbClr val="000000"/>
                  </a:outerShdw>
                </a:effectLst>
                <a:latin typeface="Candara"/>
                <a:cs typeface="Candara"/>
              </a:rPr>
              <a:t>	</a:t>
            </a:r>
            <a:r>
              <a:rPr lang="lv-LV" sz="2200" b="1" dirty="0" smtClean="0">
                <a:solidFill>
                  <a:schemeClr val="bg2"/>
                </a:solidFill>
                <a:effectLst>
                  <a:outerShdw blurRad="38100" dist="38100" dir="2700000" algn="tl">
                    <a:srgbClr val="000000"/>
                  </a:outerShdw>
                </a:effectLst>
                <a:latin typeface="Candara"/>
                <a:cs typeface="Candara"/>
              </a:rPr>
              <a:t>			              </a:t>
            </a:r>
            <a:r>
              <a:rPr lang="lv-LV" sz="2200" b="1" dirty="0" smtClean="0">
                <a:solidFill>
                  <a:schemeClr val="bg2"/>
                </a:solidFill>
                <a:effectLst>
                  <a:outerShdw blurRad="38100" dist="38100" dir="2700000" algn="tl">
                    <a:srgbClr val="000000"/>
                  </a:outerShdw>
                </a:effectLst>
                <a:latin typeface="Candara"/>
                <a:cs typeface="Candara"/>
              </a:rPr>
              <a:t>          </a:t>
            </a:r>
            <a:r>
              <a:rPr lang="lv-LV" sz="2000" dirty="0" err="1" smtClean="0">
                <a:solidFill>
                  <a:schemeClr val="bg2"/>
                </a:solidFill>
                <a:effectLst>
                  <a:outerShdw blurRad="38100" dist="38100" dir="2700000" algn="tl">
                    <a:srgbClr val="000000"/>
                  </a:outerShdw>
                </a:effectLst>
                <a:latin typeface="Candara"/>
                <a:cs typeface="Candara"/>
              </a:rPr>
              <a:t>sproge@latlaw.lv</a:t>
            </a:r>
            <a:endParaRPr lang="lv-LV" sz="2400" dirty="0">
              <a:solidFill>
                <a:schemeClr val="bg2"/>
              </a:solidFill>
              <a:effectLst>
                <a:outerShdw blurRad="38100" dist="38100" dir="2700000" algn="tl">
                  <a:srgbClr val="000000"/>
                </a:outerShdw>
              </a:effectLst>
              <a:latin typeface="Candara"/>
              <a:cs typeface="Candara"/>
            </a:endParaRPr>
          </a:p>
          <a:p>
            <a:pPr eaLnBrk="1" hangingPunct="1">
              <a:spcBef>
                <a:spcPct val="0"/>
              </a:spcBef>
              <a:spcAft>
                <a:spcPct val="20000"/>
              </a:spcAft>
              <a:buClrTx/>
              <a:buSzTx/>
              <a:buFontTx/>
              <a:buNone/>
              <a:defRPr/>
            </a:pPr>
            <a:r>
              <a:rPr lang="lv-LV" sz="2000" dirty="0" smtClean="0">
                <a:solidFill>
                  <a:schemeClr val="bg2"/>
                </a:solidFill>
                <a:effectLst>
                  <a:outerShdw blurRad="38100" dist="38100" dir="2700000" algn="tl">
                    <a:srgbClr val="000000"/>
                  </a:outerShdw>
                </a:effectLst>
                <a:latin typeface="Candara"/>
                <a:cs typeface="Candara"/>
              </a:rPr>
              <a:t>Rīga</a:t>
            </a:r>
            <a:r>
              <a:rPr lang="lv-LV" sz="2000" dirty="0">
                <a:solidFill>
                  <a:schemeClr val="bg2"/>
                </a:solidFill>
                <a:effectLst>
                  <a:outerShdw blurRad="38100" dist="38100" dir="2700000" algn="tl">
                    <a:srgbClr val="000000"/>
                  </a:outerShdw>
                </a:effectLst>
                <a:latin typeface="Candara"/>
                <a:cs typeface="Candara"/>
              </a:rPr>
              <a:t>, </a:t>
            </a:r>
            <a:r>
              <a:rPr lang="lv-LV" sz="2000" dirty="0" smtClean="0">
                <a:solidFill>
                  <a:schemeClr val="bg2"/>
                </a:solidFill>
                <a:effectLst>
                  <a:outerShdw blurRad="38100" dist="38100" dir="2700000" algn="tl">
                    <a:srgbClr val="000000"/>
                  </a:outerShdw>
                </a:effectLst>
                <a:latin typeface="Candara"/>
                <a:cs typeface="Candara"/>
              </a:rPr>
              <a:t>Latvija</a:t>
            </a:r>
            <a:endParaRPr lang="en-US" sz="2000" dirty="0">
              <a:solidFill>
                <a:schemeClr val="bg2"/>
              </a:solidFill>
              <a:effectLst>
                <a:outerShdw blurRad="38100" dist="38100" dir="2700000" algn="tl">
                  <a:srgbClr val="000000"/>
                </a:outerShdw>
              </a:effectLst>
              <a:latin typeface="Candara"/>
              <a:cs typeface="Candara"/>
            </a:endParaRPr>
          </a:p>
          <a:p>
            <a:pPr eaLnBrk="1" hangingPunct="1">
              <a:spcBef>
                <a:spcPct val="0"/>
              </a:spcBef>
              <a:spcAft>
                <a:spcPct val="20000"/>
              </a:spcAft>
              <a:buClrTx/>
              <a:buSzTx/>
              <a:buFontTx/>
              <a:buNone/>
              <a:defRPr/>
            </a:pPr>
            <a:r>
              <a:rPr lang="lv-LV" sz="2000" dirty="0" smtClean="0">
                <a:solidFill>
                  <a:schemeClr val="bg2"/>
                </a:solidFill>
                <a:latin typeface="Candara"/>
                <a:cs typeface="Candara"/>
              </a:rPr>
              <a:t> </a:t>
            </a:r>
            <a:r>
              <a:rPr lang="lv-LV" sz="2000" dirty="0" smtClean="0">
                <a:solidFill>
                  <a:schemeClr val="bg2"/>
                </a:solidFill>
                <a:latin typeface="Candara"/>
                <a:cs typeface="Candara"/>
              </a:rPr>
              <a:t>04.04. 2017</a:t>
            </a:r>
            <a:endParaRPr lang="en-US" sz="2000" dirty="0">
              <a:solidFill>
                <a:schemeClr val="bg2"/>
              </a:solidFill>
              <a:latin typeface="Candara"/>
              <a:cs typeface="Candara"/>
            </a:endParaRPr>
          </a:p>
        </p:txBody>
      </p:sp>
      <p:grpSp>
        <p:nvGrpSpPr>
          <p:cNvPr id="15362" name="Group 7"/>
          <p:cNvGrpSpPr>
            <a:grpSpLocks/>
          </p:cNvGrpSpPr>
          <p:nvPr/>
        </p:nvGrpSpPr>
        <p:grpSpPr bwMode="auto">
          <a:xfrm>
            <a:off x="468313" y="765175"/>
            <a:ext cx="8362950" cy="762000"/>
            <a:chOff x="144" y="480"/>
            <a:chExt cx="5472" cy="480"/>
          </a:xfrm>
        </p:grpSpPr>
        <p:sp>
          <p:nvSpPr>
            <p:cNvPr id="15366" name="Line 8"/>
            <p:cNvSpPr>
              <a:spLocks noChangeShapeType="1"/>
            </p:cNvSpPr>
            <p:nvPr/>
          </p:nvSpPr>
          <p:spPr bwMode="auto">
            <a:xfrm>
              <a:off x="144" y="720"/>
              <a:ext cx="5472" cy="0"/>
            </a:xfrm>
            <a:prstGeom prst="line">
              <a:avLst/>
            </a:prstGeom>
            <a:noFill/>
            <a:ln w="57150" cmpd="thickThin">
              <a:solidFill>
                <a:schemeClr val="tx1"/>
              </a:solidFill>
              <a:round/>
              <a:headEnd/>
              <a:tailEnd/>
            </a:ln>
            <a:extLst>
              <a:ext uri="{909E8E84-426E-40dd-AFC4-6F175D3DCCD1}">
                <a14:hiddenFill xmlns="" xmlns:a14="http://schemas.microsoft.com/office/drawing/2010/main">
                  <a:noFill/>
                </a14:hiddenFill>
              </a:ext>
            </a:extLst>
          </p:spPr>
          <p:txBody>
            <a:bodyPr>
              <a:spAutoFit/>
            </a:bodyPr>
            <a:lstStyle/>
            <a:p>
              <a:endParaRPr lang="en-US"/>
            </a:p>
          </p:txBody>
        </p:sp>
        <p:pic>
          <p:nvPicPr>
            <p:cNvPr id="15367" name="Picture 9" descr="Chicago"/>
            <p:cNvPicPr>
              <a:picLocks noChangeAspect="1" noChangeArrowheads="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288"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68" name="Picture 10" descr="Washington"/>
            <p:cNvPicPr>
              <a:picLocks noChangeAspect="1" noChangeArrowheads="1"/>
            </p:cNvPicPr>
            <p:nvPr>
              <p:custDataLst>
                <p:tags r:id="rId2"/>
              </p:custDataLst>
            </p:nvPr>
          </p:nvPicPr>
          <p:blipFill>
            <a:blip r:embed="rId9">
              <a:extLst>
                <a:ext uri="{28A0092B-C50C-407E-A947-70E740481C1C}">
                  <a14:useLocalDpi xmlns:a14="http://schemas.microsoft.com/office/drawing/2010/main" val="0"/>
                </a:ext>
              </a:extLst>
            </a:blip>
            <a:srcRect t="2623" b="2951"/>
            <a:stretch>
              <a:fillRect/>
            </a:stretch>
          </p:blipFill>
          <p:spPr bwMode="auto">
            <a:xfrm>
              <a:off x="4944"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69" name="Picture 11" descr="London"/>
            <p:cNvPicPr>
              <a:picLocks noChangeAspect="1" noChangeArrowheads="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056"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70" name="Picture 12" descr="San-Fran"/>
            <p:cNvPicPr>
              <a:picLocks noChangeAspect="1" noChangeArrowheads="1"/>
            </p:cNvPicPr>
            <p:nvPr>
              <p:custDataLst>
                <p:tags r:id="rId4"/>
              </p:custDataLst>
            </p:nvPr>
          </p:nvPicPr>
          <p:blipFill>
            <a:blip r:embed="rId11">
              <a:extLst>
                <a:ext uri="{28A0092B-C50C-407E-A947-70E740481C1C}">
                  <a14:useLocalDpi xmlns:a14="http://schemas.microsoft.com/office/drawing/2010/main" val="0"/>
                </a:ext>
              </a:extLst>
            </a:blip>
            <a:srcRect t="1706" r="10280"/>
            <a:stretch>
              <a:fillRect/>
            </a:stretch>
          </p:blipFill>
          <p:spPr bwMode="auto">
            <a:xfrm>
              <a:off x="4128" y="480"/>
              <a:ext cx="529"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71" name="Picture 13" descr="New-York"/>
            <p:cNvPicPr>
              <a:picLocks noChangeAspect="1" noChangeArrowheads="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3360"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72" name="Picture 14" descr="Los Angeles 96 1x1 Colo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24"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73" name="Picture 15" descr="Munich 96 1x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92" y="480"/>
              <a:ext cx="480" cy="480"/>
            </a:xfrm>
            <a:prstGeom prst="rect">
              <a:avLst/>
            </a:prstGeom>
            <a:noFill/>
            <a:ln>
              <a:noFill/>
            </a:ln>
            <a:effectLst>
              <a:outerShdw dist="17961" dir="2700000" algn="ctr" rotWithShape="0">
                <a:srgbClr val="000066"/>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5363" name="Text Box 16"/>
          <p:cNvSpPr txBox="1">
            <a:spLocks noChangeArrowheads="1"/>
          </p:cNvSpPr>
          <p:nvPr/>
        </p:nvSpPr>
        <p:spPr bwMode="auto">
          <a:xfrm>
            <a:off x="1116013" y="0"/>
            <a:ext cx="7056437" cy="1046440"/>
          </a:xfrm>
          <a:prstGeom prst="rect">
            <a:avLst/>
          </a:prstGeom>
          <a:noFill/>
          <a:ln>
            <a:solidFill>
              <a:schemeClr val="bg1">
                <a:lumMod val="20000"/>
                <a:lumOff val="80000"/>
              </a:schemeClr>
            </a:solid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50000"/>
              </a:spcBef>
            </a:pPr>
            <a:endParaRPr lang="ru-RU" sz="2600" b="1" dirty="0">
              <a:solidFill>
                <a:srgbClr val="FFCC00"/>
              </a:solidFill>
              <a:latin typeface="Candara" charset="0"/>
              <a:cs typeface="Candara" charset="0"/>
            </a:endParaRPr>
          </a:p>
          <a:p>
            <a:pPr eaLnBrk="1" hangingPunct="1">
              <a:spcBef>
                <a:spcPct val="50000"/>
              </a:spcBef>
            </a:pPr>
            <a:endParaRPr lang="en-US" b="1" dirty="0">
              <a:solidFill>
                <a:srgbClr val="FFCC00"/>
              </a:solidFill>
              <a:latin typeface="Candara" charset="0"/>
              <a:cs typeface="Candara" charset="0"/>
            </a:endParaRPr>
          </a:p>
        </p:txBody>
      </p:sp>
      <p:pic>
        <p:nvPicPr>
          <p:cNvPr id="15364" name="Picture 20" descr="riga_ville_pont">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0650" y="765175"/>
            <a:ext cx="863600"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003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defRPr/>
            </a:pPr>
            <a:r>
              <a:rPr lang="en-US" sz="3400" b="1" dirty="0">
                <a:solidFill>
                  <a:schemeClr val="tx1"/>
                </a:solidFill>
                <a:latin typeface="Candara" charset="0"/>
                <a:ea typeface="Candara" charset="0"/>
                <a:cs typeface="Candara" charset="0"/>
              </a:rPr>
              <a:t>Transparency of Cross-border Insolvency Proceedings (I)</a:t>
            </a:r>
            <a:endParaRPr lang="en-US" sz="3400" b="1" dirty="0" smtClean="0">
              <a:solidFill>
                <a:schemeClr val="tx1"/>
              </a:solidFill>
              <a:latin typeface="Garamond" pitchFamily="18" charset="0"/>
              <a:ea typeface="+mj-ea"/>
              <a:cs typeface="+mj-cs"/>
            </a:endParaRPr>
          </a:p>
        </p:txBody>
      </p:sp>
      <p:sp>
        <p:nvSpPr>
          <p:cNvPr id="22530" name="Rectangle 3"/>
          <p:cNvSpPr>
            <a:spLocks noGrp="1" noChangeArrowheads="1"/>
          </p:cNvSpPr>
          <p:nvPr>
            <p:ph type="body" idx="1"/>
          </p:nvPr>
        </p:nvSpPr>
        <p:spPr>
          <a:xfrm>
            <a:off x="609600" y="2000250"/>
            <a:ext cx="8229600" cy="4476750"/>
          </a:xfrm>
        </p:spPr>
        <p:txBody>
          <a:bodyPr/>
          <a:lstStyle/>
          <a:p>
            <a:pPr algn="just"/>
            <a:r>
              <a:rPr lang="en-GB" sz="2400" b="0" dirty="0">
                <a:solidFill>
                  <a:schemeClr val="bg2"/>
                </a:solidFill>
                <a:latin typeface="Candara" charset="0"/>
                <a:ea typeface="Candara" charset="0"/>
                <a:cs typeface="Candara" charset="0"/>
              </a:rPr>
              <a:t>The frontal problems concerning the procedural framework for determining jurisdiction is lack of information about the possible property of debtor in the other Member State or somewhere else </a:t>
            </a:r>
          </a:p>
          <a:p>
            <a:pPr algn="just"/>
            <a:r>
              <a:rPr lang="en-GB" sz="2400" b="0" dirty="0">
                <a:solidFill>
                  <a:schemeClr val="bg2"/>
                </a:solidFill>
                <a:latin typeface="Candara" charset="0"/>
                <a:ea typeface="Candara" charset="0"/>
                <a:cs typeface="Candara" charset="0"/>
              </a:rPr>
              <a:t>At this moment insolvency administrator can find the information about the debtor’s property in the local public registers</a:t>
            </a:r>
          </a:p>
          <a:p>
            <a:pPr algn="just"/>
            <a:r>
              <a:rPr lang="en-GB" sz="2400" b="0" dirty="0">
                <a:solidFill>
                  <a:schemeClr val="bg2"/>
                </a:solidFill>
                <a:latin typeface="Candara" charset="0"/>
                <a:ea typeface="Candara" charset="0"/>
                <a:cs typeface="Candara" charset="0"/>
              </a:rPr>
              <a:t>Not always the debtor performs duties in good faith…</a:t>
            </a:r>
            <a:endParaRPr lang="en-US" sz="2400" b="0" dirty="0">
              <a:solidFill>
                <a:schemeClr val="bg2"/>
              </a:solidFill>
              <a:latin typeface="Candara" charset="0"/>
              <a:ea typeface="Candara" charset="0"/>
              <a:cs typeface="Candara" charset="0"/>
            </a:endParaRPr>
          </a:p>
        </p:txBody>
      </p:sp>
      <p:sp>
        <p:nvSpPr>
          <p:cNvPr id="22531" name="Rectangle 4"/>
          <p:cNvSpPr>
            <a:spLocks noChangeArrowheads="1"/>
          </p:cNvSpPr>
          <p:nvPr/>
        </p:nvSpPr>
        <p:spPr bwMode="auto">
          <a:xfrm>
            <a:off x="8229600" y="152400"/>
            <a:ext cx="762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a:fld id="{7E4700B8-FEFA-3047-85AD-67659F5F9720}" type="slidenum">
              <a:rPr lang="en-US" sz="1400"/>
              <a:pPr algn="r"/>
              <a:t>10</a:t>
            </a:fld>
            <a:endParaRPr lang="en-U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defRPr/>
            </a:pPr>
            <a:r>
              <a:rPr lang="en-US" sz="3200" b="1" dirty="0">
                <a:solidFill>
                  <a:schemeClr val="tx1"/>
                </a:solidFill>
                <a:latin typeface="Candara" charset="0"/>
                <a:ea typeface="Candara" charset="0"/>
                <a:cs typeface="Candara" charset="0"/>
              </a:rPr>
              <a:t>Transparency of Cross-border Insolvency proceedings (II)</a:t>
            </a:r>
            <a:endParaRPr lang="en-US" sz="3400" b="1" dirty="0" smtClean="0">
              <a:solidFill>
                <a:schemeClr val="tx1"/>
              </a:solidFill>
              <a:latin typeface="Garamond" pitchFamily="18" charset="0"/>
              <a:ea typeface="+mj-ea"/>
              <a:cs typeface="+mj-cs"/>
            </a:endParaRPr>
          </a:p>
        </p:txBody>
      </p:sp>
      <p:sp>
        <p:nvSpPr>
          <p:cNvPr id="22530" name="Rectangle 3"/>
          <p:cNvSpPr>
            <a:spLocks noGrp="1" noChangeArrowheads="1"/>
          </p:cNvSpPr>
          <p:nvPr>
            <p:ph type="body" idx="1"/>
          </p:nvPr>
        </p:nvSpPr>
        <p:spPr>
          <a:xfrm>
            <a:off x="685800" y="1752600"/>
            <a:ext cx="8229600" cy="4724400"/>
          </a:xfrm>
        </p:spPr>
        <p:txBody>
          <a:bodyPr/>
          <a:lstStyle/>
          <a:p>
            <a:pPr algn="just">
              <a:spcBef>
                <a:spcPts val="0"/>
              </a:spcBef>
            </a:pPr>
            <a:r>
              <a:rPr lang="en-GB" sz="2000" b="0" dirty="0" smtClean="0">
                <a:solidFill>
                  <a:schemeClr val="bg2"/>
                </a:solidFill>
                <a:latin typeface="Candara" charset="0"/>
                <a:ea typeface="Candara" charset="0"/>
                <a:cs typeface="Candara" charset="0"/>
              </a:rPr>
              <a:t>   Regulation </a:t>
            </a:r>
            <a:r>
              <a:rPr lang="en-GB" sz="2000" b="0" dirty="0">
                <a:solidFill>
                  <a:schemeClr val="bg2"/>
                </a:solidFill>
                <a:latin typeface="Candara" charset="0"/>
                <a:ea typeface="Candara" charset="0"/>
                <a:cs typeface="Candara" charset="0"/>
              </a:rPr>
              <a:t>II provides for the interconnection of the Insolvency Registers of each Member State via the European e-Justice Portal (</a:t>
            </a:r>
            <a:r>
              <a:rPr lang="lv-LV" sz="2000" b="0" dirty="0">
                <a:solidFill>
                  <a:schemeClr val="bg2"/>
                </a:solidFill>
                <a:latin typeface="Candara" charset="0"/>
                <a:ea typeface="Candara" charset="0"/>
                <a:cs typeface="Candara" charset="0"/>
                <a:hlinkClick r:id="rId2"/>
              </a:rPr>
              <a:t>www.</a:t>
            </a:r>
            <a:r>
              <a:rPr lang="en-US" sz="2000" b="0" dirty="0">
                <a:solidFill>
                  <a:schemeClr val="bg2"/>
                </a:solidFill>
                <a:latin typeface="Candara" charset="0"/>
                <a:ea typeface="Candara" charset="0"/>
                <a:cs typeface="Candara" charset="0"/>
                <a:hlinkClick r:id="rId2"/>
              </a:rPr>
              <a:t>e-justice.europa.eu) </a:t>
            </a:r>
            <a:r>
              <a:rPr lang="en-GB" sz="2000" b="0" dirty="0">
                <a:solidFill>
                  <a:schemeClr val="bg2"/>
                </a:solidFill>
                <a:latin typeface="Candara" charset="0"/>
                <a:ea typeface="Candara" charset="0"/>
                <a:cs typeface="Candara" charset="0"/>
              </a:rPr>
              <a:t>The certain minimum information relating to the insolvency proceedings </a:t>
            </a:r>
            <a:r>
              <a:rPr lang="en-GB" sz="2000" b="0" dirty="0" smtClean="0">
                <a:solidFill>
                  <a:schemeClr val="bg2"/>
                </a:solidFill>
                <a:latin typeface="Candara" charset="0"/>
                <a:ea typeface="Candara" charset="0"/>
                <a:cs typeface="Candara" charset="0"/>
              </a:rPr>
              <a:t>should </a:t>
            </a:r>
            <a:r>
              <a:rPr lang="en-GB" sz="2000" b="0" dirty="0">
                <a:solidFill>
                  <a:schemeClr val="bg2"/>
                </a:solidFill>
                <a:latin typeface="Candara" charset="0"/>
                <a:ea typeface="Candara" charset="0"/>
                <a:cs typeface="Candara" charset="0"/>
              </a:rPr>
              <a:t>be published in an electronic register and </a:t>
            </a:r>
            <a:r>
              <a:rPr lang="en-GB" sz="2000" b="0" dirty="0" smtClean="0">
                <a:solidFill>
                  <a:schemeClr val="bg2"/>
                </a:solidFill>
                <a:latin typeface="Candara" charset="0"/>
                <a:ea typeface="Candara" charset="0"/>
                <a:cs typeface="Candara" charset="0"/>
              </a:rPr>
              <a:t>should </a:t>
            </a:r>
            <a:r>
              <a:rPr lang="en-GB" sz="2000" b="0" dirty="0">
                <a:solidFill>
                  <a:schemeClr val="bg2"/>
                </a:solidFill>
                <a:latin typeface="Candara" charset="0"/>
                <a:ea typeface="Candara" charset="0"/>
                <a:cs typeface="Candara" charset="0"/>
              </a:rPr>
              <a:t>be available to the public free of </a:t>
            </a:r>
            <a:r>
              <a:rPr lang="en-GB" sz="2000" b="0" dirty="0" smtClean="0">
                <a:solidFill>
                  <a:schemeClr val="bg2"/>
                </a:solidFill>
                <a:latin typeface="Candara" charset="0"/>
                <a:ea typeface="Candara" charset="0"/>
                <a:cs typeface="Candara" charset="0"/>
              </a:rPr>
              <a:t>charge</a:t>
            </a:r>
            <a:endParaRPr lang="en-GB" sz="2000" b="0" dirty="0">
              <a:solidFill>
                <a:schemeClr val="bg2"/>
              </a:solidFill>
              <a:latin typeface="Candara" charset="0"/>
              <a:ea typeface="Candara" charset="0"/>
              <a:cs typeface="Candara" charset="0"/>
            </a:endParaRPr>
          </a:p>
          <a:p>
            <a:pPr algn="just">
              <a:spcBef>
                <a:spcPts val="0"/>
              </a:spcBef>
              <a:buFont typeface="Arial" charset="0"/>
              <a:buChar char="•"/>
            </a:pPr>
            <a:r>
              <a:rPr lang="en-GB" sz="2000" b="0" dirty="0" smtClean="0">
                <a:solidFill>
                  <a:schemeClr val="bg2"/>
                </a:solidFill>
                <a:latin typeface="Candara" charset="0"/>
                <a:ea typeface="Candara" charset="0"/>
                <a:cs typeface="Candara" charset="0"/>
              </a:rPr>
              <a:t>   This </a:t>
            </a:r>
            <a:r>
              <a:rPr lang="en-GB" sz="2000" b="0" dirty="0">
                <a:solidFill>
                  <a:schemeClr val="bg2"/>
                </a:solidFill>
                <a:latin typeface="Candara" charset="0"/>
                <a:ea typeface="Candara" charset="0"/>
                <a:cs typeface="Candara" charset="0"/>
              </a:rPr>
              <a:t>provision </a:t>
            </a:r>
            <a:r>
              <a:rPr lang="en-GB" sz="2000" b="0" dirty="0" smtClean="0">
                <a:solidFill>
                  <a:schemeClr val="bg2"/>
                </a:solidFill>
                <a:latin typeface="Candara" charset="0"/>
                <a:ea typeface="Candara" charset="0"/>
                <a:cs typeface="Candara" charset="0"/>
              </a:rPr>
              <a:t>is in </a:t>
            </a:r>
            <a:r>
              <a:rPr lang="en-GB" sz="2000" b="0" dirty="0">
                <a:solidFill>
                  <a:schemeClr val="bg2"/>
                </a:solidFill>
                <a:latin typeface="Candara" charset="0"/>
                <a:ea typeface="Candara" charset="0"/>
                <a:cs typeface="Candara" charset="0"/>
              </a:rPr>
              <a:t>force </a:t>
            </a:r>
            <a:r>
              <a:rPr lang="en-GB" sz="2000" b="0" dirty="0" smtClean="0">
                <a:solidFill>
                  <a:schemeClr val="bg2"/>
                </a:solidFill>
                <a:latin typeface="Candara" charset="0"/>
                <a:ea typeface="Candara" charset="0"/>
                <a:cs typeface="Candara" charset="0"/>
              </a:rPr>
              <a:t>since </a:t>
            </a:r>
            <a:r>
              <a:rPr lang="en-GB" sz="2000" dirty="0">
                <a:solidFill>
                  <a:schemeClr val="bg2"/>
                </a:solidFill>
                <a:latin typeface="Candara" charset="0"/>
                <a:ea typeface="Candara" charset="0"/>
                <a:cs typeface="Candara" charset="0"/>
              </a:rPr>
              <a:t>June 26</a:t>
            </a:r>
            <a:r>
              <a:rPr lang="en-GB" sz="2000" baseline="30000" dirty="0">
                <a:solidFill>
                  <a:schemeClr val="bg2"/>
                </a:solidFill>
                <a:latin typeface="Candara" charset="0"/>
                <a:ea typeface="Candara" charset="0"/>
                <a:cs typeface="Candara" charset="0"/>
              </a:rPr>
              <a:t>th</a:t>
            </a:r>
            <a:r>
              <a:rPr lang="en-GB" sz="2000" dirty="0">
                <a:solidFill>
                  <a:schemeClr val="bg2"/>
                </a:solidFill>
                <a:latin typeface="Candara" charset="0"/>
                <a:ea typeface="Candara" charset="0"/>
                <a:cs typeface="Candara" charset="0"/>
              </a:rPr>
              <a:t> of 2016 </a:t>
            </a:r>
            <a:r>
              <a:rPr lang="en-GB" sz="2000" b="0" dirty="0">
                <a:solidFill>
                  <a:schemeClr val="bg2"/>
                </a:solidFill>
                <a:latin typeface="Candara" charset="0"/>
                <a:ea typeface="Candara" charset="0"/>
                <a:cs typeface="Candara" charset="0"/>
              </a:rPr>
              <a:t>and </a:t>
            </a:r>
            <a:r>
              <a:rPr lang="en-GB" sz="2000" b="0" dirty="0" smtClean="0">
                <a:solidFill>
                  <a:schemeClr val="bg2"/>
                </a:solidFill>
                <a:latin typeface="Candara" charset="0"/>
                <a:ea typeface="Candara" charset="0"/>
                <a:cs typeface="Candara" charset="0"/>
              </a:rPr>
              <a:t>helps </a:t>
            </a:r>
            <a:r>
              <a:rPr lang="en-GB" sz="2000" b="0" dirty="0">
                <a:solidFill>
                  <a:schemeClr val="bg2"/>
                </a:solidFill>
                <a:latin typeface="Candara" charset="0"/>
                <a:ea typeface="Candara" charset="0"/>
                <a:cs typeface="Candara" charset="0"/>
              </a:rPr>
              <a:t>insolvency administrators to find out the necessary information about the each Member State local legislation and therefore debtor’s property selling </a:t>
            </a:r>
            <a:r>
              <a:rPr lang="en-GB" sz="2000" b="0" dirty="0" smtClean="0">
                <a:solidFill>
                  <a:schemeClr val="bg2"/>
                </a:solidFill>
                <a:latin typeface="Candara" charset="0"/>
                <a:ea typeface="Candara" charset="0"/>
                <a:cs typeface="Candara" charset="0"/>
              </a:rPr>
              <a:t>methods</a:t>
            </a:r>
            <a:endParaRPr lang="en-GB" sz="2000" b="0" dirty="0">
              <a:solidFill>
                <a:schemeClr val="bg2"/>
              </a:solidFill>
              <a:latin typeface="Candara" charset="0"/>
              <a:ea typeface="Candara" charset="0"/>
              <a:cs typeface="Candara" charset="0"/>
            </a:endParaRPr>
          </a:p>
          <a:p>
            <a:pPr algn="just">
              <a:spcBef>
                <a:spcPts val="0"/>
              </a:spcBef>
            </a:pPr>
            <a:r>
              <a:rPr lang="en-GB" sz="2000" b="0" dirty="0" smtClean="0">
                <a:solidFill>
                  <a:schemeClr val="bg2"/>
                </a:solidFill>
                <a:latin typeface="Candara" charset="0"/>
                <a:ea typeface="Candara" charset="0"/>
                <a:cs typeface="Candara" charset="0"/>
              </a:rPr>
              <a:t>   By </a:t>
            </a:r>
            <a:r>
              <a:rPr lang="en-GB" sz="2000" b="0" dirty="0">
                <a:solidFill>
                  <a:schemeClr val="bg2"/>
                </a:solidFill>
                <a:latin typeface="Candara" charset="0"/>
                <a:ea typeface="Candara" charset="0"/>
                <a:cs typeface="Candara" charset="0"/>
              </a:rPr>
              <a:t>analogy with the Insolvency Registers in order to promote the honouring of the debtor’s obligations it should be necessary to include in the Regulation II a provision ensuring </a:t>
            </a:r>
            <a:r>
              <a:rPr lang="en-GB" sz="2000" b="0" u="sng" dirty="0">
                <a:solidFill>
                  <a:schemeClr val="bg2"/>
                </a:solidFill>
                <a:latin typeface="Candara" charset="0"/>
                <a:ea typeface="Candara" charset="0"/>
                <a:cs typeface="Candara" charset="0"/>
              </a:rPr>
              <a:t>that Land register offices or similar institutions in all Member states interconnect in one Land Register that would be available to the insolvency administrators within the EU</a:t>
            </a:r>
            <a:r>
              <a:rPr lang="en-US" sz="2000" b="0" u="sng" dirty="0">
                <a:solidFill>
                  <a:schemeClr val="bg2"/>
                </a:solidFill>
                <a:latin typeface="Candara" charset="0"/>
                <a:ea typeface="Candara" charset="0"/>
                <a:cs typeface="Candara" charset="0"/>
              </a:rPr>
              <a:t> </a:t>
            </a:r>
            <a:endParaRPr lang="en-US" sz="2000" b="0" u="sng" dirty="0">
              <a:solidFill>
                <a:schemeClr val="bg2"/>
              </a:solidFill>
              <a:latin typeface="Candara" charset="0"/>
              <a:ea typeface="Candara" charset="0"/>
              <a:cs typeface="Candara" charset="0"/>
            </a:endParaRPr>
          </a:p>
        </p:txBody>
      </p:sp>
      <p:sp>
        <p:nvSpPr>
          <p:cNvPr id="22531" name="Rectangle 4"/>
          <p:cNvSpPr>
            <a:spLocks noChangeArrowheads="1"/>
          </p:cNvSpPr>
          <p:nvPr/>
        </p:nvSpPr>
        <p:spPr bwMode="auto">
          <a:xfrm>
            <a:off x="8229600" y="152400"/>
            <a:ext cx="762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a:fld id="{7E4700B8-FEFA-3047-85AD-67659F5F9720}" type="slidenum">
              <a:rPr lang="en-US" sz="1400"/>
              <a:pPr algn="r"/>
              <a:t>11</a:t>
            </a:fld>
            <a:endParaRPr lang="en-US" sz="1400"/>
          </a:p>
        </p:txBody>
      </p:sp>
    </p:spTree>
    <p:extLst>
      <p:ext uri="{BB962C8B-B14F-4D97-AF65-F5344CB8AC3E}">
        <p14:creationId xmlns:p14="http://schemas.microsoft.com/office/powerpoint/2010/main" val="652183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609600"/>
            <a:ext cx="8153400" cy="1143000"/>
          </a:xfrm>
        </p:spPr>
        <p:txBody>
          <a:bodyPr/>
          <a:lstStyle/>
          <a:p>
            <a:pPr marL="457200" indent="-457200" algn="ctr" eaLnBrk="1" hangingPunct="1">
              <a:defRPr/>
            </a:pPr>
            <a:endParaRPr lang="en-US" sz="3400" b="1" dirty="0">
              <a:solidFill>
                <a:srgbClr val="FFFFFF"/>
              </a:solidFill>
              <a:latin typeface="Candara"/>
              <a:cs typeface="Candara"/>
            </a:endParaRPr>
          </a:p>
        </p:txBody>
      </p:sp>
      <p:sp>
        <p:nvSpPr>
          <p:cNvPr id="23554" name="Rectangle 3"/>
          <p:cNvSpPr>
            <a:spLocks noGrp="1" noChangeArrowheads="1"/>
          </p:cNvSpPr>
          <p:nvPr>
            <p:ph type="body" idx="1"/>
          </p:nvPr>
        </p:nvSpPr>
        <p:spPr>
          <a:xfrm>
            <a:off x="685800" y="1844824"/>
            <a:ext cx="8001000" cy="4584551"/>
          </a:xfrm>
        </p:spPr>
        <p:txBody>
          <a:bodyPr/>
          <a:lstStyle/>
          <a:p>
            <a:pPr marL="109728" indent="0" algn="ctr">
              <a:buNone/>
            </a:pPr>
            <a:endParaRPr lang="en-US" sz="4000" dirty="0" smtClean="0">
              <a:solidFill>
                <a:schemeClr val="bg2"/>
              </a:solidFill>
              <a:latin typeface="Candara" charset="0"/>
              <a:ea typeface="Candara" charset="0"/>
              <a:cs typeface="Candara" charset="0"/>
            </a:endParaRPr>
          </a:p>
          <a:p>
            <a:pPr marL="109728" indent="0" algn="ctr">
              <a:buNone/>
            </a:pPr>
            <a:r>
              <a:rPr lang="en-US" sz="4000" dirty="0" smtClean="0">
                <a:solidFill>
                  <a:schemeClr val="bg2"/>
                </a:solidFill>
                <a:latin typeface="Candara" charset="0"/>
                <a:ea typeface="Candara" charset="0"/>
                <a:cs typeface="Candara" charset="0"/>
              </a:rPr>
              <a:t>THANK </a:t>
            </a:r>
            <a:r>
              <a:rPr lang="en-US" sz="4000" dirty="0">
                <a:solidFill>
                  <a:schemeClr val="bg2"/>
                </a:solidFill>
                <a:latin typeface="Candara" charset="0"/>
                <a:ea typeface="Candara" charset="0"/>
                <a:cs typeface="Candara" charset="0"/>
              </a:rPr>
              <a:t>YOU VERY MUCH</a:t>
            </a:r>
            <a:r>
              <a:rPr lang="en-US" sz="4000" dirty="0" smtClean="0">
                <a:solidFill>
                  <a:schemeClr val="bg2"/>
                </a:solidFill>
                <a:latin typeface="Candara" charset="0"/>
                <a:ea typeface="Candara" charset="0"/>
                <a:cs typeface="Candara" charset="0"/>
              </a:rPr>
              <a:t>!</a:t>
            </a:r>
          </a:p>
          <a:p>
            <a:pPr marL="109728" indent="0" algn="ctr">
              <a:buNone/>
            </a:pPr>
            <a:endParaRPr lang="en-US" sz="4000" dirty="0">
              <a:solidFill>
                <a:schemeClr val="bg2"/>
              </a:solidFill>
              <a:latin typeface="Candara" charset="0"/>
              <a:ea typeface="Candara" charset="0"/>
              <a:cs typeface="Candara" charset="0"/>
            </a:endParaRPr>
          </a:p>
          <a:p>
            <a:pPr marL="0" indent="0" algn="r">
              <a:buNone/>
            </a:pPr>
            <a:r>
              <a:rPr lang="lv-LV" sz="2200" b="0" dirty="0">
                <a:solidFill>
                  <a:schemeClr val="bg2"/>
                </a:solidFill>
                <a:latin typeface="Candara" charset="0"/>
                <a:ea typeface="Candara" charset="0"/>
                <a:cs typeface="Candara" charset="0"/>
              </a:rPr>
              <a:t>Daiga </a:t>
            </a:r>
            <a:r>
              <a:rPr lang="lv-LV" sz="2200" b="0" dirty="0" smtClean="0">
                <a:solidFill>
                  <a:schemeClr val="bg2"/>
                </a:solidFill>
                <a:latin typeface="Candara" charset="0"/>
                <a:ea typeface="Candara" charset="0"/>
                <a:cs typeface="Candara" charset="0"/>
              </a:rPr>
              <a:t>Sproģe, </a:t>
            </a:r>
            <a:r>
              <a:rPr lang="lv-LV" sz="2200" b="0" dirty="0" err="1" smtClean="0">
                <a:solidFill>
                  <a:schemeClr val="bg2"/>
                </a:solidFill>
                <a:latin typeface="Candara" charset="0"/>
                <a:ea typeface="Candara" charset="0"/>
                <a:cs typeface="Candara" charset="0"/>
              </a:rPr>
              <a:t>Dr.iur.cand</a:t>
            </a:r>
            <a:r>
              <a:rPr lang="lv-LV" sz="2200" b="0" dirty="0" smtClean="0">
                <a:solidFill>
                  <a:schemeClr val="bg2"/>
                </a:solidFill>
                <a:latin typeface="Candara" charset="0"/>
                <a:ea typeface="Candara" charset="0"/>
                <a:cs typeface="Candara" charset="0"/>
              </a:rPr>
              <a:t>.</a:t>
            </a:r>
            <a:endParaRPr lang="en-US" sz="2200" b="0" dirty="0">
              <a:solidFill>
                <a:schemeClr val="bg2"/>
              </a:solidFill>
              <a:latin typeface="Candara" charset="0"/>
              <a:ea typeface="Candara" charset="0"/>
              <a:cs typeface="Candara" charset="0"/>
            </a:endParaRPr>
          </a:p>
          <a:p>
            <a:pPr marL="0" indent="0" algn="r">
              <a:buNone/>
            </a:pPr>
            <a:r>
              <a:rPr lang="lv-LV" sz="2200" b="0" dirty="0">
                <a:solidFill>
                  <a:schemeClr val="bg2"/>
                </a:solidFill>
                <a:latin typeface="Candara" charset="0"/>
                <a:ea typeface="Candara" charset="0"/>
                <a:cs typeface="Candara" charset="0"/>
              </a:rPr>
              <a:t> </a:t>
            </a:r>
            <a:r>
              <a:rPr lang="lv-LV" sz="2200" b="0" dirty="0" err="1">
                <a:solidFill>
                  <a:schemeClr val="bg2"/>
                </a:solidFill>
                <a:latin typeface="Candara" charset="0"/>
                <a:ea typeface="Candara" charset="0"/>
                <a:cs typeface="Candara" charset="0"/>
              </a:rPr>
              <a:t>Turiba</a:t>
            </a:r>
            <a:r>
              <a:rPr lang="lv-LV" sz="2200" b="0" dirty="0">
                <a:solidFill>
                  <a:schemeClr val="bg2"/>
                </a:solidFill>
                <a:latin typeface="Candara" charset="0"/>
                <a:ea typeface="Candara" charset="0"/>
                <a:cs typeface="Candara" charset="0"/>
              </a:rPr>
              <a:t> </a:t>
            </a:r>
            <a:r>
              <a:rPr lang="lv-LV" sz="2200" b="0" dirty="0" err="1">
                <a:solidFill>
                  <a:schemeClr val="bg2"/>
                </a:solidFill>
                <a:latin typeface="Candara" charset="0"/>
                <a:ea typeface="Candara" charset="0"/>
                <a:cs typeface="Candara" charset="0"/>
              </a:rPr>
              <a:t>University</a:t>
            </a:r>
            <a:r>
              <a:rPr lang="lv-LV" sz="2200" b="0" dirty="0">
                <a:solidFill>
                  <a:schemeClr val="bg2"/>
                </a:solidFill>
                <a:latin typeface="Candara" charset="0"/>
                <a:ea typeface="Candara" charset="0"/>
                <a:cs typeface="Candara" charset="0"/>
              </a:rPr>
              <a:t>, </a:t>
            </a:r>
            <a:r>
              <a:rPr lang="lv-LV" sz="2200" b="0" dirty="0" err="1">
                <a:solidFill>
                  <a:schemeClr val="bg2"/>
                </a:solidFill>
                <a:latin typeface="Candara" charset="0"/>
                <a:ea typeface="Candara" charset="0"/>
                <a:cs typeface="Candara" charset="0"/>
              </a:rPr>
              <a:t>Faculty</a:t>
            </a:r>
            <a:r>
              <a:rPr lang="lv-LV" sz="2200" b="0" dirty="0">
                <a:solidFill>
                  <a:schemeClr val="bg2"/>
                </a:solidFill>
                <a:latin typeface="Candara" charset="0"/>
                <a:ea typeface="Candara" charset="0"/>
                <a:cs typeface="Candara" charset="0"/>
              </a:rPr>
              <a:t> </a:t>
            </a:r>
            <a:r>
              <a:rPr lang="lv-LV" sz="2200" b="0" dirty="0" err="1">
                <a:solidFill>
                  <a:schemeClr val="bg2"/>
                </a:solidFill>
                <a:latin typeface="Candara" charset="0"/>
                <a:ea typeface="Candara" charset="0"/>
                <a:cs typeface="Candara" charset="0"/>
              </a:rPr>
              <a:t>of</a:t>
            </a:r>
            <a:r>
              <a:rPr lang="lv-LV" sz="2200" b="0" dirty="0">
                <a:solidFill>
                  <a:schemeClr val="bg2"/>
                </a:solidFill>
                <a:latin typeface="Candara" charset="0"/>
                <a:ea typeface="Candara" charset="0"/>
                <a:cs typeface="Candara" charset="0"/>
              </a:rPr>
              <a:t> </a:t>
            </a:r>
            <a:r>
              <a:rPr lang="lv-LV" sz="2200" b="0" dirty="0" err="1">
                <a:solidFill>
                  <a:schemeClr val="bg2"/>
                </a:solidFill>
                <a:latin typeface="Candara" charset="0"/>
                <a:ea typeface="Candara" charset="0"/>
                <a:cs typeface="Candara" charset="0"/>
              </a:rPr>
              <a:t>Law</a:t>
            </a:r>
            <a:r>
              <a:rPr lang="lv-LV" sz="2200" b="0" dirty="0">
                <a:solidFill>
                  <a:schemeClr val="bg2"/>
                </a:solidFill>
                <a:latin typeface="Candara" charset="0"/>
                <a:ea typeface="Candara" charset="0"/>
                <a:cs typeface="Candara" charset="0"/>
              </a:rPr>
              <a:t>, </a:t>
            </a:r>
          </a:p>
          <a:p>
            <a:pPr marL="0" indent="0" algn="r">
              <a:buNone/>
            </a:pPr>
            <a:r>
              <a:rPr lang="lv-LV" sz="2200" b="0" dirty="0" err="1" smtClean="0">
                <a:solidFill>
                  <a:schemeClr val="bg2"/>
                </a:solidFill>
                <a:latin typeface="Candara" charset="0"/>
                <a:ea typeface="Candara" charset="0"/>
                <a:cs typeface="Candara" charset="0"/>
              </a:rPr>
              <a:t>lecturer</a:t>
            </a:r>
            <a:endParaRPr lang="lv-LV" sz="2200" b="0" dirty="0">
              <a:solidFill>
                <a:schemeClr val="bg2"/>
              </a:solidFill>
              <a:latin typeface="Candara" charset="0"/>
              <a:ea typeface="Candara" charset="0"/>
              <a:cs typeface="Candara" charset="0"/>
            </a:endParaRPr>
          </a:p>
          <a:p>
            <a:pPr marL="0" indent="0" algn="r">
              <a:buNone/>
            </a:pPr>
            <a:r>
              <a:rPr lang="lv-LV" sz="2200" b="0" dirty="0">
                <a:solidFill>
                  <a:schemeClr val="bg2"/>
                </a:solidFill>
                <a:latin typeface="Candara" charset="0"/>
                <a:ea typeface="Candara" charset="0"/>
                <a:cs typeface="Candara" charset="0"/>
              </a:rPr>
              <a:t>(Latvia)</a:t>
            </a:r>
            <a:endParaRPr lang="en-US" sz="2200" b="0" dirty="0">
              <a:solidFill>
                <a:schemeClr val="bg2"/>
              </a:solidFill>
              <a:latin typeface="Candara" charset="0"/>
              <a:ea typeface="Candara" charset="0"/>
              <a:cs typeface="Candara" charset="0"/>
            </a:endParaRPr>
          </a:p>
          <a:p>
            <a:pPr marL="0" indent="0" algn="just" eaLnBrk="1" hangingPunct="1">
              <a:spcBef>
                <a:spcPct val="70000"/>
              </a:spcBef>
              <a:buFont typeface="Wingdings" charset="0"/>
              <a:buNone/>
            </a:pPr>
            <a:endParaRPr lang="en-US" sz="2400" b="0" dirty="0">
              <a:solidFill>
                <a:srgbClr val="FFCC00"/>
              </a:solidFill>
              <a:latin typeface="Candara" charset="0"/>
              <a:cs typeface="Candara" charset="0"/>
            </a:endParaRPr>
          </a:p>
        </p:txBody>
      </p:sp>
      <p:sp>
        <p:nvSpPr>
          <p:cNvPr id="23555" name="Rectangle 4"/>
          <p:cNvSpPr>
            <a:spLocks noChangeArrowheads="1"/>
          </p:cNvSpPr>
          <p:nvPr/>
        </p:nvSpPr>
        <p:spPr bwMode="auto">
          <a:xfrm>
            <a:off x="8229600" y="152400"/>
            <a:ext cx="762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a:fld id="{5ACA68CC-9E26-D340-B430-B527AD6853BB}" type="slidenum">
              <a:rPr lang="en-US" sz="1400"/>
              <a:pPr algn="r"/>
              <a:t>12</a:t>
            </a:fld>
            <a:endParaRPr lang="en-US" sz="1400"/>
          </a:p>
        </p:txBody>
      </p:sp>
      <p:sp>
        <p:nvSpPr>
          <p:cNvPr id="23556" name="Text Box 6"/>
          <p:cNvSpPr txBox="1">
            <a:spLocks noChangeArrowheads="1"/>
          </p:cNvSpPr>
          <p:nvPr/>
        </p:nvSpPr>
        <p:spPr bwMode="auto">
          <a:xfrm>
            <a:off x="4676056" y="932979"/>
            <a:ext cx="5216525" cy="784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ru-RU" sz="1800" b="1" dirty="0">
              <a:solidFill>
                <a:srgbClr val="FFFFFF"/>
              </a:solidFill>
              <a:latin typeface="Candara" charset="0"/>
              <a:cs typeface="Candara" charset="0"/>
            </a:endParaRPr>
          </a:p>
          <a:p>
            <a:pPr eaLnBrk="1" hangingPunct="1">
              <a:spcBef>
                <a:spcPct val="50000"/>
              </a:spcBef>
            </a:pPr>
            <a:endParaRPr lang="en-US" sz="1800" b="1" dirty="0">
              <a:latin typeface="Garamond"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4213" y="2060848"/>
            <a:ext cx="7772400" cy="4297090"/>
          </a:xfrm>
        </p:spPr>
        <p:txBody>
          <a:bodyPr/>
          <a:lstStyle/>
          <a:p>
            <a:pPr algn="just">
              <a:buNone/>
              <a:defRPr/>
            </a:pPr>
            <a:r>
              <a:rPr lang="en-US" sz="2400" dirty="0">
                <a:solidFill>
                  <a:schemeClr val="bg2"/>
                </a:solidFill>
                <a:latin typeface="Candara" charset="0"/>
                <a:ea typeface="Candara" charset="0"/>
                <a:cs typeface="Candara" charset="0"/>
              </a:rPr>
              <a:t>Definition: </a:t>
            </a:r>
            <a:r>
              <a:rPr lang="en-US" sz="2400" b="0" dirty="0">
                <a:solidFill>
                  <a:schemeClr val="bg2"/>
                </a:solidFill>
                <a:latin typeface="Candara" charset="0"/>
                <a:ea typeface="Candara" charset="0"/>
                <a:cs typeface="Candara" charset="0"/>
              </a:rPr>
              <a:t>a complex of the measures of legal character, in order to protect the interests of the body of creditors, and, if possible to renew paying capacity of the insolvency subject </a:t>
            </a:r>
          </a:p>
          <a:p>
            <a:pPr algn="just">
              <a:buNone/>
              <a:defRPr/>
            </a:pPr>
            <a:endParaRPr lang="en-US" sz="2400" dirty="0">
              <a:solidFill>
                <a:schemeClr val="bg2"/>
              </a:solidFill>
              <a:latin typeface="Candara" charset="0"/>
              <a:ea typeface="Candara" charset="0"/>
              <a:cs typeface="Candara" charset="0"/>
            </a:endParaRPr>
          </a:p>
          <a:p>
            <a:pPr algn="just">
              <a:buNone/>
              <a:defRPr/>
            </a:pPr>
            <a:r>
              <a:rPr lang="en-GB" sz="2400" dirty="0">
                <a:solidFill>
                  <a:schemeClr val="bg2"/>
                </a:solidFill>
                <a:latin typeface="Candara" charset="0"/>
                <a:ea typeface="Candara" charset="0"/>
                <a:cs typeface="Candara" charset="0"/>
              </a:rPr>
              <a:t>Voluntary insolvency - </a:t>
            </a:r>
            <a:r>
              <a:rPr lang="en-GB" sz="2400" b="0" dirty="0">
                <a:solidFill>
                  <a:schemeClr val="bg2"/>
                </a:solidFill>
                <a:latin typeface="Candara" charset="0"/>
                <a:ea typeface="Candara" charset="0"/>
                <a:cs typeface="Candara" charset="0"/>
              </a:rPr>
              <a:t>is a bankruptcy proceeding initiated by the debtor; </a:t>
            </a:r>
          </a:p>
          <a:p>
            <a:pPr algn="just">
              <a:buNone/>
              <a:defRPr/>
            </a:pPr>
            <a:r>
              <a:rPr lang="en-GB" sz="2400" dirty="0">
                <a:solidFill>
                  <a:schemeClr val="bg2"/>
                </a:solidFill>
                <a:latin typeface="Candara" charset="0"/>
                <a:ea typeface="Candara" charset="0"/>
                <a:cs typeface="Candara" charset="0"/>
              </a:rPr>
              <a:t>Involuntary insolvency - </a:t>
            </a:r>
            <a:r>
              <a:rPr lang="en-GB" sz="2400" b="0" dirty="0">
                <a:solidFill>
                  <a:schemeClr val="bg2"/>
                </a:solidFill>
                <a:latin typeface="Candara" charset="0"/>
                <a:ea typeface="Candara" charset="0"/>
                <a:cs typeface="Candara" charset="0"/>
              </a:rPr>
              <a:t>is a bankruptcy proceeding initiated by the creditor to force the debtor to declare bankruptcy or be legally declared bankrupt</a:t>
            </a:r>
            <a:r>
              <a:rPr lang="en-US" sz="2400" b="0" dirty="0">
                <a:solidFill>
                  <a:schemeClr val="bg2"/>
                </a:solidFill>
                <a:latin typeface="Candara" charset="0"/>
                <a:ea typeface="Candara" charset="0"/>
                <a:cs typeface="Candara" charset="0"/>
              </a:rPr>
              <a:t> </a:t>
            </a:r>
            <a:endParaRPr lang="en-US" sz="2400" b="0" dirty="0">
              <a:solidFill>
                <a:schemeClr val="bg2"/>
              </a:solidFill>
              <a:latin typeface="Candara" charset="0"/>
              <a:ea typeface="Candara" charset="0"/>
              <a:cs typeface="Candara" charset="0"/>
            </a:endParaRPr>
          </a:p>
        </p:txBody>
      </p:sp>
      <p:sp>
        <p:nvSpPr>
          <p:cNvPr id="8" name="Title 7"/>
          <p:cNvSpPr>
            <a:spLocks noGrp="1"/>
          </p:cNvSpPr>
          <p:nvPr>
            <p:ph type="title"/>
          </p:nvPr>
        </p:nvSpPr>
        <p:spPr>
          <a:xfrm>
            <a:off x="539552" y="692696"/>
            <a:ext cx="7772400" cy="1033463"/>
          </a:xfrm>
        </p:spPr>
        <p:txBody>
          <a:bodyPr/>
          <a:lstStyle/>
          <a:p>
            <a:pPr marL="457200" indent="-457200" algn="ctr" eaLnBrk="1" hangingPunct="1">
              <a:defRPr/>
            </a:pPr>
            <a:r>
              <a:rPr lang="en-US" sz="3600" b="1" dirty="0" smtClean="0">
                <a:solidFill>
                  <a:schemeClr val="tx1"/>
                </a:solidFill>
                <a:latin typeface="Candara" charset="0"/>
                <a:ea typeface="Candara" charset="0"/>
                <a:cs typeface="Candara" charset="0"/>
              </a:rPr>
              <a:t>The Insolvency Proceedings</a:t>
            </a:r>
            <a:endParaRPr lang="en-US" sz="3600" b="1" dirty="0">
              <a:solidFill>
                <a:schemeClr val="tx1"/>
              </a:solidFill>
              <a:latin typeface="Candara"/>
              <a:cs typeface="Candara"/>
            </a:endParaRPr>
          </a:p>
        </p:txBody>
      </p:sp>
      <p:sp>
        <p:nvSpPr>
          <p:cNvPr id="17411" name="Text Box 33"/>
          <p:cNvSpPr txBox="1">
            <a:spLocks noChangeArrowheads="1"/>
          </p:cNvSpPr>
          <p:nvPr/>
        </p:nvSpPr>
        <p:spPr bwMode="auto">
          <a:xfrm>
            <a:off x="0" y="0"/>
            <a:ext cx="5791200" cy="784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ru-RU" sz="1800" b="1" smtClean="0">
              <a:solidFill>
                <a:srgbClr val="FFFFFF"/>
              </a:solidFill>
              <a:latin typeface="Candara" charset="0"/>
              <a:cs typeface="Candara" charset="0"/>
            </a:endParaRPr>
          </a:p>
          <a:p>
            <a:pPr eaLnBrk="1" hangingPunct="1">
              <a:spcBef>
                <a:spcPct val="50000"/>
              </a:spcBef>
            </a:pPr>
            <a:endParaRPr lang="en-US" sz="1800" b="1" dirty="0">
              <a:latin typeface="Garamond"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4213" y="2060848"/>
            <a:ext cx="7772400" cy="4297090"/>
          </a:xfrm>
        </p:spPr>
        <p:txBody>
          <a:bodyPr/>
          <a:lstStyle/>
          <a:p>
            <a:pPr algn="just"/>
            <a:r>
              <a:rPr lang="en-GB" sz="2400" b="0" dirty="0">
                <a:solidFill>
                  <a:schemeClr val="bg2"/>
                </a:solidFill>
                <a:latin typeface="Candara" charset="0"/>
                <a:ea typeface="Candara" charset="0"/>
                <a:cs typeface="Candara" charset="0"/>
              </a:rPr>
              <a:t>The insolvency proceeding gets the cross-border status in case, if a debtor has </a:t>
            </a:r>
            <a:r>
              <a:rPr lang="en-GB" sz="2400" dirty="0">
                <a:solidFill>
                  <a:schemeClr val="bg2"/>
                </a:solidFill>
                <a:latin typeface="Candara" charset="0"/>
                <a:ea typeface="Candara" charset="0"/>
                <a:cs typeface="Candara" charset="0"/>
              </a:rPr>
              <a:t>assets and/or creditors in more then one Member State </a:t>
            </a:r>
          </a:p>
          <a:p>
            <a:pPr algn="just"/>
            <a:endParaRPr lang="en-GB" sz="2400" dirty="0">
              <a:solidFill>
                <a:schemeClr val="bg2"/>
              </a:solidFill>
              <a:latin typeface="Candara" charset="0"/>
              <a:ea typeface="Candara" charset="0"/>
              <a:cs typeface="Candara" charset="0"/>
            </a:endParaRPr>
          </a:p>
          <a:p>
            <a:pPr algn="just"/>
            <a:r>
              <a:rPr lang="en-US" sz="2400" b="0" dirty="0">
                <a:solidFill>
                  <a:schemeClr val="bg2"/>
                </a:solidFill>
                <a:latin typeface="Candara" charset="0"/>
                <a:ea typeface="Candara" charset="0"/>
                <a:cs typeface="Candara" charset="0"/>
              </a:rPr>
              <a:t>In order to achieve the aim of improving the effectiveness of insolvency proceedings having cross-border effects, it is necessary, and appropriate, that the provisions on jurisdiction, recognition and applicable law in this area should be contained in a Union measure which is binding and directly applicable in all Member States</a:t>
            </a:r>
          </a:p>
          <a:p>
            <a:pPr algn="just" eaLnBrk="1" hangingPunct="1">
              <a:buNone/>
              <a:defRPr/>
            </a:pPr>
            <a:endParaRPr lang="en-US" sz="2400" b="0" dirty="0">
              <a:solidFill>
                <a:srgbClr val="FFCC00"/>
              </a:solidFill>
              <a:latin typeface="Garamond" charset="0"/>
              <a:cs typeface="+mn-cs"/>
            </a:endParaRPr>
          </a:p>
        </p:txBody>
      </p:sp>
      <p:sp>
        <p:nvSpPr>
          <p:cNvPr id="8" name="Title 7"/>
          <p:cNvSpPr>
            <a:spLocks noGrp="1"/>
          </p:cNvSpPr>
          <p:nvPr>
            <p:ph type="title"/>
          </p:nvPr>
        </p:nvSpPr>
        <p:spPr>
          <a:xfrm>
            <a:off x="539552" y="692696"/>
            <a:ext cx="7772400" cy="1033463"/>
          </a:xfrm>
        </p:spPr>
        <p:txBody>
          <a:bodyPr/>
          <a:lstStyle/>
          <a:p>
            <a:pPr marL="457200" indent="-457200" algn="ctr" eaLnBrk="1" hangingPunct="1">
              <a:defRPr/>
            </a:pPr>
            <a:r>
              <a:rPr lang="en-US" sz="3600" b="1" dirty="0">
                <a:solidFill>
                  <a:schemeClr val="tx1"/>
                </a:solidFill>
                <a:latin typeface="Candara" charset="0"/>
                <a:ea typeface="Candara" charset="0"/>
                <a:cs typeface="Candara" charset="0"/>
              </a:rPr>
              <a:t>EU Cross-border insolvency proceedings</a:t>
            </a:r>
            <a:endParaRPr lang="en-US" sz="3600" b="1" dirty="0">
              <a:solidFill>
                <a:schemeClr val="tx1"/>
              </a:solidFill>
              <a:latin typeface="Candara"/>
              <a:cs typeface="Candara"/>
            </a:endParaRPr>
          </a:p>
        </p:txBody>
      </p:sp>
      <p:sp>
        <p:nvSpPr>
          <p:cNvPr id="17411" name="Text Box 33"/>
          <p:cNvSpPr txBox="1">
            <a:spLocks noChangeArrowheads="1"/>
          </p:cNvSpPr>
          <p:nvPr/>
        </p:nvSpPr>
        <p:spPr bwMode="auto">
          <a:xfrm>
            <a:off x="0" y="0"/>
            <a:ext cx="5791200" cy="784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ru-RU" sz="1800" b="1" smtClean="0">
              <a:solidFill>
                <a:srgbClr val="FFFFFF"/>
              </a:solidFill>
              <a:latin typeface="Candara" charset="0"/>
              <a:cs typeface="Candara" charset="0"/>
            </a:endParaRPr>
          </a:p>
          <a:p>
            <a:pPr eaLnBrk="1" hangingPunct="1">
              <a:spcBef>
                <a:spcPct val="50000"/>
              </a:spcBef>
            </a:pPr>
            <a:endParaRPr lang="en-US" sz="1800" b="1" dirty="0">
              <a:latin typeface="Garamond" charset="0"/>
            </a:endParaRPr>
          </a:p>
        </p:txBody>
      </p:sp>
    </p:spTree>
    <p:extLst>
      <p:ext uri="{BB962C8B-B14F-4D97-AF65-F5344CB8AC3E}">
        <p14:creationId xmlns:p14="http://schemas.microsoft.com/office/powerpoint/2010/main" val="1470027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6146" name="Rectangle 15"/>
          <p:cNvSpPr>
            <a:spLocks noGrp="1" noChangeArrowheads="1"/>
          </p:cNvSpPr>
          <p:nvPr>
            <p:ph type="title"/>
          </p:nvPr>
        </p:nvSpPr>
        <p:spPr/>
        <p:txBody>
          <a:bodyPr/>
          <a:lstStyle/>
          <a:p>
            <a:pPr marL="457200" indent="-457200" algn="ctr" eaLnBrk="1" hangingPunct="1">
              <a:defRPr/>
            </a:pPr>
            <a:r>
              <a:rPr lang="en-US" sz="3600" b="1" dirty="0">
                <a:solidFill>
                  <a:schemeClr val="tx1"/>
                </a:solidFill>
                <a:latin typeface="Candara" charset="0"/>
                <a:ea typeface="Candara" charset="0"/>
                <a:cs typeface="Candara" charset="0"/>
              </a:rPr>
              <a:t>Regulation on Insolvency Proceedings (I)</a:t>
            </a:r>
            <a:endParaRPr lang="en-US" sz="3600" b="1" dirty="0">
              <a:solidFill>
                <a:schemeClr val="tx1"/>
              </a:solidFill>
              <a:latin typeface="Candara"/>
              <a:cs typeface="Candara"/>
            </a:endParaRPr>
          </a:p>
        </p:txBody>
      </p:sp>
      <p:sp>
        <p:nvSpPr>
          <p:cNvPr id="6160" name="Rectangle 16"/>
          <p:cNvSpPr>
            <a:spLocks noGrp="1" noChangeArrowheads="1"/>
          </p:cNvSpPr>
          <p:nvPr>
            <p:ph type="body" idx="1"/>
          </p:nvPr>
        </p:nvSpPr>
        <p:spPr>
          <a:xfrm>
            <a:off x="685800" y="1916113"/>
            <a:ext cx="8229600" cy="3941762"/>
          </a:xfrm>
        </p:spPr>
        <p:txBody>
          <a:bodyPr/>
          <a:lstStyle/>
          <a:p>
            <a:pPr marL="0" indent="-609600" algn="just">
              <a:spcBef>
                <a:spcPts val="0"/>
              </a:spcBef>
              <a:buNone/>
            </a:pPr>
            <a:r>
              <a:rPr lang="en-US" sz="2400" b="0" dirty="0" smtClean="0">
                <a:latin typeface="Candara" charset="0"/>
                <a:ea typeface="Candara" charset="0"/>
                <a:cs typeface="Candara" charset="0"/>
              </a:rPr>
              <a:t>  </a:t>
            </a:r>
            <a:r>
              <a:rPr lang="en-US" sz="2200" b="0" dirty="0" smtClean="0">
                <a:solidFill>
                  <a:schemeClr val="bg2"/>
                </a:solidFill>
                <a:latin typeface="Candara"/>
                <a:cs typeface="Candara"/>
              </a:rPr>
              <a:t>Council </a:t>
            </a:r>
            <a:r>
              <a:rPr lang="en-US" sz="2200" b="0" dirty="0">
                <a:solidFill>
                  <a:schemeClr val="bg2"/>
                </a:solidFill>
                <a:latin typeface="Candara"/>
                <a:cs typeface="Candara"/>
              </a:rPr>
              <a:t>Regulation (EC) No 1346/2000 of 29 May 2000 on insolvency proceedings (thereinafter – </a:t>
            </a:r>
            <a:r>
              <a:rPr lang="en-US" sz="2200" dirty="0">
                <a:solidFill>
                  <a:schemeClr val="bg2"/>
                </a:solidFill>
                <a:latin typeface="Candara"/>
                <a:cs typeface="Candara"/>
              </a:rPr>
              <a:t>Regulation I</a:t>
            </a:r>
            <a:r>
              <a:rPr lang="en-US" sz="2200" b="0" dirty="0">
                <a:solidFill>
                  <a:schemeClr val="bg2"/>
                </a:solidFill>
                <a:latin typeface="Candara"/>
                <a:cs typeface="Candara"/>
              </a:rPr>
              <a:t>), which is in force since 31</a:t>
            </a:r>
            <a:r>
              <a:rPr lang="en-US" sz="2200" b="0" baseline="30000" dirty="0">
                <a:solidFill>
                  <a:schemeClr val="bg2"/>
                </a:solidFill>
                <a:latin typeface="Candara"/>
                <a:cs typeface="Candara"/>
              </a:rPr>
              <a:t>st</a:t>
            </a:r>
            <a:r>
              <a:rPr lang="en-US" sz="2200" b="0" dirty="0">
                <a:solidFill>
                  <a:schemeClr val="bg2"/>
                </a:solidFill>
                <a:latin typeface="Candara"/>
                <a:cs typeface="Candara"/>
              </a:rPr>
              <a:t> May of 2002, but in Latvia since May 1</a:t>
            </a:r>
            <a:r>
              <a:rPr lang="en-US" sz="2200" b="0" baseline="30000" dirty="0">
                <a:solidFill>
                  <a:schemeClr val="bg2"/>
                </a:solidFill>
                <a:latin typeface="Candara"/>
                <a:cs typeface="Candara"/>
              </a:rPr>
              <a:t>st</a:t>
            </a:r>
            <a:r>
              <a:rPr lang="en-US" sz="2200" b="0" dirty="0">
                <a:solidFill>
                  <a:schemeClr val="bg2"/>
                </a:solidFill>
                <a:latin typeface="Candara"/>
                <a:cs typeface="Candara"/>
              </a:rPr>
              <a:t> of 2004</a:t>
            </a:r>
          </a:p>
          <a:p>
            <a:pPr marL="0" indent="-609600" algn="just">
              <a:spcBef>
                <a:spcPts val="0"/>
              </a:spcBef>
              <a:buNone/>
            </a:pPr>
            <a:endParaRPr lang="en-US" sz="2200" b="0" dirty="0">
              <a:solidFill>
                <a:schemeClr val="bg2"/>
              </a:solidFill>
              <a:latin typeface="Candara"/>
              <a:cs typeface="Candara"/>
            </a:endParaRPr>
          </a:p>
          <a:p>
            <a:pPr marL="0" indent="-609600" algn="just">
              <a:spcBef>
                <a:spcPts val="0"/>
              </a:spcBef>
              <a:buNone/>
            </a:pPr>
            <a:r>
              <a:rPr lang="en-US" sz="2200" b="0" dirty="0">
                <a:solidFill>
                  <a:schemeClr val="bg2"/>
                </a:solidFill>
                <a:latin typeface="Candara"/>
                <a:cs typeface="Candara"/>
              </a:rPr>
              <a:t> </a:t>
            </a:r>
            <a:r>
              <a:rPr lang="en-US" sz="2200" b="0" dirty="0" smtClean="0">
                <a:solidFill>
                  <a:schemeClr val="bg2"/>
                </a:solidFill>
                <a:latin typeface="Candara"/>
                <a:cs typeface="Candara"/>
              </a:rPr>
              <a:t> Regulation </a:t>
            </a:r>
            <a:r>
              <a:rPr lang="en-US" sz="2200" b="0" dirty="0">
                <a:solidFill>
                  <a:schemeClr val="bg2"/>
                </a:solidFill>
                <a:latin typeface="Candara"/>
                <a:cs typeface="Candara"/>
              </a:rPr>
              <a:t>I applies to insolvency proceedings, whether the debtor is a natural person or a legal person, a trader or an individual</a:t>
            </a:r>
          </a:p>
          <a:p>
            <a:pPr marL="0" indent="-609600" algn="just">
              <a:spcBef>
                <a:spcPts val="0"/>
              </a:spcBef>
              <a:buNone/>
            </a:pPr>
            <a:endParaRPr lang="en-US" sz="2200" b="0" dirty="0">
              <a:solidFill>
                <a:schemeClr val="bg2"/>
              </a:solidFill>
              <a:latin typeface="Candara"/>
              <a:cs typeface="Candara"/>
            </a:endParaRPr>
          </a:p>
          <a:p>
            <a:pPr marL="0" indent="-609600" algn="just">
              <a:spcBef>
                <a:spcPts val="0"/>
              </a:spcBef>
              <a:buNone/>
            </a:pPr>
            <a:r>
              <a:rPr lang="en-US" sz="2200" b="0" dirty="0" smtClean="0">
                <a:solidFill>
                  <a:schemeClr val="bg2"/>
                </a:solidFill>
                <a:latin typeface="Candara"/>
                <a:cs typeface="Candara"/>
              </a:rPr>
              <a:t> Insolvency </a:t>
            </a:r>
            <a:r>
              <a:rPr lang="en-US" sz="2200" b="0" dirty="0">
                <a:solidFill>
                  <a:schemeClr val="bg2"/>
                </a:solidFill>
                <a:latin typeface="Candara"/>
                <a:cs typeface="Candara"/>
              </a:rPr>
              <a:t>proceedings concerning insurance undertakings, credit institutions, investment undertakings should be excluded from the scope of this Regulation I</a:t>
            </a:r>
          </a:p>
          <a:p>
            <a:pPr marL="609600" indent="-609600" algn="just" eaLnBrk="1" hangingPunct="1">
              <a:spcBef>
                <a:spcPts val="0"/>
              </a:spcBef>
              <a:buNone/>
            </a:pPr>
            <a:endParaRPr lang="en-US" sz="2400" b="0" dirty="0">
              <a:solidFill>
                <a:srgbClr val="FFCC00"/>
              </a:solidFill>
              <a:latin typeface="Candara"/>
              <a:cs typeface="Candara"/>
            </a:endParaRPr>
          </a:p>
        </p:txBody>
      </p:sp>
      <p:sp>
        <p:nvSpPr>
          <p:cNvPr id="6157" name="Rectangle 13"/>
          <p:cNvSpPr>
            <a:spLocks noChangeArrowheads="1"/>
          </p:cNvSpPr>
          <p:nvPr/>
        </p:nvSpPr>
        <p:spPr bwMode="auto">
          <a:xfrm>
            <a:off x="684213" y="5229225"/>
            <a:ext cx="8077200"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742950" lvl="1" indent="-285750">
              <a:spcBef>
                <a:spcPct val="20000"/>
              </a:spcBef>
              <a:buClr>
                <a:schemeClr val="tx1"/>
              </a:buClr>
              <a:buFontTx/>
              <a:buChar char="–"/>
            </a:pPr>
            <a:endParaRPr lang="lv-LV" sz="1800" b="1">
              <a:latin typeface="Arial" charset="0"/>
            </a:endParaRPr>
          </a:p>
        </p:txBody>
      </p:sp>
      <p:sp>
        <p:nvSpPr>
          <p:cNvPr id="18436" name="Rectangle 30"/>
          <p:cNvSpPr>
            <a:spLocks noChangeArrowheads="1"/>
          </p:cNvSpPr>
          <p:nvPr/>
        </p:nvSpPr>
        <p:spPr bwMode="auto">
          <a:xfrm>
            <a:off x="7086600" y="152400"/>
            <a:ext cx="1905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a:fld id="{3949EFED-9E4F-E34F-961D-CE93B3B8200B}" type="slidenum">
              <a:rPr lang="en-US" sz="1400"/>
              <a:pPr algn="r"/>
              <a:t>4</a:t>
            </a:fld>
            <a:endParaRPr lang="en-US" sz="1400"/>
          </a:p>
        </p:txBody>
      </p:sp>
      <p:sp>
        <p:nvSpPr>
          <p:cNvPr id="18437" name="Text Box 33"/>
          <p:cNvSpPr txBox="1">
            <a:spLocks noChangeArrowheads="1"/>
          </p:cNvSpPr>
          <p:nvPr/>
        </p:nvSpPr>
        <p:spPr bwMode="auto">
          <a:xfrm>
            <a:off x="179512" y="116632"/>
            <a:ext cx="5791200" cy="785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endParaRPr lang="ru-RU" sz="1800" b="1" smtClean="0">
              <a:solidFill>
                <a:srgbClr val="FFFFFF"/>
              </a:solidFill>
              <a:latin typeface="Candara" charset="0"/>
              <a:cs typeface="Candara" charset="0"/>
            </a:endParaRPr>
          </a:p>
          <a:p>
            <a:pPr eaLnBrk="1" hangingPunct="1">
              <a:spcBef>
                <a:spcPct val="50000"/>
              </a:spcBef>
            </a:pPr>
            <a:endParaRPr lang="en-US" sz="1800" b="1" dirty="0">
              <a:latin typeface="Garamond"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60">
                                            <p:txEl>
                                              <p:pRg st="0" end="0"/>
                                            </p:txEl>
                                          </p:spTgt>
                                        </p:tgtEl>
                                        <p:attrNameLst>
                                          <p:attrName>style.visibility</p:attrName>
                                        </p:attrNameLst>
                                      </p:cBhvr>
                                      <p:to>
                                        <p:strVal val="visible"/>
                                      </p:to>
                                    </p:set>
                                    <p:animEffect transition="in" filter="wipe(up)">
                                      <p:cBhvr>
                                        <p:cTn id="7" dur="500"/>
                                        <p:tgtEl>
                                          <p:spTgt spid="61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60">
                                            <p:txEl>
                                              <p:pRg st="2" end="2"/>
                                            </p:txEl>
                                          </p:spTgt>
                                        </p:tgtEl>
                                        <p:attrNameLst>
                                          <p:attrName>style.visibility</p:attrName>
                                        </p:attrNameLst>
                                      </p:cBhvr>
                                      <p:to>
                                        <p:strVal val="visible"/>
                                      </p:to>
                                    </p:set>
                                    <p:animEffect transition="in" filter="wipe(up)">
                                      <p:cBhvr>
                                        <p:cTn id="12" dur="500"/>
                                        <p:tgtEl>
                                          <p:spTgt spid="616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160">
                                            <p:txEl>
                                              <p:pRg st="4" end="4"/>
                                            </p:txEl>
                                          </p:spTgt>
                                        </p:tgtEl>
                                        <p:attrNameLst>
                                          <p:attrName>style.visibility</p:attrName>
                                        </p:attrNameLst>
                                      </p:cBhvr>
                                      <p:to>
                                        <p:strVal val="visible"/>
                                      </p:to>
                                    </p:set>
                                    <p:animEffect transition="in" filter="wipe(up)">
                                      <p:cBhvr>
                                        <p:cTn id="17" dur="500"/>
                                        <p:tgtEl>
                                          <p:spTgt spid="6160">
                                            <p:txEl>
                                              <p:pRg st="4" end="4"/>
                                            </p:txEl>
                                          </p:spTgt>
                                        </p:tgtEl>
                                      </p:cBhvr>
                                    </p:animEffect>
                                  </p:childTnLst>
                                </p:cTn>
                              </p:par>
                            </p:childTnLst>
                          </p:cTn>
                        </p:par>
                        <p:par>
                          <p:cTn id="18" fill="hold" nodeType="afterGroup">
                            <p:stCondLst>
                              <p:cond delay="500"/>
                            </p:stCondLst>
                            <p:childTnLst>
                              <p:par>
                                <p:cTn id="19" presetID="22" presetClass="entr" presetSubtype="1" fill="hold" grpId="0" nodeType="afterEffect" nodePh="1">
                                  <p:stCondLst>
                                    <p:cond delay="0"/>
                                  </p:stCondLst>
                                  <p:endCondLst>
                                    <p:cond evt="begin" delay="0">
                                      <p:tn val="19"/>
                                    </p:cond>
                                  </p:endCondLst>
                                  <p:childTnLst>
                                    <p:set>
                                      <p:cBhvr>
                                        <p:cTn id="20" dur="1" fill="hold">
                                          <p:stCondLst>
                                            <p:cond delay="0"/>
                                          </p:stCondLst>
                                        </p:cTn>
                                        <p:tgtEl>
                                          <p:spTgt spid="6157"/>
                                        </p:tgtEl>
                                        <p:attrNameLst>
                                          <p:attrName>style.visibility</p:attrName>
                                        </p:attrNameLst>
                                      </p:cBhvr>
                                      <p:to>
                                        <p:strVal val="visible"/>
                                      </p:to>
                                    </p:set>
                                    <p:animEffect transition="in" filter="wipe(up)">
                                      <p:cBhvr>
                                        <p:cTn id="21" dur="500"/>
                                        <p:tgtEl>
                                          <p:spTgt spid="6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0" grpId="0" build="p" autoUpdateAnimBg="0"/>
      <p:bldP spid="615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134672" cy="1143000"/>
          </a:xfrm>
        </p:spPr>
        <p:txBody>
          <a:bodyPr/>
          <a:lstStyle/>
          <a:p>
            <a:pPr algn="ctr">
              <a:defRPr/>
            </a:pPr>
            <a:r>
              <a:rPr lang="en-US" sz="3600" b="1" dirty="0">
                <a:solidFill>
                  <a:schemeClr val="tx1"/>
                </a:solidFill>
                <a:latin typeface="Candara" charset="0"/>
                <a:ea typeface="Candara" charset="0"/>
                <a:cs typeface="Candara" charset="0"/>
              </a:rPr>
              <a:t>Regulation on Insolvency Proceedings (II)</a:t>
            </a:r>
            <a:endParaRPr lang="en-US" sz="3600" b="1" dirty="0">
              <a:solidFill>
                <a:schemeClr val="tx1"/>
              </a:solidFill>
              <a:latin typeface="Candara"/>
              <a:cs typeface="Candara"/>
            </a:endParaRPr>
          </a:p>
        </p:txBody>
      </p:sp>
      <p:sp>
        <p:nvSpPr>
          <p:cNvPr id="3" name="Content Placeholder 2"/>
          <p:cNvSpPr>
            <a:spLocks noGrp="1"/>
          </p:cNvSpPr>
          <p:nvPr>
            <p:ph idx="1"/>
          </p:nvPr>
        </p:nvSpPr>
        <p:spPr>
          <a:xfrm>
            <a:off x="685800" y="1700808"/>
            <a:ext cx="7772400" cy="4824536"/>
          </a:xfrm>
        </p:spPr>
        <p:txBody>
          <a:bodyPr/>
          <a:lstStyle/>
          <a:p>
            <a:pPr marL="109728" indent="0" algn="just">
              <a:buNone/>
            </a:pPr>
            <a:r>
              <a:rPr lang="en-GB" sz="2400" b="0" dirty="0">
                <a:solidFill>
                  <a:schemeClr val="bg2"/>
                </a:solidFill>
                <a:latin typeface="Candara" charset="0"/>
                <a:ea typeface="Candara" charset="0"/>
                <a:cs typeface="Candara" charset="0"/>
              </a:rPr>
              <a:t>European Parliament and the Council of the European Union, having regard to the proposal from the European Commission, have adopted Regulation (EU) 2015/848 of 20 May 2015 on Insolvency proceedings (hereinafter – </a:t>
            </a:r>
            <a:r>
              <a:rPr lang="en-GB" sz="2400" dirty="0">
                <a:solidFill>
                  <a:schemeClr val="bg2"/>
                </a:solidFill>
                <a:latin typeface="Candara" charset="0"/>
                <a:ea typeface="Candara" charset="0"/>
                <a:cs typeface="Candara" charset="0"/>
              </a:rPr>
              <a:t>Regulation II</a:t>
            </a:r>
            <a:r>
              <a:rPr lang="en-GB" sz="2400" b="0" dirty="0">
                <a:solidFill>
                  <a:schemeClr val="bg2"/>
                </a:solidFill>
                <a:latin typeface="Candara" charset="0"/>
                <a:ea typeface="Candara" charset="0"/>
                <a:cs typeface="Candara" charset="0"/>
              </a:rPr>
              <a:t>) </a:t>
            </a:r>
          </a:p>
          <a:p>
            <a:pPr marL="109728" indent="0" algn="just">
              <a:buNone/>
            </a:pPr>
            <a:endParaRPr lang="en-GB" sz="2400" b="0" dirty="0">
              <a:solidFill>
                <a:schemeClr val="bg2"/>
              </a:solidFill>
              <a:latin typeface="Candara" charset="0"/>
              <a:ea typeface="Candara" charset="0"/>
              <a:cs typeface="Candara" charset="0"/>
            </a:endParaRPr>
          </a:p>
          <a:p>
            <a:pPr marL="109728" indent="0" algn="just">
              <a:buNone/>
            </a:pPr>
            <a:r>
              <a:rPr lang="en-GB" sz="2400" b="0" dirty="0">
                <a:solidFill>
                  <a:schemeClr val="bg2"/>
                </a:solidFill>
                <a:latin typeface="Candara" charset="0"/>
                <a:ea typeface="Candara" charset="0"/>
                <a:cs typeface="Candara" charset="0"/>
              </a:rPr>
              <a:t>The provisions of Regulation II shall apply only to insolvency proceedings opened </a:t>
            </a:r>
            <a:r>
              <a:rPr lang="en-GB" sz="2400" dirty="0">
                <a:solidFill>
                  <a:schemeClr val="bg2"/>
                </a:solidFill>
                <a:latin typeface="Candara" charset="0"/>
                <a:ea typeface="Candara" charset="0"/>
                <a:cs typeface="Candara" charset="0"/>
              </a:rPr>
              <a:t>after June 26 of 2017 </a:t>
            </a:r>
            <a:endParaRPr lang="en-US" sz="2400" dirty="0">
              <a:solidFill>
                <a:schemeClr val="bg2"/>
              </a:solidFill>
              <a:latin typeface="Candara" charset="0"/>
              <a:ea typeface="Candara" charset="0"/>
              <a:cs typeface="Candara" charset="0"/>
            </a:endParaRPr>
          </a:p>
          <a:p>
            <a:pPr marL="0" indent="0" algn="just">
              <a:buNone/>
              <a:defRPr/>
            </a:pPr>
            <a:r>
              <a:rPr lang="lv-LV" sz="2400" b="0" dirty="0" smtClean="0">
                <a:latin typeface="Candara" charset="0"/>
                <a:ea typeface="Candara" charset="0"/>
                <a:cs typeface="Candara" charset="0"/>
              </a:rPr>
              <a:t> </a:t>
            </a:r>
            <a:endParaRPr lang="lv-LV" sz="2400" b="0" dirty="0">
              <a:solidFill>
                <a:srgbClr val="FFFFFF"/>
              </a:solidFill>
              <a:latin typeface="Candara" charset="0"/>
              <a:ea typeface="Candara" charset="0"/>
              <a:cs typeface="Candara"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134672" cy="1143000"/>
          </a:xfrm>
        </p:spPr>
        <p:txBody>
          <a:bodyPr/>
          <a:lstStyle/>
          <a:p>
            <a:pPr algn="ctr">
              <a:defRPr/>
            </a:pPr>
            <a:r>
              <a:rPr lang="en-US" sz="3600" b="1" dirty="0">
                <a:solidFill>
                  <a:schemeClr val="tx1"/>
                </a:solidFill>
                <a:latin typeface="Candara" charset="0"/>
                <a:ea typeface="Candara" charset="0"/>
                <a:cs typeface="Candara" charset="0"/>
              </a:rPr>
              <a:t>The Debtor</a:t>
            </a:r>
            <a:r>
              <a:rPr lang="lv-LV" sz="3600" b="1" dirty="0">
                <a:solidFill>
                  <a:schemeClr val="tx1"/>
                </a:solidFill>
                <a:latin typeface="Candara" charset="0"/>
                <a:ea typeface="Candara" charset="0"/>
                <a:cs typeface="Candara" charset="0"/>
              </a:rPr>
              <a:t>’s </a:t>
            </a:r>
            <a:r>
              <a:rPr lang="lv-LV" sz="3600" b="1" dirty="0" err="1">
                <a:solidFill>
                  <a:schemeClr val="tx1"/>
                </a:solidFill>
                <a:latin typeface="Candara" charset="0"/>
                <a:ea typeface="Candara" charset="0"/>
                <a:cs typeface="Candara" charset="0"/>
              </a:rPr>
              <a:t>Property</a:t>
            </a:r>
            <a:r>
              <a:rPr lang="lv-LV" sz="3600" b="1" dirty="0">
                <a:solidFill>
                  <a:schemeClr val="tx1"/>
                </a:solidFill>
                <a:latin typeface="Candara" charset="0"/>
                <a:ea typeface="Candara" charset="0"/>
                <a:cs typeface="Candara" charset="0"/>
              </a:rPr>
              <a:t> </a:t>
            </a:r>
            <a:endParaRPr lang="en-US" sz="3600" b="1" dirty="0">
              <a:solidFill>
                <a:schemeClr val="tx1"/>
              </a:solidFill>
              <a:latin typeface="Candara"/>
              <a:cs typeface="Candara"/>
            </a:endParaRPr>
          </a:p>
        </p:txBody>
      </p:sp>
      <p:sp>
        <p:nvSpPr>
          <p:cNvPr id="3" name="Content Placeholder 2"/>
          <p:cNvSpPr>
            <a:spLocks noGrp="1"/>
          </p:cNvSpPr>
          <p:nvPr>
            <p:ph idx="1"/>
          </p:nvPr>
        </p:nvSpPr>
        <p:spPr>
          <a:xfrm>
            <a:off x="685800" y="1700808"/>
            <a:ext cx="7772400" cy="4824536"/>
          </a:xfrm>
        </p:spPr>
        <p:txBody>
          <a:bodyPr/>
          <a:lstStyle/>
          <a:p>
            <a:pPr marL="109728" indent="0" algn="just">
              <a:buNone/>
            </a:pPr>
            <a:r>
              <a:rPr lang="lv-LV" sz="2200" b="0" dirty="0">
                <a:solidFill>
                  <a:srgbClr val="FFFFFF"/>
                </a:solidFill>
                <a:latin typeface="Candara" charset="0"/>
                <a:ea typeface="Candara" charset="0"/>
                <a:cs typeface="Candara" charset="0"/>
              </a:rPr>
              <a:t> </a:t>
            </a:r>
            <a:r>
              <a:rPr lang="lv-LV" sz="2200" b="0" dirty="0" smtClean="0">
                <a:solidFill>
                  <a:srgbClr val="FFFFFF"/>
                </a:solidFill>
                <a:latin typeface="Candara" charset="0"/>
                <a:ea typeface="Candara" charset="0"/>
                <a:cs typeface="Candara" charset="0"/>
              </a:rPr>
              <a:t>  </a:t>
            </a:r>
            <a:r>
              <a:rPr lang="en-GB" sz="2400" b="0" dirty="0">
                <a:solidFill>
                  <a:schemeClr val="bg2"/>
                </a:solidFill>
                <a:latin typeface="Candara" charset="0"/>
                <a:ea typeface="Candara" charset="0"/>
                <a:cs typeface="Candara" charset="0"/>
              </a:rPr>
              <a:t>The property of a insolvent debtor is the </a:t>
            </a:r>
            <a:r>
              <a:rPr lang="en-GB" sz="2400" b="0" u="sng" dirty="0">
                <a:solidFill>
                  <a:schemeClr val="bg2"/>
                </a:solidFill>
                <a:latin typeface="Candara" charset="0"/>
                <a:ea typeface="Candara" charset="0"/>
                <a:cs typeface="Candara" charset="0"/>
              </a:rPr>
              <a:t>immovable property </a:t>
            </a:r>
            <a:r>
              <a:rPr lang="en-GB" sz="2400" b="0" dirty="0">
                <a:solidFill>
                  <a:schemeClr val="bg2"/>
                </a:solidFill>
                <a:latin typeface="Candara" charset="0"/>
                <a:ea typeface="Candara" charset="0"/>
                <a:cs typeface="Candara" charset="0"/>
              </a:rPr>
              <a:t>and </a:t>
            </a:r>
            <a:r>
              <a:rPr lang="en-GB" sz="2400" b="0" u="sng" dirty="0">
                <a:solidFill>
                  <a:schemeClr val="bg2"/>
                </a:solidFill>
                <a:latin typeface="Candara" charset="0"/>
                <a:ea typeface="Candara" charset="0"/>
                <a:cs typeface="Candara" charset="0"/>
              </a:rPr>
              <a:t>moveable property </a:t>
            </a:r>
            <a:r>
              <a:rPr lang="en-GB" sz="2400" b="0" dirty="0">
                <a:solidFill>
                  <a:schemeClr val="bg2"/>
                </a:solidFill>
                <a:latin typeface="Candara" charset="0"/>
                <a:ea typeface="Candara" charset="0"/>
                <a:cs typeface="Candara" charset="0"/>
              </a:rPr>
              <a:t>of a debtor, including:</a:t>
            </a:r>
          </a:p>
          <a:p>
            <a:pPr algn="just"/>
            <a:r>
              <a:rPr lang="en-GB" sz="2400" b="0" dirty="0">
                <a:solidFill>
                  <a:schemeClr val="bg2"/>
                </a:solidFill>
                <a:latin typeface="Candara" charset="0"/>
                <a:ea typeface="Candara" charset="0"/>
                <a:cs typeface="Candara" charset="0"/>
              </a:rPr>
              <a:t> funds; </a:t>
            </a:r>
          </a:p>
          <a:p>
            <a:pPr algn="just"/>
            <a:r>
              <a:rPr lang="en-GB" sz="2400" b="0" dirty="0">
                <a:solidFill>
                  <a:schemeClr val="bg2"/>
                </a:solidFill>
                <a:latin typeface="Candara" charset="0"/>
                <a:ea typeface="Candara" charset="0"/>
                <a:cs typeface="Candara" charset="0"/>
              </a:rPr>
              <a:t>the property recovered in accordance with the national Law; </a:t>
            </a:r>
          </a:p>
          <a:p>
            <a:pPr algn="just"/>
            <a:r>
              <a:rPr lang="en-GB" sz="2400" b="0" dirty="0">
                <a:solidFill>
                  <a:schemeClr val="bg2"/>
                </a:solidFill>
                <a:latin typeface="Candara" charset="0"/>
                <a:ea typeface="Candara" charset="0"/>
                <a:cs typeface="Candara" charset="0"/>
              </a:rPr>
              <a:t>fruits that have been acquired from the property of the debtor during the insolvency proceedings of a legal person;</a:t>
            </a:r>
          </a:p>
          <a:p>
            <a:pPr algn="just"/>
            <a:r>
              <a:rPr lang="en-GB" sz="2400" b="0" dirty="0">
                <a:solidFill>
                  <a:schemeClr val="bg2"/>
                </a:solidFill>
                <a:latin typeface="Candara" charset="0"/>
                <a:ea typeface="Candara" charset="0"/>
                <a:cs typeface="Candara" charset="0"/>
              </a:rPr>
              <a:t>and other property legally acquired during the insolvency proceedings of a insolvent person (</a:t>
            </a:r>
            <a:r>
              <a:rPr lang="en-GB" sz="2000" b="0" dirty="0">
                <a:solidFill>
                  <a:schemeClr val="bg2"/>
                </a:solidFill>
                <a:latin typeface="Candara" charset="0"/>
                <a:ea typeface="Candara" charset="0"/>
                <a:cs typeface="Candara" charset="0"/>
              </a:rPr>
              <a:t>Insolvency Law of the Republic of Latvia, 2010:93</a:t>
            </a:r>
            <a:r>
              <a:rPr lang="en-GB" sz="2400" b="0" dirty="0">
                <a:solidFill>
                  <a:schemeClr val="bg2"/>
                </a:solidFill>
                <a:latin typeface="Candara" charset="0"/>
                <a:ea typeface="Candara" charset="0"/>
                <a:cs typeface="Candara" charset="0"/>
              </a:rPr>
              <a:t>)</a:t>
            </a:r>
            <a:r>
              <a:rPr lang="en-US" sz="2400" b="0" dirty="0">
                <a:solidFill>
                  <a:schemeClr val="bg2"/>
                </a:solidFill>
                <a:latin typeface="Candara" charset="0"/>
                <a:ea typeface="Candara" charset="0"/>
                <a:cs typeface="Candara" charset="0"/>
              </a:rPr>
              <a:t> </a:t>
            </a:r>
            <a:endParaRPr lang="en-US" sz="2400" b="0" dirty="0">
              <a:solidFill>
                <a:schemeClr val="bg2"/>
              </a:solidFill>
              <a:latin typeface="Candara" charset="0"/>
              <a:ea typeface="Candara" charset="0"/>
              <a:cs typeface="Candara" charset="0"/>
            </a:endParaRPr>
          </a:p>
        </p:txBody>
      </p:sp>
    </p:spTree>
    <p:extLst>
      <p:ext uri="{BB962C8B-B14F-4D97-AF65-F5344CB8AC3E}">
        <p14:creationId xmlns:p14="http://schemas.microsoft.com/office/powerpoint/2010/main" val="75336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143000"/>
          </a:xfrm>
        </p:spPr>
        <p:txBody>
          <a:bodyPr/>
          <a:lstStyle/>
          <a:p>
            <a:pPr marL="457200" indent="-457200" algn="ctr" eaLnBrk="1" hangingPunct="1">
              <a:defRPr/>
            </a:pPr>
            <a:r>
              <a:rPr lang="en-US" sz="3600" b="1" dirty="0">
                <a:solidFill>
                  <a:schemeClr val="tx1"/>
                </a:solidFill>
                <a:latin typeface="Candara" charset="0"/>
                <a:ea typeface="Candara" charset="0"/>
                <a:cs typeface="Candara" charset="0"/>
              </a:rPr>
              <a:t>The Debtor</a:t>
            </a:r>
            <a:r>
              <a:rPr lang="lv-LV" sz="3600" b="1" dirty="0">
                <a:solidFill>
                  <a:schemeClr val="tx1"/>
                </a:solidFill>
                <a:latin typeface="Candara" charset="0"/>
                <a:ea typeface="Candara" charset="0"/>
                <a:cs typeface="Candara" charset="0"/>
              </a:rPr>
              <a:t>’s </a:t>
            </a:r>
            <a:r>
              <a:rPr lang="lv-LV" sz="3600" b="1" dirty="0" err="1">
                <a:solidFill>
                  <a:schemeClr val="tx1"/>
                </a:solidFill>
                <a:latin typeface="Candara" charset="0"/>
                <a:ea typeface="Candara" charset="0"/>
                <a:cs typeface="Candara" charset="0"/>
              </a:rPr>
              <a:t>Property</a:t>
            </a:r>
            <a:r>
              <a:rPr lang="lv-LV" sz="3600" b="1" dirty="0">
                <a:solidFill>
                  <a:schemeClr val="tx1"/>
                </a:solidFill>
                <a:latin typeface="Candara" charset="0"/>
                <a:ea typeface="Candara" charset="0"/>
                <a:cs typeface="Candara" charset="0"/>
              </a:rPr>
              <a:t> </a:t>
            </a:r>
            <a:r>
              <a:rPr lang="lv-LV" sz="3600" b="1" dirty="0" err="1">
                <a:solidFill>
                  <a:schemeClr val="tx1"/>
                </a:solidFill>
                <a:latin typeface="Candara" charset="0"/>
                <a:ea typeface="Candara" charset="0"/>
                <a:cs typeface="Candara" charset="0"/>
              </a:rPr>
              <a:t>Selling</a:t>
            </a:r>
            <a:r>
              <a:rPr lang="lv-LV" sz="3600" b="1" dirty="0">
                <a:solidFill>
                  <a:schemeClr val="tx1"/>
                </a:solidFill>
                <a:latin typeface="Candara" charset="0"/>
                <a:ea typeface="Candara" charset="0"/>
                <a:cs typeface="Candara" charset="0"/>
              </a:rPr>
              <a:t> (I)</a:t>
            </a:r>
            <a:endParaRPr lang="en-US" sz="3600" b="1" dirty="0">
              <a:solidFill>
                <a:schemeClr val="tx1"/>
              </a:solidFill>
              <a:latin typeface="Candara"/>
              <a:cs typeface="Candara"/>
            </a:endParaRPr>
          </a:p>
        </p:txBody>
      </p:sp>
      <p:sp>
        <p:nvSpPr>
          <p:cNvPr id="3" name="Content Placeholder 2"/>
          <p:cNvSpPr>
            <a:spLocks noGrp="1"/>
          </p:cNvSpPr>
          <p:nvPr>
            <p:ph idx="1"/>
          </p:nvPr>
        </p:nvSpPr>
        <p:spPr/>
        <p:txBody>
          <a:bodyPr/>
          <a:lstStyle/>
          <a:p>
            <a:pPr marL="109728" indent="0" algn="just">
              <a:buNone/>
            </a:pPr>
            <a:r>
              <a:rPr lang="en-GB" sz="2000" b="0" dirty="0" smtClean="0">
                <a:solidFill>
                  <a:schemeClr val="bg2"/>
                </a:solidFill>
                <a:latin typeface="Candara" charset="0"/>
                <a:ea typeface="Candara" charset="0"/>
                <a:cs typeface="Candara" charset="0"/>
              </a:rPr>
              <a:t>Each </a:t>
            </a:r>
            <a:r>
              <a:rPr lang="en-GB" sz="2000" b="0" dirty="0">
                <a:solidFill>
                  <a:schemeClr val="bg2"/>
                </a:solidFill>
                <a:latin typeface="Candara" charset="0"/>
                <a:ea typeface="Candara" charset="0"/>
                <a:cs typeface="Candara" charset="0"/>
              </a:rPr>
              <a:t>Member State’s normative acts intend different methods of sale of the property of a debtor coordinated with the secured creditor:</a:t>
            </a:r>
          </a:p>
          <a:p>
            <a:pPr algn="just"/>
            <a:r>
              <a:rPr lang="en-GB" sz="2000" b="0" dirty="0">
                <a:solidFill>
                  <a:schemeClr val="bg2"/>
                </a:solidFill>
                <a:latin typeface="Candara" charset="0"/>
                <a:ea typeface="Candara" charset="0"/>
                <a:cs typeface="Candara" charset="0"/>
              </a:rPr>
              <a:t>with an auction;</a:t>
            </a:r>
          </a:p>
          <a:p>
            <a:pPr algn="just"/>
            <a:r>
              <a:rPr lang="en-GB" sz="2000" b="0" dirty="0">
                <a:solidFill>
                  <a:schemeClr val="bg2"/>
                </a:solidFill>
                <a:latin typeface="Candara" charset="0"/>
                <a:ea typeface="Candara" charset="0"/>
                <a:cs typeface="Candara" charset="0"/>
              </a:rPr>
              <a:t>without an auction</a:t>
            </a:r>
          </a:p>
          <a:p>
            <a:pPr marL="109728" indent="0" algn="just">
              <a:buNone/>
            </a:pPr>
            <a:r>
              <a:rPr lang="en-GB" sz="2000" b="0" dirty="0">
                <a:solidFill>
                  <a:schemeClr val="bg2"/>
                </a:solidFill>
                <a:latin typeface="Candara" charset="0"/>
                <a:ea typeface="Candara" charset="0"/>
                <a:cs typeface="Candara" charset="0"/>
              </a:rPr>
              <a:t>The problems arise at the moment when insolvency proceedings administrator establishes the immovable property in the different Member State and proceedings are mostly related to the selling procedure due to the law of the Member State where the immovable property is located</a:t>
            </a:r>
          </a:p>
          <a:p>
            <a:pPr marL="109728" indent="0" algn="just">
              <a:buNone/>
            </a:pPr>
            <a:r>
              <a:rPr lang="en-GB" sz="2000" b="0" dirty="0">
                <a:solidFill>
                  <a:schemeClr val="bg2"/>
                </a:solidFill>
                <a:latin typeface="Candara" charset="0"/>
                <a:ea typeface="Candara" charset="0"/>
                <a:cs typeface="Candara" charset="0"/>
              </a:rPr>
              <a:t>The frontal problem is the lack of the information; therefore, insolvency practitioner does not get the information about possible property in different Member States or outside the European Union</a:t>
            </a:r>
            <a:endParaRPr lang="en-US" sz="2000" b="0" dirty="0">
              <a:solidFill>
                <a:schemeClr val="bg2"/>
              </a:solidFill>
              <a:latin typeface="Candara" charset="0"/>
              <a:ea typeface="Candara" charset="0"/>
              <a:cs typeface="Candara" charset="0"/>
            </a:endParaRPr>
          </a:p>
          <a:p>
            <a:pPr marL="0" indent="0" algn="just">
              <a:buNone/>
            </a:pPr>
            <a:endParaRPr lang="en-US" dirty="0"/>
          </a:p>
        </p:txBody>
      </p:sp>
    </p:spTree>
    <p:extLst>
      <p:ext uri="{BB962C8B-B14F-4D97-AF65-F5344CB8AC3E}">
        <p14:creationId xmlns:p14="http://schemas.microsoft.com/office/powerpoint/2010/main" val="2753941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lgn="ctr" eaLnBrk="1" hangingPunct="1">
              <a:defRPr/>
            </a:pPr>
            <a:r>
              <a:rPr lang="en-US" sz="3200" b="1" dirty="0">
                <a:solidFill>
                  <a:schemeClr val="tx1"/>
                </a:solidFill>
                <a:latin typeface="Candara" charset="0"/>
                <a:ea typeface="Candara" charset="0"/>
                <a:cs typeface="Candara" charset="0"/>
              </a:rPr>
              <a:t>The Debtor</a:t>
            </a:r>
            <a:r>
              <a:rPr lang="lv-LV" sz="3200" b="1" dirty="0">
                <a:solidFill>
                  <a:schemeClr val="tx1"/>
                </a:solidFill>
                <a:latin typeface="Candara" charset="0"/>
                <a:ea typeface="Candara" charset="0"/>
                <a:cs typeface="Candara" charset="0"/>
              </a:rPr>
              <a:t>’s </a:t>
            </a:r>
            <a:r>
              <a:rPr lang="lv-LV" sz="3200" b="1" dirty="0" err="1">
                <a:solidFill>
                  <a:schemeClr val="tx1"/>
                </a:solidFill>
                <a:latin typeface="Candara" charset="0"/>
                <a:ea typeface="Candara" charset="0"/>
                <a:cs typeface="Candara" charset="0"/>
              </a:rPr>
              <a:t>Property</a:t>
            </a:r>
            <a:r>
              <a:rPr lang="lv-LV" sz="3200" b="1" dirty="0">
                <a:solidFill>
                  <a:schemeClr val="tx1"/>
                </a:solidFill>
                <a:latin typeface="Candara" charset="0"/>
                <a:ea typeface="Candara" charset="0"/>
                <a:cs typeface="Candara" charset="0"/>
              </a:rPr>
              <a:t> </a:t>
            </a:r>
            <a:r>
              <a:rPr lang="lv-LV" sz="3200" b="1" dirty="0" err="1">
                <a:solidFill>
                  <a:schemeClr val="tx1"/>
                </a:solidFill>
                <a:latin typeface="Candara" charset="0"/>
                <a:ea typeface="Candara" charset="0"/>
                <a:cs typeface="Candara" charset="0"/>
              </a:rPr>
              <a:t>Selling</a:t>
            </a:r>
            <a:r>
              <a:rPr lang="lv-LV" sz="3200" b="1" dirty="0">
                <a:solidFill>
                  <a:schemeClr val="tx1"/>
                </a:solidFill>
                <a:latin typeface="Candara" charset="0"/>
                <a:ea typeface="Candara" charset="0"/>
                <a:cs typeface="Candara" charset="0"/>
              </a:rPr>
              <a:t> (II)</a:t>
            </a:r>
            <a:endParaRPr lang="en-US" sz="3400" b="1" dirty="0">
              <a:solidFill>
                <a:schemeClr val="tx1"/>
              </a:solidFill>
              <a:latin typeface="Candara"/>
              <a:cs typeface="Candara"/>
            </a:endParaRPr>
          </a:p>
        </p:txBody>
      </p:sp>
      <p:sp>
        <p:nvSpPr>
          <p:cNvPr id="3" name="Content Placeholder 2"/>
          <p:cNvSpPr>
            <a:spLocks noGrp="1"/>
          </p:cNvSpPr>
          <p:nvPr>
            <p:ph idx="1"/>
          </p:nvPr>
        </p:nvSpPr>
        <p:spPr/>
        <p:txBody>
          <a:bodyPr/>
          <a:lstStyle/>
          <a:p>
            <a:pPr algn="just"/>
            <a:r>
              <a:rPr lang="en-GB" sz="2100" b="0" dirty="0">
                <a:solidFill>
                  <a:schemeClr val="bg2"/>
                </a:solidFill>
                <a:latin typeface="Candara" charset="0"/>
                <a:ea typeface="Candara" charset="0"/>
                <a:cs typeface="Candara" charset="0"/>
              </a:rPr>
              <a:t>What happens in the insolvency proceedings State, where the immovable property is possible to be sold only on the public auction? The insolvency administrator finds out that in this Member State it is possible to sell the property at an auction, but the problem is that such auction can be organized only through special electronic means and only local insolvency administrators have an access to such auction system</a:t>
            </a:r>
          </a:p>
          <a:p>
            <a:pPr algn="just"/>
            <a:r>
              <a:rPr lang="en-GB" sz="2100" b="0" dirty="0">
                <a:solidFill>
                  <a:schemeClr val="bg2"/>
                </a:solidFill>
                <a:latin typeface="Candara" charset="0"/>
                <a:ea typeface="Candara" charset="0"/>
                <a:cs typeface="Candara" charset="0"/>
              </a:rPr>
              <a:t>To resolve the mentioned problem it would be necessary to provide that all property selling procedures by public auction should be organized by using electronic means within the European Union (Latvian insolvency administrators sell debtor’s property in the electronic auction site – </a:t>
            </a:r>
            <a:r>
              <a:rPr lang="en-GB" sz="2100" b="0" u="sng" dirty="0">
                <a:solidFill>
                  <a:schemeClr val="bg2"/>
                </a:solidFill>
                <a:latin typeface="Candara" charset="0"/>
                <a:ea typeface="Candara" charset="0"/>
                <a:cs typeface="Candara" charset="0"/>
                <a:hlinkClick r:id="rId3"/>
              </a:rPr>
              <a:t>www.izoles.ta.gov.lv</a:t>
            </a:r>
            <a:r>
              <a:rPr lang="en-US" sz="2100" b="0" dirty="0">
                <a:solidFill>
                  <a:schemeClr val="bg2"/>
                </a:solidFill>
                <a:latin typeface="Candara" charset="0"/>
                <a:ea typeface="Candara" charset="0"/>
                <a:cs typeface="Candara" charset="0"/>
              </a:rPr>
              <a:t> since </a:t>
            </a:r>
            <a:r>
              <a:rPr lang="en-US" sz="2100" b="0" dirty="0" smtClean="0">
                <a:solidFill>
                  <a:schemeClr val="bg2"/>
                </a:solidFill>
                <a:latin typeface="Candara" charset="0"/>
                <a:ea typeface="Candara" charset="0"/>
                <a:cs typeface="Candara" charset="0"/>
              </a:rPr>
              <a:t>01.01.2016)</a:t>
            </a:r>
            <a:endParaRPr lang="en-US" sz="2100" b="0" dirty="0">
              <a:solidFill>
                <a:schemeClr val="bg2"/>
              </a:solidFill>
              <a:latin typeface="Candara" charset="0"/>
              <a:ea typeface="Candara" charset="0"/>
              <a:cs typeface="Candara" charset="0"/>
            </a:endParaRPr>
          </a:p>
          <a:p>
            <a:pPr marL="0" indent="0" algn="just">
              <a:buNone/>
            </a:pPr>
            <a:endParaRPr lang="en-US" sz="2400" b="0" dirty="0">
              <a:latin typeface="Candara" charset="0"/>
              <a:ea typeface="Candara" charset="0"/>
              <a:cs typeface="Candara" charset="0"/>
            </a:endParaRPr>
          </a:p>
        </p:txBody>
      </p:sp>
    </p:spTree>
    <p:extLst>
      <p:ext uri="{BB962C8B-B14F-4D97-AF65-F5344CB8AC3E}">
        <p14:creationId xmlns:p14="http://schemas.microsoft.com/office/powerpoint/2010/main" val="52568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lgn="ctr" eaLnBrk="1" hangingPunct="1">
              <a:defRPr/>
            </a:pPr>
            <a:r>
              <a:rPr lang="en-US" sz="3600" b="1" dirty="0">
                <a:solidFill>
                  <a:schemeClr val="tx1"/>
                </a:solidFill>
                <a:latin typeface="Candara" charset="0"/>
                <a:ea typeface="Candara" charset="0"/>
                <a:cs typeface="Candara" charset="0"/>
              </a:rPr>
              <a:t>The Debtor</a:t>
            </a:r>
            <a:r>
              <a:rPr lang="lv-LV" sz="3600" b="1" dirty="0">
                <a:solidFill>
                  <a:schemeClr val="tx1"/>
                </a:solidFill>
                <a:latin typeface="Candara" charset="0"/>
                <a:ea typeface="Candara" charset="0"/>
                <a:cs typeface="Candara" charset="0"/>
              </a:rPr>
              <a:t>’s </a:t>
            </a:r>
            <a:r>
              <a:rPr lang="lv-LV" sz="3600" b="1" dirty="0" err="1">
                <a:solidFill>
                  <a:schemeClr val="tx1"/>
                </a:solidFill>
                <a:latin typeface="Candara" charset="0"/>
                <a:ea typeface="Candara" charset="0"/>
                <a:cs typeface="Candara" charset="0"/>
              </a:rPr>
              <a:t>Property</a:t>
            </a:r>
            <a:r>
              <a:rPr lang="lv-LV" sz="3600" b="1" dirty="0">
                <a:solidFill>
                  <a:schemeClr val="tx1"/>
                </a:solidFill>
                <a:latin typeface="Candara" charset="0"/>
                <a:ea typeface="Candara" charset="0"/>
                <a:cs typeface="Candara" charset="0"/>
              </a:rPr>
              <a:t> </a:t>
            </a:r>
            <a:r>
              <a:rPr lang="lv-LV" sz="3600" b="1" dirty="0" err="1">
                <a:solidFill>
                  <a:schemeClr val="tx1"/>
                </a:solidFill>
                <a:latin typeface="Candara" charset="0"/>
                <a:ea typeface="Candara" charset="0"/>
                <a:cs typeface="Candara" charset="0"/>
              </a:rPr>
              <a:t>Selling</a:t>
            </a:r>
            <a:r>
              <a:rPr lang="lv-LV" sz="3600" b="1" dirty="0">
                <a:solidFill>
                  <a:schemeClr val="tx1"/>
                </a:solidFill>
                <a:latin typeface="Candara" charset="0"/>
                <a:ea typeface="Candara" charset="0"/>
                <a:cs typeface="Candara" charset="0"/>
              </a:rPr>
              <a:t> (III)</a:t>
            </a:r>
            <a:endParaRPr lang="en-US" sz="3400" b="1" dirty="0">
              <a:solidFill>
                <a:schemeClr val="tx1"/>
              </a:solidFill>
              <a:latin typeface="Candara"/>
              <a:cs typeface="Candara"/>
            </a:endParaRPr>
          </a:p>
        </p:txBody>
      </p:sp>
      <p:sp>
        <p:nvSpPr>
          <p:cNvPr id="3" name="Content Placeholder 2"/>
          <p:cNvSpPr>
            <a:spLocks noGrp="1"/>
          </p:cNvSpPr>
          <p:nvPr>
            <p:ph idx="1"/>
          </p:nvPr>
        </p:nvSpPr>
        <p:spPr>
          <a:xfrm>
            <a:off x="685800" y="1556792"/>
            <a:ext cx="7772400" cy="4539208"/>
          </a:xfrm>
        </p:spPr>
        <p:txBody>
          <a:bodyPr/>
          <a:lstStyle/>
          <a:p>
            <a:pPr algn="just"/>
            <a:r>
              <a:rPr lang="en-US" sz="2100" b="0" dirty="0">
                <a:solidFill>
                  <a:schemeClr val="bg2"/>
                </a:solidFill>
                <a:latin typeface="Candara" charset="0"/>
                <a:ea typeface="Candara" charset="0"/>
                <a:cs typeface="Candara" charset="0"/>
              </a:rPr>
              <a:t>Another resolution </a:t>
            </a:r>
            <a:r>
              <a:rPr lang="en-GB" sz="2100" b="0" dirty="0">
                <a:solidFill>
                  <a:schemeClr val="bg2"/>
                </a:solidFill>
                <a:latin typeface="Candara" charset="0"/>
                <a:ea typeface="Candara" charset="0"/>
                <a:cs typeface="Candara" charset="0"/>
              </a:rPr>
              <a:t>to the problem that insolvency administrators cannot or it is difficult to sell the immoveable property, which is located in another Member State, would be to permit to open the secondary proceedings at the Member State, where property is located, </a:t>
            </a:r>
            <a:r>
              <a:rPr lang="en-GB" sz="2100" b="0" u="sng" dirty="0">
                <a:solidFill>
                  <a:schemeClr val="bg2"/>
                </a:solidFill>
                <a:latin typeface="Candara" charset="0"/>
                <a:ea typeface="Candara" charset="0"/>
                <a:cs typeface="Candara" charset="0"/>
              </a:rPr>
              <a:t>without any requirement for establishment </a:t>
            </a:r>
            <a:r>
              <a:rPr lang="en-GB" sz="2100" b="0" dirty="0">
                <a:solidFill>
                  <a:schemeClr val="bg2"/>
                </a:solidFill>
                <a:latin typeface="Candara" charset="0"/>
                <a:ea typeface="Candara" charset="0"/>
                <a:cs typeface="Candara" charset="0"/>
              </a:rPr>
              <a:t>within the territory of that Member State</a:t>
            </a:r>
            <a:r>
              <a:rPr lang="en-US" sz="2100" b="0" dirty="0">
                <a:solidFill>
                  <a:schemeClr val="bg2"/>
                </a:solidFill>
                <a:latin typeface="Candara" charset="0"/>
                <a:ea typeface="Candara" charset="0"/>
                <a:cs typeface="Candara" charset="0"/>
              </a:rPr>
              <a:t> </a:t>
            </a:r>
          </a:p>
          <a:p>
            <a:pPr marL="109728" indent="0" algn="just">
              <a:buNone/>
            </a:pPr>
            <a:endParaRPr lang="en-US" sz="2100" b="0" dirty="0">
              <a:solidFill>
                <a:schemeClr val="bg2"/>
              </a:solidFill>
              <a:latin typeface="Candara" charset="0"/>
              <a:ea typeface="Candara" charset="0"/>
              <a:cs typeface="Candara" charset="0"/>
            </a:endParaRPr>
          </a:p>
          <a:p>
            <a:pPr algn="just"/>
            <a:r>
              <a:rPr lang="en-GB" sz="2100" b="0" dirty="0">
                <a:solidFill>
                  <a:schemeClr val="bg2"/>
                </a:solidFill>
                <a:latin typeface="Candara" charset="0"/>
                <a:ea typeface="Candara" charset="0"/>
                <a:cs typeface="Candara" charset="0"/>
              </a:rPr>
              <a:t>Necessary to consummate Regulation II Article 3 (2) and provide that in case it is impossible or complicated to sell the immoveable property, which is located in another Member State, the courts can open the secondary insolvency proceedings (run in parallel to the main insolvency proceedings</a:t>
            </a:r>
            <a:r>
              <a:rPr lang="en-US" sz="2100" b="0" dirty="0">
                <a:solidFill>
                  <a:schemeClr val="bg2"/>
                </a:solidFill>
                <a:latin typeface="Candara" charset="0"/>
                <a:ea typeface="Candara" charset="0"/>
                <a:cs typeface="Candara" charset="0"/>
              </a:rPr>
              <a:t>)</a:t>
            </a:r>
            <a:endParaRPr lang="en-US" sz="2100" b="0" dirty="0">
              <a:solidFill>
                <a:schemeClr val="bg2"/>
              </a:solidFill>
              <a:latin typeface="Candara" charset="0"/>
              <a:ea typeface="Candara" charset="0"/>
              <a:cs typeface="Candara" charset="0"/>
            </a:endParaRPr>
          </a:p>
        </p:txBody>
      </p:sp>
    </p:spTree>
    <p:extLst>
      <p:ext uri="{BB962C8B-B14F-4D97-AF65-F5344CB8AC3E}">
        <p14:creationId xmlns:p14="http://schemas.microsoft.com/office/powerpoint/2010/main" val="8914802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_EDIT_IMPORTPIC" val="C:\Documents and Settings\GHALL.000\Desktop\Official KE Office Pix\Optimized\Chicago.jpg"/>
</p:tagLst>
</file>

<file path=ppt/tags/tag2.xml><?xml version="1.0" encoding="utf-8"?>
<p:tagLst xmlns:a="http://schemas.openxmlformats.org/drawingml/2006/main" xmlns:r="http://schemas.openxmlformats.org/officeDocument/2006/relationships" xmlns:p="http://schemas.openxmlformats.org/presentationml/2006/main">
  <p:tag name="RNR_EDIT_IMPORTPIC" val="C:\Documents and Settings\GHALL.000\Desktop\Official KE Office Pix\Optimized\Washington.jpg"/>
</p:tagLst>
</file>

<file path=ppt/tags/tag3.xml><?xml version="1.0" encoding="utf-8"?>
<p:tagLst xmlns:a="http://schemas.openxmlformats.org/drawingml/2006/main" xmlns:r="http://schemas.openxmlformats.org/officeDocument/2006/relationships" xmlns:p="http://schemas.openxmlformats.org/presentationml/2006/main">
  <p:tag name="RNR_EDIT_IMPORTPIC" val="C:\Documents and Settings\GHALL.000\Desktop\Official KE Office Pix\Optimized\London.jpg"/>
</p:tagLst>
</file>

<file path=ppt/tags/tag4.xml><?xml version="1.0" encoding="utf-8"?>
<p:tagLst xmlns:a="http://schemas.openxmlformats.org/drawingml/2006/main" xmlns:r="http://schemas.openxmlformats.org/officeDocument/2006/relationships" xmlns:p="http://schemas.openxmlformats.org/presentationml/2006/main">
  <p:tag name="RNR_EDIT_IMPORTPIC" val="C:\Documents and Settings\GHALL.000\Desktop\Official KE Office Pix\Optimized\San-Fran.jpg"/>
</p:tagLst>
</file>

<file path=ppt/tags/tag5.xml><?xml version="1.0" encoding="utf-8"?>
<p:tagLst xmlns:a="http://schemas.openxmlformats.org/drawingml/2006/main" xmlns:r="http://schemas.openxmlformats.org/officeDocument/2006/relationships" xmlns:p="http://schemas.openxmlformats.org/presentationml/2006/main">
  <p:tag name="RNR_EDIT_IMPORTPIC" val="C:\Documents and Settings\GHALL.000\Desktop\Official KE Office Pix\Optimized\New-York.jpg"/>
</p:tagLst>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Office\Templates\1033\Project Overview.pot</Template>
  <TotalTime>2518</TotalTime>
  <Words>1110</Words>
  <Application>Microsoft Macintosh PowerPoint</Application>
  <PresentationFormat>On-screen Show (4:3)</PresentationFormat>
  <Paragraphs>76</Paragraphs>
  <Slides>12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Candara</vt:lpstr>
      <vt:lpstr>Garamond</vt:lpstr>
      <vt:lpstr>ＭＳ Ｐゴシック</vt:lpstr>
      <vt:lpstr>Times New Roman</vt:lpstr>
      <vt:lpstr>Wingdings</vt:lpstr>
      <vt:lpstr>Arial</vt:lpstr>
      <vt:lpstr>Project Overview</vt:lpstr>
      <vt:lpstr>PowerPoint Presentation</vt:lpstr>
      <vt:lpstr>The Insolvency Proceedings</vt:lpstr>
      <vt:lpstr>EU Cross-border insolvency proceedings</vt:lpstr>
      <vt:lpstr>Regulation on Insolvency Proceedings (I)</vt:lpstr>
      <vt:lpstr>Regulation on Insolvency Proceedings (II)</vt:lpstr>
      <vt:lpstr>The Debtor’s Property </vt:lpstr>
      <vt:lpstr>The Debtor’s Property Selling (I)</vt:lpstr>
      <vt:lpstr>The Debtor’s Property Selling (II)</vt:lpstr>
      <vt:lpstr>The Debtor’s Property Selling (III)</vt:lpstr>
      <vt:lpstr>Transparency of Cross-border Insolvency Proceedings (I)</vt:lpstr>
      <vt:lpstr>Transparency of Cross-border Insolvency proceedings (II)</vt:lpstr>
      <vt:lpstr>PowerPoint Presentation</vt:lpstr>
    </vt:vector>
  </TitlesOfParts>
  <Company>Kirkland &amp; Ellis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Frameworks Creditor Rights and Insolvency Regimes</dc:title>
  <dc:creator>Office</dc:creator>
  <cp:lastModifiedBy>sproge@latlaw.lv</cp:lastModifiedBy>
  <cp:revision>178</cp:revision>
  <cp:lastPrinted>2016-12-01T14:02:19Z</cp:lastPrinted>
  <dcterms:created xsi:type="dcterms:W3CDTF">2006-02-24T22:22:50Z</dcterms:created>
  <dcterms:modified xsi:type="dcterms:W3CDTF">2017-04-03T17:40:46Z</dcterms:modified>
</cp:coreProperties>
</file>