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8" r:id="rId1"/>
  </p:sldMasterIdLst>
  <p:sldIdLst>
    <p:sldId id="256" r:id="rId2"/>
    <p:sldId id="262" r:id="rId3"/>
    <p:sldId id="257" r:id="rId4"/>
    <p:sldId id="259" r:id="rId5"/>
    <p:sldId id="258" r:id="rId6"/>
    <p:sldId id="260" r:id="rId7"/>
    <p:sldId id="261" r:id="rId8"/>
    <p:sldId id="264" r:id="rId9"/>
    <p:sldId id="265" r:id="rId10"/>
    <p:sldId id="266" r:id="rId11"/>
    <p:sldId id="263" r:id="rId12"/>
    <p:sldId id="268" r:id="rId13"/>
    <p:sldId id="267"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7" d="100"/>
          <a:sy n="87" d="100"/>
        </p:scale>
        <p:origin x="-162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lv-LV" smtClean="0"/>
              <a:t>Click to edit Master subtitle style</a:t>
            </a:r>
            <a:endParaRPr kumimoji="0" lang="en-US"/>
          </a:p>
        </p:txBody>
      </p:sp>
      <p:sp>
        <p:nvSpPr>
          <p:cNvPr id="28" name="Date Placeholder 27"/>
          <p:cNvSpPr>
            <a:spLocks noGrp="1"/>
          </p:cNvSpPr>
          <p:nvPr>
            <p:ph type="dt" sz="half" idx="10"/>
          </p:nvPr>
        </p:nvSpPr>
        <p:spPr/>
        <p:txBody>
          <a:bodyPr/>
          <a:lstStyle/>
          <a:p>
            <a:fld id="{931FC008-6A0C-A740-8C46-BA4AAAFF91C3}" type="datetimeFigureOut">
              <a:rPr lang="en-US" smtClean="0"/>
              <a:t>03/04/17</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D7C3E1C-7116-654E-B76B-134BFFD25E1B}"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lv-LV"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lv-LV"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lv-LV" smtClean="0"/>
              <a:t>Click to edit Master text styles</a:t>
            </a:r>
          </a:p>
          <a:p>
            <a:pPr lvl="1" eaLnBrk="1" latinLnBrk="0" hangingPunct="1"/>
            <a:r>
              <a:rPr lang="lv-LV" smtClean="0"/>
              <a:t>Second level</a:t>
            </a:r>
          </a:p>
          <a:p>
            <a:pPr lvl="2" eaLnBrk="1" latinLnBrk="0" hangingPunct="1"/>
            <a:r>
              <a:rPr lang="lv-LV" smtClean="0"/>
              <a:t>Third level</a:t>
            </a:r>
          </a:p>
          <a:p>
            <a:pPr lvl="3" eaLnBrk="1" latinLnBrk="0" hangingPunct="1"/>
            <a:r>
              <a:rPr lang="lv-LV" smtClean="0"/>
              <a:t>Fourth level</a:t>
            </a:r>
          </a:p>
          <a:p>
            <a:pPr lvl="4" eaLnBrk="1" latinLnBrk="0" hangingPunct="1"/>
            <a:r>
              <a:rPr lang="lv-LV" smtClean="0"/>
              <a:t>Fifth level</a:t>
            </a:r>
            <a:endParaRPr kumimoji="0" lang="en-US"/>
          </a:p>
        </p:txBody>
      </p:sp>
      <p:sp>
        <p:nvSpPr>
          <p:cNvPr id="4" name="Date Placeholder 3"/>
          <p:cNvSpPr>
            <a:spLocks noGrp="1"/>
          </p:cNvSpPr>
          <p:nvPr>
            <p:ph type="dt" sz="half" idx="10"/>
          </p:nvPr>
        </p:nvSpPr>
        <p:spPr/>
        <p:txBody>
          <a:bodyPr/>
          <a:lstStyle/>
          <a:p>
            <a:fld id="{931FC008-6A0C-A740-8C46-BA4AAAFF91C3}" type="datetimeFigureOut">
              <a:rPr lang="en-US" smtClean="0"/>
              <a:t>03/04/17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7C3E1C-7116-654E-B76B-134BFFD25E1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5D7C3E1C-7116-654E-B76B-134BFFD25E1B}"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lv-LV" smtClean="0"/>
              <a:t>Click to edit Master text styles</a:t>
            </a:r>
          </a:p>
          <a:p>
            <a:pPr lvl="1" eaLnBrk="1" latinLnBrk="0" hangingPunct="1"/>
            <a:r>
              <a:rPr lang="lv-LV" smtClean="0"/>
              <a:t>Second level</a:t>
            </a:r>
          </a:p>
          <a:p>
            <a:pPr lvl="2" eaLnBrk="1" latinLnBrk="0" hangingPunct="1"/>
            <a:r>
              <a:rPr lang="lv-LV" smtClean="0"/>
              <a:t>Third level</a:t>
            </a:r>
          </a:p>
          <a:p>
            <a:pPr lvl="3" eaLnBrk="1" latinLnBrk="0" hangingPunct="1"/>
            <a:r>
              <a:rPr lang="lv-LV" smtClean="0"/>
              <a:t>Fourth level</a:t>
            </a:r>
          </a:p>
          <a:p>
            <a:pPr lvl="4" eaLnBrk="1" latinLnBrk="0" hangingPunct="1"/>
            <a:r>
              <a:rPr lang="lv-LV" smtClean="0"/>
              <a:t>Fifth level</a:t>
            </a:r>
            <a:endParaRPr kumimoji="0" lang="en-US"/>
          </a:p>
        </p:txBody>
      </p:sp>
      <p:sp>
        <p:nvSpPr>
          <p:cNvPr id="4" name="Date Placeholder 3"/>
          <p:cNvSpPr>
            <a:spLocks noGrp="1"/>
          </p:cNvSpPr>
          <p:nvPr>
            <p:ph type="dt" sz="half" idx="10"/>
          </p:nvPr>
        </p:nvSpPr>
        <p:spPr/>
        <p:txBody>
          <a:bodyPr/>
          <a:lstStyle/>
          <a:p>
            <a:fld id="{931FC008-6A0C-A740-8C46-BA4AAAFF91C3}" type="datetimeFigureOut">
              <a:rPr lang="en-US" smtClean="0"/>
              <a:t>03/04/17</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lv-LV"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lv-LV" smtClean="0"/>
              <a:t>Click to edit Master title style</a:t>
            </a:r>
            <a:endParaRPr kumimoji="0" lang="en-US"/>
          </a:p>
        </p:txBody>
      </p:sp>
      <p:sp>
        <p:nvSpPr>
          <p:cNvPr id="4" name="Date Placeholder 3"/>
          <p:cNvSpPr>
            <a:spLocks noGrp="1"/>
          </p:cNvSpPr>
          <p:nvPr>
            <p:ph type="dt" sz="half" idx="10"/>
          </p:nvPr>
        </p:nvSpPr>
        <p:spPr/>
        <p:txBody>
          <a:bodyPr/>
          <a:lstStyle/>
          <a:p>
            <a:fld id="{931FC008-6A0C-A740-8C46-BA4AAAFF91C3}" type="datetimeFigureOut">
              <a:rPr lang="en-US" smtClean="0"/>
              <a:t>03/04/17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5D7C3E1C-7116-654E-B76B-134BFFD25E1B}"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lv-LV" smtClean="0"/>
              <a:t>Click to edit Master text styles</a:t>
            </a:r>
          </a:p>
          <a:p>
            <a:pPr lvl="1" eaLnBrk="1" latinLnBrk="0" hangingPunct="1"/>
            <a:r>
              <a:rPr lang="lv-LV" smtClean="0"/>
              <a:t>Second level</a:t>
            </a:r>
          </a:p>
          <a:p>
            <a:pPr lvl="2" eaLnBrk="1" latinLnBrk="0" hangingPunct="1"/>
            <a:r>
              <a:rPr lang="lv-LV" smtClean="0"/>
              <a:t>Third level</a:t>
            </a:r>
          </a:p>
          <a:p>
            <a:pPr lvl="3" eaLnBrk="1" latinLnBrk="0" hangingPunct="1"/>
            <a:r>
              <a:rPr lang="lv-LV" smtClean="0"/>
              <a:t>Fourth level</a:t>
            </a:r>
          </a:p>
          <a:p>
            <a:pPr lvl="4" eaLnBrk="1" latinLnBrk="0" hangingPunct="1"/>
            <a:r>
              <a:rPr lang="lv-LV"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lv-LV"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931FC008-6A0C-A740-8C46-BA4AAAFF91C3}" type="datetimeFigureOut">
              <a:rPr lang="en-US" smtClean="0"/>
              <a:t>03/04/17</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D7C3E1C-7116-654E-B76B-134BFFD25E1B}"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lv-LV"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lv-LV"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931FC008-6A0C-A740-8C46-BA4AAAFF91C3}" type="datetimeFigureOut">
              <a:rPr lang="en-US" smtClean="0"/>
              <a:t>03/04/17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7C3E1C-7116-654E-B76B-134BFFD25E1B}"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lv-LV" smtClean="0"/>
              <a:t>Click to edit Master text styles</a:t>
            </a:r>
          </a:p>
          <a:p>
            <a:pPr lvl="1" eaLnBrk="1" latinLnBrk="0" hangingPunct="1"/>
            <a:r>
              <a:rPr lang="lv-LV" smtClean="0"/>
              <a:t>Second level</a:t>
            </a:r>
          </a:p>
          <a:p>
            <a:pPr lvl="2" eaLnBrk="1" latinLnBrk="0" hangingPunct="1"/>
            <a:r>
              <a:rPr lang="lv-LV" smtClean="0"/>
              <a:t>Third level</a:t>
            </a:r>
          </a:p>
          <a:p>
            <a:pPr lvl="3" eaLnBrk="1" latinLnBrk="0" hangingPunct="1"/>
            <a:r>
              <a:rPr lang="lv-LV" smtClean="0"/>
              <a:t>Fourth level</a:t>
            </a:r>
          </a:p>
          <a:p>
            <a:pPr lvl="4" eaLnBrk="1" latinLnBrk="0" hangingPunct="1"/>
            <a:r>
              <a:rPr lang="lv-LV"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lv-LV" smtClean="0"/>
              <a:t>Click to edit Master text styles</a:t>
            </a:r>
          </a:p>
          <a:p>
            <a:pPr lvl="1" eaLnBrk="1" latinLnBrk="0" hangingPunct="1"/>
            <a:r>
              <a:rPr lang="lv-LV" smtClean="0"/>
              <a:t>Second level</a:t>
            </a:r>
          </a:p>
          <a:p>
            <a:pPr lvl="2" eaLnBrk="1" latinLnBrk="0" hangingPunct="1"/>
            <a:r>
              <a:rPr lang="lv-LV" smtClean="0"/>
              <a:t>Third level</a:t>
            </a:r>
          </a:p>
          <a:p>
            <a:pPr lvl="3" eaLnBrk="1" latinLnBrk="0" hangingPunct="1"/>
            <a:r>
              <a:rPr lang="lv-LV" smtClean="0"/>
              <a:t>Fourth level</a:t>
            </a:r>
          </a:p>
          <a:p>
            <a:pPr lvl="4" eaLnBrk="1" latinLnBrk="0" hangingPunct="1"/>
            <a:r>
              <a:rPr lang="lv-LV"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lv-LV"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lv-LV" smtClean="0"/>
              <a:t>Click to edit Master text styles</a:t>
            </a:r>
          </a:p>
        </p:txBody>
      </p:sp>
      <p:sp>
        <p:nvSpPr>
          <p:cNvPr id="7" name="Date Placeholder 6"/>
          <p:cNvSpPr>
            <a:spLocks noGrp="1"/>
          </p:cNvSpPr>
          <p:nvPr>
            <p:ph type="dt" sz="half" idx="10"/>
          </p:nvPr>
        </p:nvSpPr>
        <p:spPr/>
        <p:txBody>
          <a:bodyPr/>
          <a:lstStyle/>
          <a:p>
            <a:fld id="{931FC008-6A0C-A740-8C46-BA4AAAFF91C3}" type="datetimeFigureOut">
              <a:rPr lang="en-US" smtClean="0"/>
              <a:t>03/04/17</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lv-LV" smtClean="0"/>
              <a:t>Click to edit Master text styles</a:t>
            </a:r>
          </a:p>
          <a:p>
            <a:pPr lvl="1" eaLnBrk="1" latinLnBrk="0" hangingPunct="1"/>
            <a:r>
              <a:rPr lang="lv-LV" smtClean="0"/>
              <a:t>Second level</a:t>
            </a:r>
          </a:p>
          <a:p>
            <a:pPr lvl="2" eaLnBrk="1" latinLnBrk="0" hangingPunct="1"/>
            <a:r>
              <a:rPr lang="lv-LV" smtClean="0"/>
              <a:t>Third level</a:t>
            </a:r>
          </a:p>
          <a:p>
            <a:pPr lvl="3" eaLnBrk="1" latinLnBrk="0" hangingPunct="1"/>
            <a:r>
              <a:rPr lang="lv-LV" smtClean="0"/>
              <a:t>Fourth level</a:t>
            </a:r>
          </a:p>
          <a:p>
            <a:pPr lvl="4" eaLnBrk="1" latinLnBrk="0" hangingPunct="1"/>
            <a:r>
              <a:rPr lang="lv-LV"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lv-LV" smtClean="0"/>
              <a:t>Click to edit Master text styles</a:t>
            </a:r>
          </a:p>
          <a:p>
            <a:pPr lvl="1" eaLnBrk="1" latinLnBrk="0" hangingPunct="1"/>
            <a:r>
              <a:rPr lang="lv-LV" smtClean="0"/>
              <a:t>Second level</a:t>
            </a:r>
          </a:p>
          <a:p>
            <a:pPr lvl="2" eaLnBrk="1" latinLnBrk="0" hangingPunct="1"/>
            <a:r>
              <a:rPr lang="lv-LV" smtClean="0"/>
              <a:t>Third level</a:t>
            </a:r>
          </a:p>
          <a:p>
            <a:pPr lvl="3" eaLnBrk="1" latinLnBrk="0" hangingPunct="1"/>
            <a:r>
              <a:rPr lang="lv-LV" smtClean="0"/>
              <a:t>Fourth level</a:t>
            </a:r>
          </a:p>
          <a:p>
            <a:pPr lvl="4" eaLnBrk="1" latinLnBrk="0" hangingPunct="1"/>
            <a:r>
              <a:rPr lang="lv-LV"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5D7C3E1C-7116-654E-B76B-134BFFD25E1B}" type="slidenum">
              <a:rPr lang="en-US" smtClean="0"/>
              <a:t>‹#›</a:t>
            </a:fld>
            <a:endParaRPr lang="en-US"/>
          </a:p>
        </p:txBody>
      </p:sp>
      <p:sp>
        <p:nvSpPr>
          <p:cNvPr id="23" name="Title 22"/>
          <p:cNvSpPr>
            <a:spLocks noGrp="1"/>
          </p:cNvSpPr>
          <p:nvPr>
            <p:ph type="title"/>
          </p:nvPr>
        </p:nvSpPr>
        <p:spPr/>
        <p:txBody>
          <a:bodyPr rtlCol="0" anchor="b" anchorCtr="0"/>
          <a:lstStyle/>
          <a:p>
            <a:r>
              <a:rPr kumimoji="0" lang="lv-LV"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lv-LV" smtClean="0"/>
              <a:t>Click to edit Master title style</a:t>
            </a:r>
            <a:endParaRPr kumimoji="0" lang="en-US"/>
          </a:p>
        </p:txBody>
      </p:sp>
      <p:sp>
        <p:nvSpPr>
          <p:cNvPr id="3" name="Date Placeholder 2"/>
          <p:cNvSpPr>
            <a:spLocks noGrp="1"/>
          </p:cNvSpPr>
          <p:nvPr>
            <p:ph type="dt" sz="half" idx="10"/>
          </p:nvPr>
        </p:nvSpPr>
        <p:spPr/>
        <p:txBody>
          <a:bodyPr/>
          <a:lstStyle/>
          <a:p>
            <a:fld id="{931FC008-6A0C-A740-8C46-BA4AAAFF91C3}" type="datetimeFigureOut">
              <a:rPr lang="en-US" smtClean="0"/>
              <a:t>03/04/17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5D7C3E1C-7116-654E-B76B-134BFFD25E1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931FC008-6A0C-A740-8C46-BA4AAAFF91C3}" type="datetimeFigureOut">
              <a:rPr lang="en-US" smtClean="0"/>
              <a:t>03/04/17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D7C3E1C-7116-654E-B76B-134BFFD25E1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lv-LV"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lv-LV"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lv-LV" smtClean="0"/>
              <a:t>Click to edit Master text styles</a:t>
            </a:r>
          </a:p>
          <a:p>
            <a:pPr lvl="1" eaLnBrk="1" latinLnBrk="0" hangingPunct="1"/>
            <a:r>
              <a:rPr lang="lv-LV" smtClean="0"/>
              <a:t>Second level</a:t>
            </a:r>
          </a:p>
          <a:p>
            <a:pPr lvl="2" eaLnBrk="1" latinLnBrk="0" hangingPunct="1"/>
            <a:r>
              <a:rPr lang="lv-LV" smtClean="0"/>
              <a:t>Third level</a:t>
            </a:r>
          </a:p>
          <a:p>
            <a:pPr lvl="3" eaLnBrk="1" latinLnBrk="0" hangingPunct="1"/>
            <a:r>
              <a:rPr lang="lv-LV" smtClean="0"/>
              <a:t>Fourth level</a:t>
            </a:r>
          </a:p>
          <a:p>
            <a:pPr lvl="4" eaLnBrk="1" latinLnBrk="0" hangingPunct="1"/>
            <a:r>
              <a:rPr lang="lv-LV"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D7C3E1C-7116-654E-B76B-134BFFD25E1B}"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931FC008-6A0C-A740-8C46-BA4AAAFF91C3}" type="datetimeFigureOut">
              <a:rPr lang="en-US" smtClean="0"/>
              <a:t>03/04/17</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5D7C3E1C-7116-654E-B76B-134BFFD25E1B}"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lv-LV"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lv-LV" smtClean="0"/>
              <a:t>Drag picture to placeholder or click icon to add</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lv-LV"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931FC008-6A0C-A740-8C46-BA4AAAFF91C3}" type="datetimeFigureOut">
              <a:rPr lang="en-US" smtClean="0"/>
              <a:t>03/04/17</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931FC008-6A0C-A740-8C46-BA4AAAFF91C3}" type="datetimeFigureOut">
              <a:rPr lang="en-US" smtClean="0"/>
              <a:t>03/04/17</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D7C3E1C-7116-654E-B76B-134BFFD25E1B}"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lv-LV"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lv-LV" smtClean="0"/>
              <a:t>Click to edit Master text styles</a:t>
            </a:r>
          </a:p>
          <a:p>
            <a:pPr lvl="1" eaLnBrk="1" latinLnBrk="0" hangingPunct="1"/>
            <a:r>
              <a:rPr kumimoji="0" lang="lv-LV" smtClean="0"/>
              <a:t>Second level</a:t>
            </a:r>
          </a:p>
          <a:p>
            <a:pPr lvl="2" eaLnBrk="1" latinLnBrk="0" hangingPunct="1"/>
            <a:r>
              <a:rPr kumimoji="0" lang="lv-LV" smtClean="0"/>
              <a:t>Third level</a:t>
            </a:r>
          </a:p>
          <a:p>
            <a:pPr lvl="3" eaLnBrk="1" latinLnBrk="0" hangingPunct="1"/>
            <a:r>
              <a:rPr kumimoji="0" lang="lv-LV" smtClean="0"/>
              <a:t>Fourth level</a:t>
            </a:r>
          </a:p>
          <a:p>
            <a:pPr lvl="4" eaLnBrk="1" latinLnBrk="0" hangingPunct="1"/>
            <a:r>
              <a:rPr kumimoji="0" lang="lv-LV"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mailto:broka@latlaw.lv"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819399"/>
            <a:ext cx="6400800" cy="3448405"/>
          </a:xfrm>
        </p:spPr>
        <p:txBody>
          <a:bodyPr>
            <a:normAutofit fontScale="70000" lnSpcReduction="20000"/>
          </a:bodyPr>
          <a:lstStyle/>
          <a:p>
            <a:endParaRPr lang="en-US" sz="2000" dirty="0" smtClean="0"/>
          </a:p>
          <a:p>
            <a:r>
              <a:rPr lang="en-US" sz="2000" dirty="0" smtClean="0"/>
              <a:t>Proposal </a:t>
            </a:r>
            <a:r>
              <a:rPr lang="en-US" sz="2000" dirty="0"/>
              <a:t>for a Directive of the European Parliament and of the Council </a:t>
            </a:r>
            <a:endParaRPr lang="en-US" sz="2000" dirty="0" smtClean="0"/>
          </a:p>
          <a:p>
            <a:endParaRPr lang="en-US" sz="2000" dirty="0"/>
          </a:p>
          <a:p>
            <a:r>
              <a:rPr lang="en-US" sz="2000" dirty="0" smtClean="0"/>
              <a:t>on </a:t>
            </a:r>
            <a:r>
              <a:rPr lang="en-US" sz="2000" dirty="0"/>
              <a:t>preventive restructuring frameworks, second chance and measures to increase the efficiency of restructuring, insolvency and discharge procedures and amending Directive 2012/30/EU </a:t>
            </a:r>
            <a:r>
              <a:rPr lang="en-US" sz="2000" dirty="0" smtClean="0"/>
              <a:t>– </a:t>
            </a:r>
          </a:p>
          <a:p>
            <a:endParaRPr lang="en-US" sz="2000" dirty="0"/>
          </a:p>
          <a:p>
            <a:r>
              <a:rPr lang="en-US" sz="2000" dirty="0" smtClean="0"/>
              <a:t>review </a:t>
            </a:r>
            <a:r>
              <a:rPr lang="en-US" sz="2000" dirty="0"/>
              <a:t>and </a:t>
            </a:r>
            <a:r>
              <a:rPr lang="en-US" sz="2000" dirty="0" smtClean="0"/>
              <a:t>comments</a:t>
            </a:r>
          </a:p>
          <a:p>
            <a:endParaRPr lang="en-US" sz="2000" dirty="0"/>
          </a:p>
          <a:p>
            <a:endParaRPr lang="en-US" sz="2000" dirty="0" smtClean="0"/>
          </a:p>
          <a:p>
            <a:endParaRPr lang="en-US" dirty="0" smtClean="0">
              <a:solidFill>
                <a:schemeClr val="tx1"/>
              </a:solidFill>
            </a:endParaRPr>
          </a:p>
          <a:p>
            <a:pPr algn="r"/>
            <a:endParaRPr lang="en-US" dirty="0" smtClean="0">
              <a:solidFill>
                <a:schemeClr val="tx1"/>
              </a:solidFill>
            </a:endParaRPr>
          </a:p>
          <a:p>
            <a:pPr algn="r"/>
            <a:r>
              <a:rPr lang="en-US" sz="1500" dirty="0" err="1">
                <a:solidFill>
                  <a:schemeClr val="tx1"/>
                </a:solidFill>
              </a:rPr>
              <a:t>i</a:t>
            </a:r>
            <a:r>
              <a:rPr lang="en-US" sz="1500" dirty="0" err="1" smtClean="0">
                <a:solidFill>
                  <a:schemeClr val="tx1"/>
                </a:solidFill>
              </a:rPr>
              <a:t>eva</a:t>
            </a:r>
            <a:r>
              <a:rPr lang="en-US" sz="1500" dirty="0" smtClean="0">
                <a:solidFill>
                  <a:schemeClr val="tx1"/>
                </a:solidFill>
              </a:rPr>
              <a:t> </a:t>
            </a:r>
            <a:r>
              <a:rPr lang="en-US" sz="1500" dirty="0" err="1" smtClean="0">
                <a:solidFill>
                  <a:schemeClr val="tx1"/>
                </a:solidFill>
              </a:rPr>
              <a:t>broka</a:t>
            </a:r>
            <a:r>
              <a:rPr lang="en-US" sz="1500" dirty="0" smtClean="0">
                <a:solidFill>
                  <a:schemeClr val="tx1"/>
                </a:solidFill>
              </a:rPr>
              <a:t>, </a:t>
            </a:r>
            <a:r>
              <a:rPr lang="en-US" sz="1300" i="1" dirty="0" smtClean="0">
                <a:solidFill>
                  <a:schemeClr val="tx1"/>
                </a:solidFill>
              </a:rPr>
              <a:t>mg </a:t>
            </a:r>
            <a:r>
              <a:rPr lang="en-US" sz="1300" i="1" dirty="0" err="1" smtClean="0">
                <a:solidFill>
                  <a:schemeClr val="tx1"/>
                </a:solidFill>
              </a:rPr>
              <a:t>iur</a:t>
            </a:r>
            <a:r>
              <a:rPr lang="en-US" sz="1300" i="1" dirty="0" smtClean="0">
                <a:solidFill>
                  <a:schemeClr val="tx1"/>
                </a:solidFill>
              </a:rPr>
              <a:t>, </a:t>
            </a:r>
            <a:r>
              <a:rPr lang="en-US" sz="1300" i="1" dirty="0" err="1" smtClean="0">
                <a:solidFill>
                  <a:schemeClr val="tx1"/>
                </a:solidFill>
              </a:rPr>
              <a:t>Dr</a:t>
            </a:r>
            <a:r>
              <a:rPr lang="en-US" sz="1300" i="1" dirty="0" smtClean="0">
                <a:solidFill>
                  <a:schemeClr val="tx1"/>
                </a:solidFill>
              </a:rPr>
              <a:t> </a:t>
            </a:r>
            <a:r>
              <a:rPr lang="en-US" sz="1300" i="1" dirty="0" err="1" smtClean="0">
                <a:solidFill>
                  <a:schemeClr val="tx1"/>
                </a:solidFill>
              </a:rPr>
              <a:t>iur</a:t>
            </a:r>
            <a:r>
              <a:rPr lang="en-US" sz="1300" i="1" dirty="0" smtClean="0">
                <a:solidFill>
                  <a:schemeClr val="tx1"/>
                </a:solidFill>
              </a:rPr>
              <a:t> </a:t>
            </a:r>
            <a:r>
              <a:rPr lang="en-US" sz="1300" i="1" dirty="0" err="1" smtClean="0">
                <a:solidFill>
                  <a:schemeClr val="tx1"/>
                </a:solidFill>
              </a:rPr>
              <a:t>cand</a:t>
            </a:r>
            <a:endParaRPr lang="en-US" sz="1300" i="1" dirty="0" smtClean="0">
              <a:solidFill>
                <a:schemeClr val="tx1"/>
              </a:solidFill>
            </a:endParaRPr>
          </a:p>
          <a:p>
            <a:pPr algn="r"/>
            <a:r>
              <a:rPr lang="en-US" sz="1300" dirty="0" smtClean="0">
                <a:solidFill>
                  <a:schemeClr val="tx1"/>
                </a:solidFill>
                <a:cs typeface="Candara"/>
                <a:hlinkClick r:id="rId2"/>
              </a:rPr>
              <a:t>broka@latlaw.lv</a:t>
            </a:r>
            <a:endParaRPr lang="en-US" sz="1300" dirty="0" smtClean="0">
              <a:solidFill>
                <a:schemeClr val="tx1"/>
              </a:solidFill>
              <a:cs typeface="Candara"/>
            </a:endParaRPr>
          </a:p>
          <a:p>
            <a:pPr algn="r"/>
            <a:r>
              <a:rPr lang="en-US" sz="1300" dirty="0" err="1" smtClean="0">
                <a:solidFill>
                  <a:schemeClr val="tx1"/>
                </a:solidFill>
                <a:cs typeface="Candara"/>
              </a:rPr>
              <a:t>www.latlaw.lv</a:t>
            </a:r>
            <a:endParaRPr lang="en-US" sz="1300" dirty="0">
              <a:solidFill>
                <a:schemeClr val="tx1"/>
              </a:solidFill>
              <a:cs typeface="Candara"/>
            </a:endParaRPr>
          </a:p>
        </p:txBody>
      </p:sp>
      <p:sp>
        <p:nvSpPr>
          <p:cNvPr id="2" name="Title 1"/>
          <p:cNvSpPr>
            <a:spLocks noGrp="1"/>
          </p:cNvSpPr>
          <p:nvPr>
            <p:ph type="ctrTitle"/>
          </p:nvPr>
        </p:nvSpPr>
        <p:spPr>
          <a:xfrm>
            <a:off x="685800" y="381000"/>
            <a:ext cx="7772400" cy="1752600"/>
          </a:xfrm>
        </p:spPr>
        <p:txBody>
          <a:bodyPr>
            <a:normAutofit fontScale="90000"/>
          </a:bodyPr>
          <a:lstStyle/>
          <a:p>
            <a:r>
              <a:rPr lang="hr-HR" sz="2800" dirty="0" smtClean="0">
                <a:latin typeface="Candara"/>
                <a:cs typeface="Candara"/>
              </a:rPr>
              <a:t>University Turība</a:t>
            </a:r>
            <a:br>
              <a:rPr lang="hr-HR" sz="2800" dirty="0" smtClean="0">
                <a:latin typeface="Candara"/>
                <a:cs typeface="Candara"/>
              </a:rPr>
            </a:br>
            <a:r>
              <a:rPr lang="hr-HR" sz="2800" dirty="0" smtClean="0">
                <a:latin typeface="Candara"/>
                <a:cs typeface="Candara"/>
              </a:rPr>
              <a:t>International conference</a:t>
            </a:r>
            <a:br>
              <a:rPr lang="hr-HR" sz="2800" dirty="0" smtClean="0">
                <a:latin typeface="Candara"/>
                <a:cs typeface="Candara"/>
              </a:rPr>
            </a:br>
            <a:r>
              <a:rPr lang="en-US" sz="3200" b="1" dirty="0" smtClean="0">
                <a:latin typeface="Candara"/>
                <a:cs typeface="Candara"/>
              </a:rPr>
              <a:t>„Cross-Border Insolvency Proceedings: Detecting Best Practices”</a:t>
            </a:r>
            <a:endParaRPr lang="en-US" sz="3200" b="1" dirty="0">
              <a:latin typeface="Candara"/>
              <a:cs typeface="Candara"/>
            </a:endParaRPr>
          </a:p>
        </p:txBody>
      </p:sp>
    </p:spTree>
    <p:extLst>
      <p:ext uri="{BB962C8B-B14F-4D97-AF65-F5344CB8AC3E}">
        <p14:creationId xmlns:p14="http://schemas.microsoft.com/office/powerpoint/2010/main" val="111830115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1272" y="957782"/>
            <a:ext cx="8534400" cy="758952"/>
          </a:xfrm>
        </p:spPr>
        <p:txBody>
          <a:bodyPr>
            <a:noAutofit/>
          </a:bodyPr>
          <a:lstStyle/>
          <a:p>
            <a:pPr algn="l"/>
            <a:r>
              <a:rPr lang="hr-HR" sz="2500" b="1" dirty="0" smtClean="0">
                <a:solidFill>
                  <a:schemeClr val="accent1"/>
                </a:solidFill>
              </a:rPr>
              <a:t>Measures to increase the efficiency of restructuring, insolvency and discarge procedures (Title IV)</a:t>
            </a:r>
            <a:r>
              <a:rPr lang="hr-HR" sz="2500" b="1" dirty="0" smtClean="0">
                <a:solidFill>
                  <a:schemeClr val="accent1"/>
                </a:solidFill>
              </a:rPr>
              <a:t> </a:t>
            </a:r>
            <a:br>
              <a:rPr lang="hr-HR" sz="2500" b="1" dirty="0" smtClean="0">
                <a:solidFill>
                  <a:schemeClr val="accent1"/>
                </a:solidFill>
              </a:rPr>
            </a:br>
            <a:endParaRPr lang="en-US" sz="2500" dirty="0"/>
          </a:p>
        </p:txBody>
      </p:sp>
      <p:sp>
        <p:nvSpPr>
          <p:cNvPr id="3" name="Content Placeholder 2"/>
          <p:cNvSpPr>
            <a:spLocks noGrp="1"/>
          </p:cNvSpPr>
          <p:nvPr>
            <p:ph sz="quarter" idx="1"/>
          </p:nvPr>
        </p:nvSpPr>
        <p:spPr>
          <a:xfrm>
            <a:off x="301752" y="1540854"/>
            <a:ext cx="8503920" cy="4572000"/>
          </a:xfrm>
        </p:spPr>
        <p:txBody>
          <a:bodyPr>
            <a:normAutofit fontScale="77500" lnSpcReduction="20000"/>
          </a:bodyPr>
          <a:lstStyle/>
          <a:p>
            <a:pPr marL="0" indent="0" algn="just">
              <a:buNone/>
            </a:pPr>
            <a:r>
              <a:rPr lang="en-GB" dirty="0"/>
              <a:t>A</a:t>
            </a:r>
            <a:r>
              <a:rPr lang="en-GB" dirty="0" smtClean="0"/>
              <a:t>pplies </a:t>
            </a:r>
            <a:r>
              <a:rPr lang="en-GB" dirty="0"/>
              <a:t>not only to preventive restructuring and discharge procedures, but also to insolvency </a:t>
            </a:r>
            <a:r>
              <a:rPr lang="en-GB" dirty="0" smtClean="0"/>
              <a:t>procedures</a:t>
            </a:r>
            <a:r>
              <a:rPr lang="en-US" dirty="0" smtClean="0"/>
              <a:t>.</a:t>
            </a:r>
          </a:p>
          <a:p>
            <a:pPr marL="0" indent="0" algn="just">
              <a:buNone/>
            </a:pPr>
            <a:endParaRPr lang="en-US" dirty="0" smtClean="0"/>
          </a:p>
          <a:p>
            <a:pPr algn="just"/>
            <a:r>
              <a:rPr lang="en-GB" dirty="0"/>
              <a:t>requires Member States to ensure that members of the judiciary and of other competent authorities </a:t>
            </a:r>
            <a:r>
              <a:rPr lang="en-GB" b="1" dirty="0"/>
              <a:t>are properly trained and specialised </a:t>
            </a:r>
            <a:r>
              <a:rPr lang="en-GB" dirty="0"/>
              <a:t>in restructuring, insolvency and second chance matters.</a:t>
            </a:r>
            <a:endParaRPr lang="en-US" dirty="0"/>
          </a:p>
          <a:p>
            <a:pPr algn="just"/>
            <a:r>
              <a:rPr lang="en-GB" dirty="0" smtClean="0"/>
              <a:t>requires </a:t>
            </a:r>
            <a:r>
              <a:rPr lang="en-GB" dirty="0"/>
              <a:t>Member States to encourage the initial and further training as well as the establishment of </a:t>
            </a:r>
            <a:r>
              <a:rPr lang="en-GB" b="1" dirty="0"/>
              <a:t>codes of conduct for practitioners </a:t>
            </a:r>
            <a:r>
              <a:rPr lang="en-GB" dirty="0"/>
              <a:t>dealing with restructuring, insolvency and second chance matters. </a:t>
            </a:r>
            <a:endParaRPr lang="en-US" dirty="0"/>
          </a:p>
          <a:p>
            <a:pPr algn="just"/>
            <a:r>
              <a:rPr lang="en-GB" dirty="0" smtClean="0"/>
              <a:t>contains </a:t>
            </a:r>
            <a:r>
              <a:rPr lang="en-GB" b="1" dirty="0"/>
              <a:t>minimum standards </a:t>
            </a:r>
            <a:r>
              <a:rPr lang="en-GB" dirty="0"/>
              <a:t>for appointing, supervising and remunerating practitioners in the field of restructuring, insolvency and second chance.</a:t>
            </a:r>
            <a:endParaRPr lang="en-US" dirty="0"/>
          </a:p>
          <a:p>
            <a:pPr algn="just"/>
            <a:r>
              <a:rPr lang="en-GB" dirty="0" smtClean="0"/>
              <a:t>provides </a:t>
            </a:r>
            <a:r>
              <a:rPr lang="en-GB" dirty="0"/>
              <a:t>for the </a:t>
            </a:r>
            <a:r>
              <a:rPr lang="en-GB" b="1" dirty="0"/>
              <a:t>use of electronic means </a:t>
            </a:r>
            <a:r>
              <a:rPr lang="en-GB" dirty="0"/>
              <a:t>of communication in the context of restructuring, insolvency and second chance</a:t>
            </a:r>
            <a:r>
              <a:rPr lang="en-GB" dirty="0" smtClean="0"/>
              <a:t>.</a:t>
            </a:r>
            <a:endParaRPr lang="en-US" dirty="0"/>
          </a:p>
        </p:txBody>
      </p:sp>
    </p:spTree>
    <p:extLst>
      <p:ext uri="{BB962C8B-B14F-4D97-AF65-F5344CB8AC3E}">
        <p14:creationId xmlns:p14="http://schemas.microsoft.com/office/powerpoint/2010/main" val="30241545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1272" y="795708"/>
            <a:ext cx="8534400" cy="758952"/>
          </a:xfrm>
        </p:spPr>
        <p:txBody>
          <a:bodyPr>
            <a:normAutofit fontScale="90000"/>
          </a:bodyPr>
          <a:lstStyle/>
          <a:p>
            <a:pPr algn="just"/>
            <a:r>
              <a:rPr lang="hr-HR" b="1" dirty="0">
                <a:solidFill>
                  <a:schemeClr val="accent1"/>
                </a:solidFill>
              </a:rPr>
              <a:t/>
            </a:r>
            <a:br>
              <a:rPr lang="hr-HR" b="1" dirty="0">
                <a:solidFill>
                  <a:schemeClr val="accent1"/>
                </a:solidFill>
              </a:rPr>
            </a:br>
            <a:r>
              <a:rPr lang="en-US" b="1" dirty="0" smtClean="0">
                <a:solidFill>
                  <a:schemeClr val="accent1"/>
                </a:solidFill>
              </a:rPr>
              <a:t>Proposals </a:t>
            </a:r>
            <a:r>
              <a:rPr lang="en-US" b="1" dirty="0">
                <a:solidFill>
                  <a:schemeClr val="accent1"/>
                </a:solidFill>
              </a:rPr>
              <a:t>for the improvement of the draft Directive</a:t>
            </a:r>
            <a:r>
              <a:rPr lang="hr-HR" dirty="0"/>
              <a:t/>
            </a:r>
            <a:br>
              <a:rPr lang="hr-HR" dirty="0"/>
            </a:br>
            <a:endParaRPr lang="en-US" dirty="0"/>
          </a:p>
        </p:txBody>
      </p:sp>
      <p:sp>
        <p:nvSpPr>
          <p:cNvPr id="3" name="Content Placeholder 2"/>
          <p:cNvSpPr>
            <a:spLocks noGrp="1"/>
          </p:cNvSpPr>
          <p:nvPr>
            <p:ph sz="quarter" idx="1"/>
          </p:nvPr>
        </p:nvSpPr>
        <p:spPr>
          <a:xfrm>
            <a:off x="301752" y="1554660"/>
            <a:ext cx="8503920" cy="4572000"/>
          </a:xfrm>
        </p:spPr>
        <p:txBody>
          <a:bodyPr>
            <a:normAutofit/>
          </a:bodyPr>
          <a:lstStyle/>
          <a:p>
            <a:pPr marL="0" indent="0" algn="just" fontAlgn="base">
              <a:buNone/>
            </a:pPr>
            <a:r>
              <a:rPr lang="hr-HR" b="1" dirty="0" smtClean="0"/>
              <a:t>Association of the Certified Administrators of Insolvency Proceedings of Latvia </a:t>
            </a:r>
            <a:r>
              <a:rPr lang="en-US" dirty="0" smtClean="0"/>
              <a:t>–</a:t>
            </a:r>
            <a:r>
              <a:rPr lang="hr-HR" dirty="0" smtClean="0"/>
              <a:t>  to amend Article 25 ponit 1 with second sentence</a:t>
            </a:r>
            <a:r>
              <a:rPr lang="lv-LV" dirty="0" smtClean="0"/>
              <a:t> in following wording:</a:t>
            </a:r>
          </a:p>
          <a:p>
            <a:pPr marL="0" indent="0" algn="just" fontAlgn="base">
              <a:buNone/>
            </a:pPr>
            <a:endParaRPr lang="en-US" dirty="0"/>
          </a:p>
          <a:p>
            <a:pPr marL="0" indent="0" algn="just" fontAlgn="base">
              <a:buNone/>
            </a:pPr>
            <a:r>
              <a:rPr lang="lv-LV" dirty="0" smtClean="0"/>
              <a:t>„Member States ensures indroduction of a system (for example certification) that enables involved persons to verify knowlegde and expierence of the restructuring, insolvency and second chance practitioners.</a:t>
            </a:r>
            <a:r>
              <a:rPr lang="lv-LV" dirty="0"/>
              <a:t>” </a:t>
            </a:r>
            <a:endParaRPr lang="en-US" dirty="0"/>
          </a:p>
          <a:p>
            <a:pPr marL="0" indent="0">
              <a:buNone/>
            </a:pPr>
            <a:endParaRPr lang="hr-HR" dirty="0" smtClean="0"/>
          </a:p>
          <a:p>
            <a:pPr marL="0" indent="0">
              <a:buNone/>
            </a:pPr>
            <a:endParaRPr lang="hr-HR" dirty="0"/>
          </a:p>
          <a:p>
            <a:pPr marL="0" indent="0">
              <a:buNone/>
            </a:pPr>
            <a:endParaRPr lang="hr-HR" dirty="0"/>
          </a:p>
        </p:txBody>
      </p:sp>
    </p:spTree>
    <p:extLst>
      <p:ext uri="{BB962C8B-B14F-4D97-AF65-F5344CB8AC3E}">
        <p14:creationId xmlns:p14="http://schemas.microsoft.com/office/powerpoint/2010/main" val="9133664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1272" y="777498"/>
            <a:ext cx="8534400" cy="758952"/>
          </a:xfrm>
        </p:spPr>
        <p:txBody>
          <a:bodyPr>
            <a:normAutofit fontScale="90000"/>
          </a:bodyPr>
          <a:lstStyle/>
          <a:p>
            <a:pPr algn="just"/>
            <a:r>
              <a:rPr lang="en-US" b="1" dirty="0">
                <a:solidFill>
                  <a:schemeClr val="accent1"/>
                </a:solidFill>
              </a:rPr>
              <a:t>Proposals for the improvement of the draft </a:t>
            </a:r>
            <a:r>
              <a:rPr lang="en-US" b="1" dirty="0" smtClean="0">
                <a:solidFill>
                  <a:schemeClr val="accent1"/>
                </a:solidFill>
              </a:rPr>
              <a:t>Directive (I)</a:t>
            </a:r>
            <a:r>
              <a:rPr lang="hr-HR" dirty="0"/>
              <a:t/>
            </a:r>
            <a:br>
              <a:rPr lang="hr-HR" dirty="0"/>
            </a:br>
            <a:endParaRPr lang="en-US" dirty="0"/>
          </a:p>
        </p:txBody>
      </p:sp>
      <p:sp>
        <p:nvSpPr>
          <p:cNvPr id="3" name="Content Placeholder 2"/>
          <p:cNvSpPr>
            <a:spLocks noGrp="1"/>
          </p:cNvSpPr>
          <p:nvPr>
            <p:ph sz="quarter" idx="1"/>
          </p:nvPr>
        </p:nvSpPr>
        <p:spPr/>
        <p:txBody>
          <a:bodyPr>
            <a:normAutofit fontScale="70000" lnSpcReduction="20000"/>
          </a:bodyPr>
          <a:lstStyle/>
          <a:p>
            <a:pPr marL="0" indent="0" algn="just">
              <a:buNone/>
            </a:pPr>
            <a:r>
              <a:rPr lang="en-US" b="1" dirty="0" smtClean="0"/>
              <a:t>European Association of Insolvency Practitioner</a:t>
            </a:r>
            <a:r>
              <a:rPr lang="en-US" b="1" dirty="0" smtClean="0"/>
              <a:t>’s Organizations (EIP) (Belgium) – represents 11 Member States</a:t>
            </a:r>
          </a:p>
          <a:p>
            <a:pPr marL="0" indent="0">
              <a:buNone/>
            </a:pPr>
            <a:endParaRPr lang="en-US" dirty="0" smtClean="0"/>
          </a:p>
          <a:p>
            <a:pPr marL="0" indent="0" algn="just">
              <a:buNone/>
            </a:pPr>
            <a:r>
              <a:rPr lang="en-US" b="1" dirty="0" smtClean="0"/>
              <a:t>Role </a:t>
            </a:r>
            <a:r>
              <a:rPr lang="en-US" b="1" dirty="0"/>
              <a:t>of the </a:t>
            </a:r>
            <a:r>
              <a:rPr lang="en-US" b="1" dirty="0" smtClean="0"/>
              <a:t>insolvency practitioner (IP) </a:t>
            </a:r>
            <a:r>
              <a:rPr lang="en-US" dirty="0" smtClean="0"/>
              <a:t>- that </a:t>
            </a:r>
            <a:r>
              <a:rPr lang="en-US" dirty="0"/>
              <a:t>IP which are </a:t>
            </a:r>
            <a:r>
              <a:rPr lang="en-US" dirty="0" smtClean="0"/>
              <a:t>regularly </a:t>
            </a:r>
            <a:r>
              <a:rPr lang="en-US" dirty="0"/>
              <a:t>appointed by courts or the majority of creditors in case of an filing for insolvency are meeting </a:t>
            </a:r>
            <a:r>
              <a:rPr lang="en-US" dirty="0" smtClean="0"/>
              <a:t>following requirements:</a:t>
            </a:r>
            <a:endParaRPr lang="en-US" dirty="0"/>
          </a:p>
          <a:p>
            <a:pPr marL="0" indent="0">
              <a:buNone/>
            </a:pPr>
            <a:r>
              <a:rPr lang="en-US" dirty="0" smtClean="0"/>
              <a:t>- independent;</a:t>
            </a:r>
            <a:endParaRPr lang="en-US" dirty="0"/>
          </a:p>
          <a:p>
            <a:pPr marL="0" indent="0" algn="just">
              <a:buNone/>
            </a:pPr>
            <a:r>
              <a:rPr lang="en-US" dirty="0"/>
              <a:t>- supervised by courts or other competent bodies or self-regulated </a:t>
            </a:r>
            <a:r>
              <a:rPr lang="en-US" dirty="0" smtClean="0"/>
              <a:t>organizations;</a:t>
            </a:r>
            <a:endParaRPr lang="en-US" dirty="0"/>
          </a:p>
          <a:p>
            <a:pPr marL="0" indent="0">
              <a:buNone/>
            </a:pPr>
            <a:r>
              <a:rPr lang="en-US" dirty="0"/>
              <a:t>- have the experience to serve as intermediate and mediator bringing together the various </a:t>
            </a:r>
            <a:r>
              <a:rPr lang="en-US" dirty="0" smtClean="0"/>
              <a:t>stakeholder;</a:t>
            </a:r>
            <a:endParaRPr lang="en-US" dirty="0"/>
          </a:p>
          <a:p>
            <a:pPr marL="0" indent="0">
              <a:buNone/>
            </a:pPr>
            <a:r>
              <a:rPr lang="en-US" dirty="0"/>
              <a:t>- have the knowledge and skills to supervise proceeding and to detect abuse to the detriment of the general body of creditors or third party and </a:t>
            </a:r>
          </a:p>
          <a:p>
            <a:pPr marL="0" indent="0">
              <a:buNone/>
            </a:pPr>
            <a:r>
              <a:rPr lang="en-US" dirty="0"/>
              <a:t>- have the knowledge and skills to serve as experts for the court. </a:t>
            </a:r>
          </a:p>
          <a:p>
            <a:endParaRPr lang="en-US" b="1" dirty="0" smtClean="0"/>
          </a:p>
        </p:txBody>
      </p:sp>
    </p:spTree>
    <p:extLst>
      <p:ext uri="{BB962C8B-B14F-4D97-AF65-F5344CB8AC3E}">
        <p14:creationId xmlns:p14="http://schemas.microsoft.com/office/powerpoint/2010/main" val="3103592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301752" y="1540854"/>
            <a:ext cx="8503920" cy="4572000"/>
          </a:xfrm>
        </p:spPr>
        <p:txBody>
          <a:bodyPr>
            <a:normAutofit/>
          </a:bodyPr>
          <a:lstStyle/>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r>
              <a:rPr lang="en-US" sz="5400" dirty="0" smtClean="0"/>
              <a:t>THANK  YOU</a:t>
            </a:r>
            <a:r>
              <a:rPr lang="en-US" sz="5400" dirty="0" smtClean="0"/>
              <a:t>!</a:t>
            </a:r>
            <a:endParaRPr lang="en-US" sz="5400" dirty="0" smtClean="0"/>
          </a:p>
          <a:p>
            <a:pPr marL="0" indent="0" algn="ctr">
              <a:buNone/>
            </a:pPr>
            <a:r>
              <a:rPr lang="en-US" sz="4000" dirty="0" smtClean="0">
                <a:latin typeface="Bodoni Ornaments"/>
                <a:cs typeface="Bodoni Ornaments"/>
              </a:rPr>
              <a:t>e</a:t>
            </a:r>
            <a:endParaRPr lang="en-US" sz="4000" dirty="0">
              <a:latin typeface="Bodoni Ornaments"/>
              <a:cs typeface="Bodoni Ornaments"/>
            </a:endParaRPr>
          </a:p>
        </p:txBody>
      </p:sp>
    </p:spTree>
    <p:extLst>
      <p:ext uri="{BB962C8B-B14F-4D97-AF65-F5344CB8AC3E}">
        <p14:creationId xmlns:p14="http://schemas.microsoft.com/office/powerpoint/2010/main" val="165844157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b="1" dirty="0" smtClean="0">
                <a:solidFill>
                  <a:schemeClr val="accent1"/>
                </a:solidFill>
              </a:rPr>
              <a:t>CONTENT OF THE DIRECTIVE</a:t>
            </a:r>
            <a:endParaRPr lang="en-US" b="1" dirty="0">
              <a:solidFill>
                <a:schemeClr val="accent1"/>
              </a:solidFill>
            </a:endParaRPr>
          </a:p>
        </p:txBody>
      </p:sp>
      <p:sp>
        <p:nvSpPr>
          <p:cNvPr id="3" name="Content Placeholder 2"/>
          <p:cNvSpPr>
            <a:spLocks noGrp="1"/>
          </p:cNvSpPr>
          <p:nvPr>
            <p:ph sz="quarter" idx="1"/>
          </p:nvPr>
        </p:nvSpPr>
        <p:spPr>
          <a:xfrm>
            <a:off x="301752" y="1513242"/>
            <a:ext cx="8503920" cy="4572000"/>
          </a:xfrm>
        </p:spPr>
        <p:txBody>
          <a:bodyPr>
            <a:normAutofit/>
          </a:bodyPr>
          <a:lstStyle/>
          <a:p>
            <a:pPr marL="0" indent="0" algn="just">
              <a:buNone/>
            </a:pPr>
            <a:endParaRPr lang="en-US" sz="2800" b="1" dirty="0" smtClean="0"/>
          </a:p>
          <a:p>
            <a:pPr marL="0" indent="0" algn="just">
              <a:buNone/>
            </a:pPr>
            <a:r>
              <a:rPr lang="en-US" sz="2800" b="1" dirty="0" smtClean="0"/>
              <a:t>- The proposal of the Directive has 23 page explanatory  memorandum</a:t>
            </a:r>
          </a:p>
          <a:p>
            <a:pPr marL="0" indent="0" algn="just">
              <a:buNone/>
            </a:pPr>
            <a:endParaRPr lang="en-US" sz="2800" b="1" dirty="0"/>
          </a:p>
          <a:p>
            <a:pPr marL="0" indent="0" algn="just">
              <a:buNone/>
            </a:pPr>
            <a:r>
              <a:rPr lang="en-US" sz="2800" b="1" dirty="0" smtClean="0"/>
              <a:t>- Directive consists of 47 Considerations and 36 Articles</a:t>
            </a:r>
          </a:p>
          <a:p>
            <a:pPr marL="514350" indent="-514350" algn="just">
              <a:buAutoNum type="arabicPeriod"/>
            </a:pPr>
            <a:endParaRPr lang="hr-HR" sz="2800" b="1" dirty="0" smtClean="0">
              <a:solidFill>
                <a:schemeClr val="bg2">
                  <a:lumMod val="50000"/>
                </a:schemeClr>
              </a:solidFill>
            </a:endParaRPr>
          </a:p>
          <a:p>
            <a:pPr marL="0" indent="0">
              <a:buNone/>
            </a:pPr>
            <a:endParaRPr lang="en-US" dirty="0"/>
          </a:p>
        </p:txBody>
      </p:sp>
    </p:spTree>
    <p:extLst>
      <p:ext uri="{BB962C8B-B14F-4D97-AF65-F5344CB8AC3E}">
        <p14:creationId xmlns:p14="http://schemas.microsoft.com/office/powerpoint/2010/main" val="1784052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1272" y="214208"/>
            <a:ext cx="8534400" cy="758952"/>
          </a:xfrm>
        </p:spPr>
        <p:txBody>
          <a:bodyPr>
            <a:normAutofit fontScale="90000"/>
          </a:bodyPr>
          <a:lstStyle/>
          <a:p>
            <a:pPr algn="l"/>
            <a:r>
              <a:rPr lang="hr-HR" sz="2700" b="1" dirty="0" smtClean="0">
                <a:solidFill>
                  <a:schemeClr val="bg2">
                    <a:lumMod val="50000"/>
                  </a:schemeClr>
                </a:solidFill>
              </a:rPr>
              <a:t/>
            </a:r>
            <a:br>
              <a:rPr lang="hr-HR" sz="2700" b="1" dirty="0" smtClean="0">
                <a:solidFill>
                  <a:schemeClr val="bg2">
                    <a:lumMod val="50000"/>
                  </a:schemeClr>
                </a:solidFill>
              </a:rPr>
            </a:br>
            <a:r>
              <a:rPr lang="hr-HR" sz="2700" b="1" dirty="0" smtClean="0">
                <a:solidFill>
                  <a:schemeClr val="bg2">
                    <a:lumMod val="50000"/>
                  </a:schemeClr>
                </a:solidFill>
              </a:rPr>
              <a:t/>
            </a:r>
            <a:br>
              <a:rPr lang="hr-HR" sz="2700" b="1" dirty="0" smtClean="0">
                <a:solidFill>
                  <a:schemeClr val="bg2">
                    <a:lumMod val="50000"/>
                  </a:schemeClr>
                </a:solidFill>
              </a:rPr>
            </a:br>
            <a:r>
              <a:rPr lang="hr-HR" sz="2700" b="1" dirty="0" smtClean="0">
                <a:solidFill>
                  <a:schemeClr val="bg2">
                    <a:lumMod val="50000"/>
                  </a:schemeClr>
                </a:solidFill>
              </a:rPr>
              <a:t/>
            </a:r>
            <a:br>
              <a:rPr lang="hr-HR" sz="2700" b="1" dirty="0" smtClean="0">
                <a:solidFill>
                  <a:schemeClr val="bg2">
                    <a:lumMod val="50000"/>
                  </a:schemeClr>
                </a:solidFill>
              </a:rPr>
            </a:br>
            <a:r>
              <a:rPr lang="hr-HR" sz="2700" b="1" dirty="0" smtClean="0">
                <a:solidFill>
                  <a:schemeClr val="bg2">
                    <a:lumMod val="50000"/>
                  </a:schemeClr>
                </a:solidFill>
              </a:rPr>
              <a:t/>
            </a:r>
            <a:br>
              <a:rPr lang="hr-HR" sz="2700" b="1" dirty="0" smtClean="0">
                <a:solidFill>
                  <a:schemeClr val="bg2">
                    <a:lumMod val="50000"/>
                  </a:schemeClr>
                </a:solidFill>
              </a:rPr>
            </a:br>
            <a:r>
              <a:rPr lang="hr-HR" sz="2700" b="1" dirty="0" smtClean="0">
                <a:solidFill>
                  <a:schemeClr val="bg2">
                    <a:lumMod val="50000"/>
                  </a:schemeClr>
                </a:solidFill>
              </a:rPr>
              <a:t/>
            </a:r>
            <a:br>
              <a:rPr lang="hr-HR" sz="2700" b="1" dirty="0" smtClean="0">
                <a:solidFill>
                  <a:schemeClr val="bg2">
                    <a:lumMod val="50000"/>
                  </a:schemeClr>
                </a:solidFill>
              </a:rPr>
            </a:br>
            <a:r>
              <a:rPr lang="hr-HR" sz="2700" b="1" dirty="0" smtClean="0">
                <a:solidFill>
                  <a:schemeClr val="bg2">
                    <a:lumMod val="50000"/>
                  </a:schemeClr>
                </a:solidFill>
              </a:rPr>
              <a:t/>
            </a:r>
            <a:br>
              <a:rPr lang="hr-HR" sz="2700" b="1" dirty="0" smtClean="0">
                <a:solidFill>
                  <a:schemeClr val="bg2">
                    <a:lumMod val="50000"/>
                  </a:schemeClr>
                </a:solidFill>
              </a:rPr>
            </a:br>
            <a:r>
              <a:rPr lang="hr-HR" sz="2700" b="1" dirty="0" smtClean="0">
                <a:solidFill>
                  <a:schemeClr val="bg2">
                    <a:lumMod val="50000"/>
                  </a:schemeClr>
                </a:solidFill>
              </a:rPr>
              <a:t/>
            </a:r>
            <a:br>
              <a:rPr lang="hr-HR" sz="2700" b="1" dirty="0" smtClean="0">
                <a:solidFill>
                  <a:schemeClr val="bg2">
                    <a:lumMod val="50000"/>
                  </a:schemeClr>
                </a:solidFill>
              </a:rPr>
            </a:br>
            <a:r>
              <a:rPr lang="hr-HR" sz="2700" b="1" dirty="0" smtClean="0">
                <a:solidFill>
                  <a:schemeClr val="bg2">
                    <a:lumMod val="50000"/>
                  </a:schemeClr>
                </a:solidFill>
              </a:rPr>
              <a:t/>
            </a:r>
            <a:br>
              <a:rPr lang="hr-HR" sz="2700" b="1" dirty="0" smtClean="0">
                <a:solidFill>
                  <a:schemeClr val="bg2">
                    <a:lumMod val="50000"/>
                  </a:schemeClr>
                </a:solidFill>
              </a:rPr>
            </a:br>
            <a:r>
              <a:rPr lang="hr-HR" sz="2700" b="1" dirty="0" smtClean="0">
                <a:solidFill>
                  <a:schemeClr val="bg2">
                    <a:lumMod val="50000"/>
                  </a:schemeClr>
                </a:solidFill>
              </a:rPr>
              <a:t/>
            </a:r>
            <a:br>
              <a:rPr lang="hr-HR" sz="2700" b="1" dirty="0" smtClean="0">
                <a:solidFill>
                  <a:schemeClr val="bg2">
                    <a:lumMod val="50000"/>
                  </a:schemeClr>
                </a:solidFill>
              </a:rPr>
            </a:br>
            <a:r>
              <a:rPr lang="hr-HR" sz="2700" b="1" dirty="0" smtClean="0">
                <a:solidFill>
                  <a:schemeClr val="bg2">
                    <a:lumMod val="50000"/>
                  </a:schemeClr>
                </a:solidFill>
              </a:rPr>
              <a:t/>
            </a:r>
            <a:br>
              <a:rPr lang="hr-HR" sz="2700" b="1" dirty="0" smtClean="0">
                <a:solidFill>
                  <a:schemeClr val="bg2">
                    <a:lumMod val="50000"/>
                  </a:schemeClr>
                </a:solidFill>
              </a:rPr>
            </a:br>
            <a:r>
              <a:rPr lang="hr-HR" sz="2700" b="1" dirty="0" smtClean="0">
                <a:solidFill>
                  <a:schemeClr val="bg2">
                    <a:lumMod val="50000"/>
                  </a:schemeClr>
                </a:solidFill>
              </a:rPr>
              <a:t/>
            </a:r>
            <a:br>
              <a:rPr lang="hr-HR" sz="2700" b="1" dirty="0" smtClean="0">
                <a:solidFill>
                  <a:schemeClr val="bg2">
                    <a:lumMod val="50000"/>
                  </a:schemeClr>
                </a:solidFill>
              </a:rPr>
            </a:br>
            <a:r>
              <a:rPr lang="hr-HR" sz="2700" b="1" dirty="0" smtClean="0">
                <a:solidFill>
                  <a:schemeClr val="bg2">
                    <a:lumMod val="50000"/>
                  </a:schemeClr>
                </a:solidFill>
              </a:rPr>
              <a:t/>
            </a:r>
            <a:br>
              <a:rPr lang="hr-HR" sz="2700" b="1" dirty="0" smtClean="0">
                <a:solidFill>
                  <a:schemeClr val="bg2">
                    <a:lumMod val="50000"/>
                  </a:schemeClr>
                </a:solidFill>
              </a:rPr>
            </a:br>
            <a:r>
              <a:rPr lang="en-US" sz="2400" b="1" dirty="0" smtClean="0">
                <a:solidFill>
                  <a:schemeClr val="accent1"/>
                </a:solidFill>
              </a:rPr>
              <a:t>CONTEXT </a:t>
            </a:r>
            <a:r>
              <a:rPr lang="en-US" sz="2400" b="1" dirty="0">
                <a:solidFill>
                  <a:schemeClr val="accent1"/>
                </a:solidFill>
              </a:rPr>
              <a:t>OF THE </a:t>
            </a:r>
            <a:r>
              <a:rPr lang="en-US" sz="2400" b="1" dirty="0" smtClean="0">
                <a:solidFill>
                  <a:schemeClr val="accent1"/>
                </a:solidFill>
              </a:rPr>
              <a:t>PROPOSAL</a:t>
            </a:r>
            <a:endParaRPr lang="en-US" sz="2700" b="1" dirty="0">
              <a:solidFill>
                <a:schemeClr val="accent1"/>
              </a:solidFill>
            </a:endParaRPr>
          </a:p>
        </p:txBody>
      </p:sp>
      <p:sp>
        <p:nvSpPr>
          <p:cNvPr id="3" name="Content Placeholder 2"/>
          <p:cNvSpPr>
            <a:spLocks noGrp="1"/>
          </p:cNvSpPr>
          <p:nvPr>
            <p:ph sz="quarter" idx="1"/>
          </p:nvPr>
        </p:nvSpPr>
        <p:spPr>
          <a:xfrm>
            <a:off x="301752" y="1540854"/>
            <a:ext cx="8503920" cy="4572000"/>
          </a:xfrm>
        </p:spPr>
        <p:txBody>
          <a:bodyPr>
            <a:normAutofit/>
          </a:bodyPr>
          <a:lstStyle/>
          <a:p>
            <a:pPr marL="0" indent="0" algn="just">
              <a:buNone/>
            </a:pPr>
            <a:r>
              <a:rPr lang="en-US" sz="2800" b="1" dirty="0" smtClean="0"/>
              <a:t>Reasons </a:t>
            </a:r>
            <a:r>
              <a:rPr lang="en-US" sz="2800" b="1" dirty="0"/>
              <a:t>for and objectives of the </a:t>
            </a:r>
            <a:r>
              <a:rPr lang="en-US" sz="2800" b="1" dirty="0" smtClean="0"/>
              <a:t>proposal</a:t>
            </a:r>
          </a:p>
          <a:p>
            <a:pPr marL="0" indent="0">
              <a:buNone/>
            </a:pPr>
            <a:endParaRPr lang="hr-HR" sz="2800" b="1" dirty="0"/>
          </a:p>
          <a:p>
            <a:pPr algn="just">
              <a:buFontTx/>
              <a:buChar char="-"/>
            </a:pPr>
            <a:r>
              <a:rPr lang="en-US" sz="2800" dirty="0" smtClean="0"/>
              <a:t>timely </a:t>
            </a:r>
            <a:r>
              <a:rPr lang="en-US" sz="2800" dirty="0"/>
              <a:t>restructuring to ensure that viable business parts are </a:t>
            </a:r>
            <a:r>
              <a:rPr lang="en-US" sz="2800" dirty="0" smtClean="0"/>
              <a:t>preserved;</a:t>
            </a:r>
          </a:p>
          <a:p>
            <a:pPr algn="just">
              <a:buFontTx/>
              <a:buChar char="-"/>
            </a:pPr>
            <a:r>
              <a:rPr lang="en-US" sz="2800" dirty="0" smtClean="0"/>
              <a:t>liquidation </a:t>
            </a:r>
            <a:r>
              <a:rPr lang="en-US" sz="2800" dirty="0"/>
              <a:t>of assets where companies cannot be otherwise </a:t>
            </a:r>
            <a:r>
              <a:rPr lang="en-US" sz="2800" dirty="0" smtClean="0"/>
              <a:t>saved;</a:t>
            </a:r>
          </a:p>
          <a:p>
            <a:pPr algn="just">
              <a:buFontTx/>
              <a:buChar char="-"/>
            </a:pPr>
            <a:r>
              <a:rPr lang="en-US" sz="2800" dirty="0" smtClean="0"/>
              <a:t>giving </a:t>
            </a:r>
            <a:r>
              <a:rPr lang="en-US" sz="2800" dirty="0"/>
              <a:t>a second chance to honest entrepreneurs via discharge of debt. </a:t>
            </a:r>
          </a:p>
          <a:p>
            <a:pPr marL="0" indent="0">
              <a:buNone/>
            </a:pPr>
            <a:endParaRPr lang="hu-HU" sz="2800" dirty="0" smtClean="0"/>
          </a:p>
          <a:p>
            <a:pPr marL="0" indent="0">
              <a:buNone/>
            </a:pPr>
            <a:endParaRPr lang="pl-PL" dirty="0"/>
          </a:p>
          <a:p>
            <a:pPr>
              <a:buFontTx/>
              <a:buChar char="-"/>
            </a:pPr>
            <a:endParaRPr lang="hu-HU" dirty="0" smtClean="0"/>
          </a:p>
          <a:p>
            <a:pPr marL="0" indent="0">
              <a:buNone/>
            </a:pPr>
            <a:endParaRPr lang="hu-HU" dirty="0"/>
          </a:p>
          <a:p>
            <a:pPr marL="0" indent="0">
              <a:buNone/>
            </a:pPr>
            <a:endParaRPr lang="en-US" dirty="0">
              <a:solidFill>
                <a:schemeClr val="bg2">
                  <a:lumMod val="50000"/>
                </a:schemeClr>
              </a:solidFill>
            </a:endParaRPr>
          </a:p>
        </p:txBody>
      </p:sp>
    </p:spTree>
    <p:extLst>
      <p:ext uri="{BB962C8B-B14F-4D97-AF65-F5344CB8AC3E}">
        <p14:creationId xmlns:p14="http://schemas.microsoft.com/office/powerpoint/2010/main" val="3474802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104349"/>
            <a:ext cx="8534400" cy="758952"/>
          </a:xfrm>
        </p:spPr>
        <p:txBody>
          <a:bodyPr>
            <a:normAutofit fontScale="90000"/>
          </a:bodyPr>
          <a:lstStyle/>
          <a:p>
            <a:pPr algn="l"/>
            <a:r>
              <a:rPr lang="hr-HR" sz="3600" b="1" dirty="0">
                <a:solidFill>
                  <a:schemeClr val="bg2">
                    <a:lumMod val="50000"/>
                  </a:schemeClr>
                </a:solidFill>
              </a:rPr>
              <a:t/>
            </a:r>
            <a:br>
              <a:rPr lang="hr-HR" sz="3600" b="1" dirty="0">
                <a:solidFill>
                  <a:schemeClr val="bg2">
                    <a:lumMod val="50000"/>
                  </a:schemeClr>
                </a:solidFill>
              </a:rPr>
            </a:br>
            <a:r>
              <a:rPr lang="en-US" sz="2800" b="1" dirty="0" smtClean="0">
                <a:solidFill>
                  <a:schemeClr val="accent1"/>
                </a:solidFill>
              </a:rPr>
              <a:t>CONTEXT </a:t>
            </a:r>
            <a:r>
              <a:rPr lang="en-US" sz="2800" b="1" dirty="0">
                <a:solidFill>
                  <a:schemeClr val="accent1"/>
                </a:solidFill>
              </a:rPr>
              <a:t>OF THE PROPOSAL</a:t>
            </a:r>
            <a:endParaRPr lang="en-US" sz="2700" dirty="0">
              <a:solidFill>
                <a:schemeClr val="accent1"/>
              </a:solidFill>
            </a:endParaRPr>
          </a:p>
        </p:txBody>
      </p:sp>
      <p:sp>
        <p:nvSpPr>
          <p:cNvPr id="3" name="Content Placeholder 2"/>
          <p:cNvSpPr>
            <a:spLocks noGrp="1"/>
          </p:cNvSpPr>
          <p:nvPr>
            <p:ph sz="quarter" idx="1"/>
          </p:nvPr>
        </p:nvSpPr>
        <p:spPr>
          <a:xfrm>
            <a:off x="301752" y="1540854"/>
            <a:ext cx="8503920" cy="4572000"/>
          </a:xfrm>
        </p:spPr>
        <p:txBody>
          <a:bodyPr>
            <a:normAutofit fontScale="70000" lnSpcReduction="20000"/>
          </a:bodyPr>
          <a:lstStyle/>
          <a:p>
            <a:pPr marL="0" indent="0">
              <a:buNone/>
            </a:pPr>
            <a:r>
              <a:rPr lang="en-GB" sz="3200" b="1" dirty="0" smtClean="0"/>
              <a:t>Restructuring </a:t>
            </a:r>
            <a:r>
              <a:rPr lang="en-GB" sz="3200" b="1" dirty="0"/>
              <a:t>and </a:t>
            </a:r>
            <a:r>
              <a:rPr lang="en-GB" sz="3200" b="1" dirty="0" smtClean="0"/>
              <a:t>insolvency</a:t>
            </a:r>
            <a:endParaRPr lang="en-US" sz="3200" b="1" dirty="0"/>
          </a:p>
          <a:p>
            <a:pPr marL="0" indent="0" algn="just">
              <a:buNone/>
            </a:pPr>
            <a:r>
              <a:rPr lang="en-GB" sz="3200" b="1" dirty="0"/>
              <a:t>Firstly, </a:t>
            </a:r>
            <a:r>
              <a:rPr lang="en-GB" sz="3200" dirty="0"/>
              <a:t>although creditors might have suppliers in their supply chain that are purely domestic businesses, a supplier that experiences financial difficulties and cannot be saved may nonetheless have negative impacts which may trigger the insolvency of the cross-border company.</a:t>
            </a:r>
            <a:r>
              <a:rPr lang="en-US" sz="3200" dirty="0"/>
              <a:t> </a:t>
            </a:r>
            <a:endParaRPr lang="hr-HR" sz="3200" dirty="0" smtClean="0"/>
          </a:p>
          <a:p>
            <a:pPr marL="0" indent="0" algn="just">
              <a:buNone/>
            </a:pPr>
            <a:r>
              <a:rPr lang="en-GB" sz="3200" b="1" dirty="0" smtClean="0"/>
              <a:t>Secondly</a:t>
            </a:r>
            <a:r>
              <a:rPr lang="en-GB" sz="3200" b="1" dirty="0"/>
              <a:t>, </a:t>
            </a:r>
            <a:r>
              <a:rPr lang="en-GB" sz="3200" dirty="0"/>
              <a:t>some companies' cross-border creditors (especially SMEs) may prefer to drop cross-border claims simply because it is too costly to pursue them, for example if local legal advice is needed. </a:t>
            </a:r>
            <a:endParaRPr lang="en-GB" sz="3200" dirty="0" smtClean="0"/>
          </a:p>
          <a:p>
            <a:pPr marL="0" indent="0" algn="just">
              <a:buNone/>
            </a:pPr>
            <a:r>
              <a:rPr lang="en-US" sz="3100" b="1" dirty="0"/>
              <a:t>Finally,</a:t>
            </a:r>
            <a:r>
              <a:rPr lang="en-US" sz="3100" dirty="0"/>
              <a:t> future developments in the single market are expected to lead to more companies having cross-border dealings, and therefore more insolvencies with cross-border impact. Innovative companies in particular need a larger market to be able to thrive and avoid insolvency in the first 5 years.</a:t>
            </a:r>
          </a:p>
          <a:p>
            <a:pPr marL="0" indent="0" algn="just">
              <a:buNone/>
            </a:pPr>
            <a:endParaRPr lang="hr-HR" sz="3200" dirty="0"/>
          </a:p>
          <a:p>
            <a:endParaRPr lang="en-US" dirty="0"/>
          </a:p>
        </p:txBody>
      </p:sp>
    </p:spTree>
    <p:extLst>
      <p:ext uri="{BB962C8B-B14F-4D97-AF65-F5344CB8AC3E}">
        <p14:creationId xmlns:p14="http://schemas.microsoft.com/office/powerpoint/2010/main" val="3962973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0"/>
            <a:ext cx="8534400" cy="758952"/>
          </a:xfrm>
        </p:spPr>
        <p:txBody>
          <a:bodyPr>
            <a:noAutofit/>
          </a:bodyPr>
          <a:lstStyle/>
          <a:p>
            <a:pPr algn="l"/>
            <a:r>
              <a:rPr lang="en-US" sz="2400" b="1" dirty="0">
                <a:solidFill>
                  <a:schemeClr val="accent1"/>
                </a:solidFill>
              </a:rPr>
              <a:t>CONTEXT OF THE PROPOSAL</a:t>
            </a:r>
            <a:endParaRPr lang="en-US" sz="2400" dirty="0">
              <a:solidFill>
                <a:schemeClr val="accent1"/>
              </a:solidFill>
            </a:endParaRPr>
          </a:p>
        </p:txBody>
      </p:sp>
      <p:sp>
        <p:nvSpPr>
          <p:cNvPr id="3" name="Content Placeholder 2"/>
          <p:cNvSpPr>
            <a:spLocks noGrp="1"/>
          </p:cNvSpPr>
          <p:nvPr>
            <p:ph sz="quarter" idx="1"/>
          </p:nvPr>
        </p:nvSpPr>
        <p:spPr>
          <a:xfrm>
            <a:off x="301752" y="1555453"/>
            <a:ext cx="8503920" cy="4572000"/>
          </a:xfrm>
        </p:spPr>
        <p:txBody>
          <a:bodyPr>
            <a:normAutofit fontScale="92500" lnSpcReduction="20000"/>
          </a:bodyPr>
          <a:lstStyle/>
          <a:p>
            <a:pPr marL="0" indent="0" algn="just">
              <a:buNone/>
            </a:pPr>
            <a:r>
              <a:rPr lang="en-GB" dirty="0" smtClean="0"/>
              <a:t>The </a:t>
            </a:r>
            <a:r>
              <a:rPr lang="en-GB" dirty="0"/>
              <a:t>elements of preventive restructuring procedures affecting their effectiveness and consequently the number of businesses rescued and their long-term viability diverge significantly between Member States. </a:t>
            </a:r>
            <a:endParaRPr lang="en-GB" dirty="0" smtClean="0"/>
          </a:p>
          <a:p>
            <a:pPr marL="0" indent="0" algn="just">
              <a:buNone/>
            </a:pPr>
            <a:endParaRPr lang="en-GB" dirty="0"/>
          </a:p>
          <a:p>
            <a:pPr marL="0" indent="0" algn="just">
              <a:buNone/>
            </a:pPr>
            <a:r>
              <a:rPr lang="en-GB" dirty="0"/>
              <a:t>The conditions for a stay of individual enforcement to support restructuring negotiations are also very different: in some countries such a stay is not possible, while the others have a wide variety of durations and exemptions. </a:t>
            </a:r>
            <a:endParaRPr lang="en-GB" dirty="0" smtClean="0"/>
          </a:p>
          <a:p>
            <a:pPr marL="0" indent="0" algn="just">
              <a:buNone/>
            </a:pPr>
            <a:endParaRPr lang="en-GB" dirty="0"/>
          </a:p>
          <a:p>
            <a:pPr marL="0" indent="0" algn="just">
              <a:buNone/>
            </a:pPr>
            <a:r>
              <a:rPr lang="en-GB" dirty="0"/>
              <a:t>Such divergences make it virtually impossible to have a restructuring plan for a cross-border group of companies with subsidiaries in more than two Member States. </a:t>
            </a:r>
            <a:endParaRPr lang="en-US" dirty="0"/>
          </a:p>
          <a:p>
            <a:endParaRPr lang="en-US" dirty="0"/>
          </a:p>
          <a:p>
            <a:pPr marL="0" indent="0" algn="just">
              <a:buNone/>
            </a:pPr>
            <a:endParaRPr lang="nl-NL" dirty="0"/>
          </a:p>
          <a:p>
            <a:pPr marL="0" indent="0">
              <a:buNone/>
            </a:pPr>
            <a:endParaRPr lang="nl-NL" dirty="0"/>
          </a:p>
          <a:p>
            <a:pPr marL="0" indent="0">
              <a:buNone/>
            </a:pPr>
            <a:endParaRPr lang="fi-FI" dirty="0" smtClean="0"/>
          </a:p>
          <a:p>
            <a:pPr marL="0" indent="0">
              <a:buNone/>
            </a:pPr>
            <a:endParaRPr lang="fi-FI" dirty="0" smtClean="0"/>
          </a:p>
          <a:p>
            <a:pPr marL="0" indent="0">
              <a:buNone/>
            </a:pPr>
            <a:endParaRPr lang="fi-FI" dirty="0" smtClean="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19660350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1272" y="0"/>
            <a:ext cx="8534400" cy="758952"/>
          </a:xfrm>
        </p:spPr>
        <p:txBody>
          <a:bodyPr>
            <a:normAutofit/>
          </a:bodyPr>
          <a:lstStyle/>
          <a:p>
            <a:pPr algn="just"/>
            <a:r>
              <a:rPr lang="hr-HR" sz="2600" b="1" dirty="0" smtClean="0">
                <a:solidFill>
                  <a:schemeClr val="accent1"/>
                </a:solidFill>
              </a:rPr>
              <a:t>The proposal</a:t>
            </a:r>
            <a:r>
              <a:rPr lang="hr-HR" sz="2600" b="1" dirty="0" smtClean="0">
                <a:solidFill>
                  <a:schemeClr val="accent1"/>
                </a:solidFill>
              </a:rPr>
              <a:t>’s key objectives</a:t>
            </a:r>
            <a:endParaRPr lang="en-US" sz="2600" dirty="0">
              <a:solidFill>
                <a:schemeClr val="accent1"/>
              </a:solidFill>
            </a:endParaRPr>
          </a:p>
        </p:txBody>
      </p:sp>
      <p:sp>
        <p:nvSpPr>
          <p:cNvPr id="3" name="Content Placeholder 2"/>
          <p:cNvSpPr>
            <a:spLocks noGrp="1"/>
          </p:cNvSpPr>
          <p:nvPr>
            <p:ph sz="quarter" idx="1"/>
          </p:nvPr>
        </p:nvSpPr>
        <p:spPr>
          <a:xfrm>
            <a:off x="301752" y="1512449"/>
            <a:ext cx="8503920" cy="4572000"/>
          </a:xfrm>
        </p:spPr>
        <p:txBody>
          <a:bodyPr>
            <a:normAutofit fontScale="70000" lnSpcReduction="20000"/>
          </a:bodyPr>
          <a:lstStyle/>
          <a:p>
            <a:pPr marL="0" indent="0" algn="just">
              <a:buNone/>
            </a:pPr>
            <a:r>
              <a:rPr lang="en-US" dirty="0" smtClean="0"/>
              <a:t>1. T</a:t>
            </a:r>
            <a:r>
              <a:rPr lang="en-US" dirty="0" smtClean="0"/>
              <a:t>o </a:t>
            </a:r>
            <a:r>
              <a:rPr lang="en-US" dirty="0"/>
              <a:t>reduce the most significant barriers to the free flow of capital stemming from differences in Member States' restructuring and insolvency </a:t>
            </a:r>
            <a:r>
              <a:rPr lang="en-US" dirty="0" smtClean="0"/>
              <a:t>frameworks</a:t>
            </a:r>
          </a:p>
          <a:p>
            <a:pPr marL="0" indent="0" algn="just">
              <a:buNone/>
            </a:pPr>
            <a:endParaRPr lang="en-US" dirty="0" smtClean="0"/>
          </a:p>
          <a:p>
            <a:pPr marL="0" indent="0" algn="just">
              <a:buNone/>
            </a:pPr>
            <a:r>
              <a:rPr lang="en-US" dirty="0" smtClean="0"/>
              <a:t>2. </a:t>
            </a:r>
            <a:r>
              <a:rPr lang="en-US" dirty="0"/>
              <a:t>T</a:t>
            </a:r>
            <a:r>
              <a:rPr lang="en-US" dirty="0" smtClean="0"/>
              <a:t>o </a:t>
            </a:r>
            <a:r>
              <a:rPr lang="en-US" dirty="0"/>
              <a:t>have in place key principles on effective preventive restructuring and second chance frameworks, and </a:t>
            </a:r>
            <a:r>
              <a:rPr lang="en-US" dirty="0" smtClean="0"/>
              <a:t>measures</a:t>
            </a:r>
          </a:p>
          <a:p>
            <a:pPr marL="0" indent="0" algn="just">
              <a:buNone/>
            </a:pPr>
            <a:endParaRPr lang="en-US" dirty="0" smtClean="0"/>
          </a:p>
          <a:p>
            <a:pPr marL="0" indent="0" algn="just">
              <a:buNone/>
            </a:pPr>
            <a:r>
              <a:rPr lang="en-US" dirty="0" smtClean="0"/>
              <a:t>3. </a:t>
            </a:r>
            <a:r>
              <a:rPr lang="en-US" dirty="0"/>
              <a:t>T</a:t>
            </a:r>
            <a:r>
              <a:rPr lang="en-US" dirty="0" smtClean="0"/>
              <a:t>o </a:t>
            </a:r>
            <a:r>
              <a:rPr lang="en-US" dirty="0"/>
              <a:t>make all types of insolvency procedures more efficient by reducing their length and associated costs and improving their </a:t>
            </a:r>
            <a:r>
              <a:rPr lang="en-US" dirty="0" smtClean="0"/>
              <a:t>quality</a:t>
            </a:r>
          </a:p>
          <a:p>
            <a:pPr marL="0" indent="0" algn="just">
              <a:buNone/>
            </a:pPr>
            <a:endParaRPr lang="en-US" dirty="0" smtClean="0"/>
          </a:p>
          <a:p>
            <a:pPr marL="0" indent="0" algn="just">
              <a:buNone/>
            </a:pPr>
            <a:r>
              <a:rPr lang="en-US" dirty="0" smtClean="0"/>
              <a:t>4. </a:t>
            </a:r>
            <a:r>
              <a:rPr lang="en-US" dirty="0"/>
              <a:t>T</a:t>
            </a:r>
            <a:r>
              <a:rPr lang="en-US" dirty="0" smtClean="0"/>
              <a:t>o </a:t>
            </a:r>
            <a:r>
              <a:rPr lang="en-US" dirty="0"/>
              <a:t>help increase investment and job opportunities in the single </a:t>
            </a:r>
            <a:r>
              <a:rPr lang="en-US" dirty="0" smtClean="0"/>
              <a:t>market</a:t>
            </a:r>
            <a:endParaRPr lang="en-US" dirty="0"/>
          </a:p>
          <a:p>
            <a:pPr marL="0" indent="0" algn="just">
              <a:buNone/>
            </a:pPr>
            <a:endParaRPr lang="en-US" dirty="0" smtClean="0"/>
          </a:p>
          <a:p>
            <a:pPr marL="0" indent="0" algn="just">
              <a:buNone/>
            </a:pPr>
            <a:r>
              <a:rPr lang="en-US" dirty="0" smtClean="0"/>
              <a:t>5. To reduce </a:t>
            </a:r>
            <a:r>
              <a:rPr lang="en-US" dirty="0"/>
              <a:t>unnecessary liquidations of viable companies, avoid unnecessary job losses, prevent the build-up of non-performing loans, facilitate cross-border restructurings, and reduce costs and increase opportunities for honest entrepreneurs to be given a fresh start.</a:t>
            </a:r>
          </a:p>
          <a:p>
            <a:pPr marL="0" indent="0">
              <a:buNone/>
            </a:pPr>
            <a:endParaRPr lang="en-US" dirty="0"/>
          </a:p>
        </p:txBody>
      </p:sp>
    </p:spTree>
    <p:extLst>
      <p:ext uri="{BB962C8B-B14F-4D97-AF65-F5344CB8AC3E}">
        <p14:creationId xmlns:p14="http://schemas.microsoft.com/office/powerpoint/2010/main" val="3049900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1272" y="608076"/>
            <a:ext cx="8534400" cy="758952"/>
          </a:xfrm>
        </p:spPr>
        <p:txBody>
          <a:bodyPr>
            <a:noAutofit/>
          </a:bodyPr>
          <a:lstStyle/>
          <a:p>
            <a:pPr algn="just"/>
            <a:endParaRPr lang="en-US" sz="2600" dirty="0">
              <a:solidFill>
                <a:schemeClr val="accent1"/>
              </a:solidFill>
            </a:endParaRPr>
          </a:p>
        </p:txBody>
      </p:sp>
      <p:sp>
        <p:nvSpPr>
          <p:cNvPr id="3" name="Content Placeholder 2"/>
          <p:cNvSpPr>
            <a:spLocks noGrp="1"/>
          </p:cNvSpPr>
          <p:nvPr>
            <p:ph sz="quarter" idx="1"/>
          </p:nvPr>
        </p:nvSpPr>
        <p:spPr>
          <a:xfrm>
            <a:off x="301752" y="1582272"/>
            <a:ext cx="8503920" cy="4572000"/>
          </a:xfrm>
        </p:spPr>
        <p:txBody>
          <a:bodyPr>
            <a:normAutofit/>
          </a:bodyPr>
          <a:lstStyle/>
          <a:p>
            <a:pPr marL="0" indent="0" algn="just">
              <a:buNone/>
            </a:pPr>
            <a:r>
              <a:rPr lang="en-GB" b="1" dirty="0"/>
              <a:t>The Directive has three distinct main parts: </a:t>
            </a:r>
            <a:endParaRPr lang="en-GB" b="1" dirty="0" smtClean="0"/>
          </a:p>
          <a:p>
            <a:pPr marL="0" indent="0" algn="just">
              <a:buNone/>
            </a:pPr>
            <a:endParaRPr lang="en-GB" b="1" dirty="0" smtClean="0"/>
          </a:p>
          <a:p>
            <a:pPr marL="0" indent="0" algn="just">
              <a:buNone/>
            </a:pPr>
            <a:r>
              <a:rPr lang="en-GB" dirty="0" smtClean="0"/>
              <a:t>1) preventive </a:t>
            </a:r>
            <a:r>
              <a:rPr lang="en-GB" dirty="0"/>
              <a:t>restructuring frameworks (Title II) </a:t>
            </a:r>
            <a:endParaRPr lang="en-GB" dirty="0" smtClean="0"/>
          </a:p>
          <a:p>
            <a:pPr marL="514350" indent="-514350" algn="just">
              <a:buAutoNum type="arabicParenR"/>
            </a:pPr>
            <a:endParaRPr lang="en-GB" dirty="0"/>
          </a:p>
          <a:p>
            <a:pPr marL="0" indent="0" algn="just">
              <a:buNone/>
            </a:pPr>
            <a:r>
              <a:rPr lang="en-GB" dirty="0" smtClean="0"/>
              <a:t>2) second </a:t>
            </a:r>
            <a:r>
              <a:rPr lang="en-GB" dirty="0"/>
              <a:t>chance for entrepreneurs (Title III</a:t>
            </a:r>
            <a:r>
              <a:rPr lang="en-GB" dirty="0" smtClean="0"/>
              <a:t>)</a:t>
            </a:r>
          </a:p>
          <a:p>
            <a:pPr marL="0" indent="0" algn="just">
              <a:buNone/>
            </a:pPr>
            <a:endParaRPr lang="en-GB" dirty="0" smtClean="0"/>
          </a:p>
          <a:p>
            <a:pPr marL="0" indent="0" algn="just">
              <a:buNone/>
            </a:pPr>
            <a:r>
              <a:rPr lang="en-GB" dirty="0" smtClean="0"/>
              <a:t>3) and </a:t>
            </a:r>
            <a:r>
              <a:rPr lang="en-GB" dirty="0"/>
              <a:t>measures to raise the efficiency of restructuring, insolvency and second chance (Title IV). Titles I, IV, V and VI are horizontal in scope.</a:t>
            </a:r>
            <a:endParaRPr lang="en-US" dirty="0"/>
          </a:p>
          <a:p>
            <a:pPr marL="0" indent="0">
              <a:buNone/>
            </a:pPr>
            <a:endParaRPr lang="pl-PL" dirty="0"/>
          </a:p>
          <a:p>
            <a:pPr lvl="1"/>
            <a:endParaRPr lang="en-US" dirty="0"/>
          </a:p>
        </p:txBody>
      </p:sp>
    </p:spTree>
    <p:extLst>
      <p:ext uri="{BB962C8B-B14F-4D97-AF65-F5344CB8AC3E}">
        <p14:creationId xmlns:p14="http://schemas.microsoft.com/office/powerpoint/2010/main" val="1744122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hr-HR" sz="2600" b="1" dirty="0" smtClean="0">
                <a:solidFill>
                  <a:schemeClr val="accent1"/>
                </a:solidFill>
              </a:rPr>
              <a:t>Preventive restructuring frameworks (Title II)</a:t>
            </a:r>
            <a:endParaRPr lang="en-US" sz="2600" dirty="0">
              <a:solidFill>
                <a:schemeClr val="accent1"/>
              </a:solidFill>
            </a:endParaRPr>
          </a:p>
        </p:txBody>
      </p:sp>
      <p:sp>
        <p:nvSpPr>
          <p:cNvPr id="3" name="Content Placeholder 2"/>
          <p:cNvSpPr>
            <a:spLocks noGrp="1"/>
          </p:cNvSpPr>
          <p:nvPr>
            <p:ph sz="quarter" idx="1"/>
          </p:nvPr>
        </p:nvSpPr>
        <p:spPr>
          <a:xfrm>
            <a:off x="301752" y="1540854"/>
            <a:ext cx="8503920" cy="4572000"/>
          </a:xfrm>
        </p:spPr>
        <p:txBody>
          <a:bodyPr>
            <a:normAutofit/>
          </a:bodyPr>
          <a:lstStyle/>
          <a:p>
            <a:pPr marL="0" indent="0" algn="just">
              <a:buNone/>
            </a:pPr>
            <a:r>
              <a:rPr lang="en-GB" dirty="0"/>
              <a:t>T</a:t>
            </a:r>
            <a:r>
              <a:rPr lang="en-GB" dirty="0" smtClean="0"/>
              <a:t>his </a:t>
            </a:r>
            <a:r>
              <a:rPr lang="en-GB" dirty="0"/>
              <a:t>puts in place common, core elements for </a:t>
            </a:r>
            <a:r>
              <a:rPr lang="en-GB" dirty="0" smtClean="0"/>
              <a:t>preventive restructuring </a:t>
            </a:r>
            <a:r>
              <a:rPr lang="en-GB" dirty="0"/>
              <a:t>frameworks to give debtors in financial difficulty, be they legal or natural persons, </a:t>
            </a:r>
            <a:endParaRPr lang="en-GB" dirty="0" smtClean="0"/>
          </a:p>
          <a:p>
            <a:pPr marL="0" indent="0" algn="just">
              <a:buNone/>
            </a:pPr>
            <a:endParaRPr lang="en-GB" dirty="0" smtClean="0"/>
          </a:p>
          <a:p>
            <a:pPr algn="just">
              <a:buFontTx/>
              <a:buChar char="-"/>
            </a:pPr>
            <a:r>
              <a:rPr lang="en-GB" dirty="0" smtClean="0"/>
              <a:t>effective </a:t>
            </a:r>
            <a:r>
              <a:rPr lang="en-GB" dirty="0"/>
              <a:t>access to procedures facilitating restructuring plans' early </a:t>
            </a:r>
            <a:r>
              <a:rPr lang="en-GB" dirty="0" smtClean="0"/>
              <a:t>negotiation;</a:t>
            </a:r>
          </a:p>
          <a:p>
            <a:pPr algn="just">
              <a:buFontTx/>
              <a:buChar char="-"/>
            </a:pPr>
            <a:r>
              <a:rPr lang="en-GB" dirty="0" smtClean="0"/>
              <a:t>adoption </a:t>
            </a:r>
            <a:r>
              <a:rPr lang="en-GB" dirty="0"/>
              <a:t>by </a:t>
            </a:r>
            <a:r>
              <a:rPr lang="en-GB" dirty="0" smtClean="0"/>
              <a:t>creditors and</a:t>
            </a:r>
          </a:p>
          <a:p>
            <a:pPr algn="just">
              <a:buFontTx/>
              <a:buChar char="-"/>
            </a:pPr>
            <a:r>
              <a:rPr lang="en-GB" dirty="0" smtClean="0"/>
              <a:t>possible </a:t>
            </a:r>
            <a:r>
              <a:rPr lang="en-GB" dirty="0"/>
              <a:t>confirmation by a judicial or administrative authority.</a:t>
            </a:r>
            <a:endParaRPr lang="en-US" dirty="0"/>
          </a:p>
          <a:p>
            <a:pPr marL="0" indent="0">
              <a:buNone/>
            </a:pPr>
            <a:endParaRPr lang="hr-HR" dirty="0"/>
          </a:p>
          <a:p>
            <a:pPr marL="0" indent="0">
              <a:buNone/>
            </a:pPr>
            <a:endParaRPr lang="pl-PL" dirty="0"/>
          </a:p>
          <a:p>
            <a:pPr marL="0" indent="0">
              <a:buNone/>
            </a:pPr>
            <a:endParaRPr lang="pt-BR" dirty="0"/>
          </a:p>
          <a:p>
            <a:endParaRPr lang="en-US" dirty="0"/>
          </a:p>
        </p:txBody>
      </p:sp>
    </p:spTree>
    <p:extLst>
      <p:ext uri="{BB962C8B-B14F-4D97-AF65-F5344CB8AC3E}">
        <p14:creationId xmlns:p14="http://schemas.microsoft.com/office/powerpoint/2010/main" val="26146840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hr-HR" sz="2600" b="1" dirty="0" smtClean="0">
                <a:solidFill>
                  <a:schemeClr val="accent1"/>
                </a:solidFill>
              </a:rPr>
              <a:t>Second chance for entrepreneurs (Title III)</a:t>
            </a:r>
            <a:endParaRPr lang="en-US" sz="2600" dirty="0">
              <a:solidFill>
                <a:schemeClr val="accent1"/>
              </a:solidFill>
            </a:endParaRPr>
          </a:p>
        </p:txBody>
      </p:sp>
      <p:sp>
        <p:nvSpPr>
          <p:cNvPr id="3" name="Content Placeholder 2"/>
          <p:cNvSpPr>
            <a:spLocks noGrp="1"/>
          </p:cNvSpPr>
          <p:nvPr>
            <p:ph sz="quarter" idx="1"/>
          </p:nvPr>
        </p:nvSpPr>
        <p:spPr>
          <a:xfrm>
            <a:off x="301752" y="1568466"/>
            <a:ext cx="8503920" cy="4572000"/>
          </a:xfrm>
        </p:spPr>
        <p:txBody>
          <a:bodyPr>
            <a:normAutofit/>
          </a:bodyPr>
          <a:lstStyle/>
          <a:p>
            <a:pPr algn="just">
              <a:buFontTx/>
              <a:buChar char="•"/>
            </a:pPr>
            <a:r>
              <a:rPr lang="en-GB" dirty="0" smtClean="0"/>
              <a:t>Provides minimum </a:t>
            </a:r>
            <a:r>
              <a:rPr lang="en-GB" dirty="0"/>
              <a:t>provisions on discharge of debt for over-indebted entrepreneurs as the basic conditions for ensuring entrepreneurs a second chance. </a:t>
            </a:r>
            <a:r>
              <a:rPr lang="lv-LV" dirty="0" smtClean="0"/>
              <a:t> </a:t>
            </a:r>
          </a:p>
          <a:p>
            <a:pPr algn="just">
              <a:buFontTx/>
              <a:buChar char="•"/>
            </a:pPr>
            <a:endParaRPr lang="lv-LV" dirty="0" smtClean="0"/>
          </a:p>
          <a:p>
            <a:pPr algn="just">
              <a:buFontTx/>
              <a:buChar char="•"/>
            </a:pPr>
            <a:r>
              <a:rPr lang="en-GB" dirty="0" smtClean="0"/>
              <a:t>Although </a:t>
            </a:r>
            <a:r>
              <a:rPr lang="en-GB" dirty="0"/>
              <a:t>the provisions in Title III are restricted to entrepreneurs, it is explicitly stated that Member States may extend those provisions to all natural persons to ensure consistent treatment of personal debt. </a:t>
            </a:r>
            <a:endParaRPr lang="en-GB" dirty="0"/>
          </a:p>
        </p:txBody>
      </p:sp>
    </p:spTree>
    <p:extLst>
      <p:ext uri="{BB962C8B-B14F-4D97-AF65-F5344CB8AC3E}">
        <p14:creationId xmlns:p14="http://schemas.microsoft.com/office/powerpoint/2010/main" val="28436430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Civic.thmx</Template>
  <TotalTime>2798</TotalTime>
  <Words>1004</Words>
  <Application>Microsoft Macintosh PowerPoint</Application>
  <PresentationFormat>On-screen Show (4:3)</PresentationFormat>
  <Paragraphs>100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Civic</vt:lpstr>
      <vt:lpstr>University Turība International conference „Cross-Border Insolvency Proceedings: Detecting Best Practices”</vt:lpstr>
      <vt:lpstr>CONTENT OF THE DIRECTIVE</vt:lpstr>
      <vt:lpstr>            CONTEXT OF THE PROPOSAL</vt:lpstr>
      <vt:lpstr> CONTEXT OF THE PROPOSAL</vt:lpstr>
      <vt:lpstr>CONTEXT OF THE PROPOSAL</vt:lpstr>
      <vt:lpstr>The proposal’s key objectives</vt:lpstr>
      <vt:lpstr>PowerPoint Presentation</vt:lpstr>
      <vt:lpstr>Preventive restructuring frameworks (Title II)</vt:lpstr>
      <vt:lpstr>Second chance for entrepreneurs (Title III)</vt:lpstr>
      <vt:lpstr>Measures to increase the efficiency of restructuring, insolvency and discarge procedures (Title IV)  </vt:lpstr>
      <vt:lpstr> Proposals for the improvement of the draft Directive </vt:lpstr>
      <vt:lpstr>Proposals for the improvement of the draft Directive (I)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Biznesa augstskolas Turība XVII STARPTAUTISKĀ ZINĀTNSIKĀ KONFERENCE KONKURĒTSPĒJĪGI UZŅĒMUMI  KONKURĒTSPĒJĪGĀ VALSTĪ</dc:title>
  <dc:creator>Ieva Broka</dc:creator>
  <cp:lastModifiedBy>Ieva Broka</cp:lastModifiedBy>
  <cp:revision>45</cp:revision>
  <dcterms:created xsi:type="dcterms:W3CDTF">2016-03-29T20:53:27Z</dcterms:created>
  <dcterms:modified xsi:type="dcterms:W3CDTF">2017-04-03T23:39:11Z</dcterms:modified>
</cp:coreProperties>
</file>