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334" r:id="rId3"/>
    <p:sldId id="329" r:id="rId4"/>
    <p:sldId id="332" r:id="rId5"/>
    <p:sldId id="335" r:id="rId6"/>
    <p:sldId id="333" r:id="rId7"/>
    <p:sldId id="303" r:id="rId8"/>
    <p:sldId id="330" r:id="rId9"/>
    <p:sldId id="322" r:id="rId10"/>
    <p:sldId id="319" r:id="rId11"/>
    <p:sldId id="304" r:id="rId12"/>
    <p:sldId id="320" r:id="rId13"/>
    <p:sldId id="331" r:id="rId14"/>
    <p:sldId id="321" r:id="rId15"/>
    <p:sldId id="336" r:id="rId16"/>
    <p:sldId id="316" r:id="rId17"/>
    <p:sldId id="318" r:id="rId18"/>
  </p:sldIdLst>
  <p:sldSz cx="9144000" cy="6858000" type="screen4x3"/>
  <p:notesSz cx="6662738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74067" autoAdjust="0"/>
  </p:normalViewPr>
  <p:slideViewPr>
    <p:cSldViewPr>
      <p:cViewPr varScale="1">
        <p:scale>
          <a:sx n="87" d="100"/>
          <a:sy n="87" d="100"/>
        </p:scale>
        <p:origin x="22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89472-26B7-4ABF-954D-DA17FF715D74}" type="datetimeFigureOut">
              <a:rPr lang="lv-LV" smtClean="0"/>
              <a:t>23.08.2017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33594-A72B-4741-9D7C-08A78539A44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004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944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2624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sz="1200" b="0" baseline="0" dirty="0" smtClean="0">
              <a:solidFill>
                <a:schemeClr val="tx1"/>
              </a:solidFill>
            </a:endParaRPr>
          </a:p>
          <a:p>
            <a:pPr marL="228600" indent="-228600">
              <a:buAutoNum type="arabicParenR"/>
            </a:pPr>
            <a:endParaRPr lang="lv-LV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2624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2624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	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2624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	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2624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2624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5598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102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5637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5637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5637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5637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563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1340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134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3594-A72B-4741-9D7C-08A78539A44C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134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ance24.com/en/20161212-robbers-grab-70kg-gold-dramatic-french-van-heist" TargetMode="Externa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vceli.lv/informacija-un-dati/#aktualo-buvobjektu-saraks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euricpa.org/euricpa/members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219200"/>
            <a:ext cx="6705601" cy="2057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lv-LV" altLang="lv-LV" sz="4500" dirty="0" err="1" smtClean="0">
                <a:solidFill>
                  <a:schemeClr val="tx1"/>
                </a:solidFill>
              </a:rPr>
              <a:t>Subject</a:t>
            </a:r>
            <a:r>
              <a:rPr lang="lv-LV" altLang="lv-LV" sz="4500" dirty="0" smtClean="0">
                <a:solidFill>
                  <a:schemeClr val="tx1"/>
                </a:solidFill>
              </a:rPr>
              <a:t>:</a:t>
            </a:r>
            <a:r>
              <a:rPr lang="lv-LV" altLang="lv-LV" sz="4500" b="1" dirty="0" smtClean="0">
                <a:solidFill>
                  <a:schemeClr val="tx1"/>
                </a:solidFill>
              </a:rPr>
              <a:t> </a:t>
            </a:r>
            <a:r>
              <a:rPr lang="lv-LV" sz="4500" b="1" u="sng" dirty="0" err="1" smtClean="0">
                <a:solidFill>
                  <a:schemeClr val="tx1"/>
                </a:solidFill>
              </a:rPr>
              <a:t>Cash-in-transit</a:t>
            </a:r>
            <a:r>
              <a:rPr lang="lv-LV" sz="4500" b="1" u="sng" dirty="0" smtClean="0">
                <a:solidFill>
                  <a:schemeClr val="tx1"/>
                </a:solidFill>
              </a:rPr>
              <a:t> (CIT) </a:t>
            </a:r>
            <a:r>
              <a:rPr lang="lv-LV" sz="4500" b="1" u="sng" dirty="0" err="1" smtClean="0">
                <a:solidFill>
                  <a:schemeClr val="tx1"/>
                </a:solidFill>
              </a:rPr>
              <a:t>security</a:t>
            </a:r>
            <a:r>
              <a:rPr lang="lv-LV" sz="4500" b="1" u="sng" dirty="0" smtClean="0"/>
              <a:t> </a:t>
            </a:r>
            <a:endParaRPr lang="lv-LV" altLang="lv-LV" sz="4500" b="1" u="sng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1" y="5801380"/>
            <a:ext cx="228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23AUG2017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36406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lv-LV" sz="2800" b="1" dirty="0" smtClean="0"/>
              <a:t>Execution</a:t>
            </a:r>
            <a:endParaRPr lang="en-US" altLang="lv-LV" sz="26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762000"/>
            <a:ext cx="8382000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/>
              <a:t>Detailed examination and evaluation of the </a:t>
            </a:r>
            <a:r>
              <a:rPr lang="en-US" sz="2800" dirty="0" smtClean="0"/>
              <a:t>object</a:t>
            </a:r>
            <a:r>
              <a:rPr lang="lv-LV" altLang="lv-LV" sz="2800" dirty="0" smtClean="0"/>
              <a:t>;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Risk assessment is conducted</a:t>
            </a:r>
            <a:r>
              <a:rPr lang="lv-LV" altLang="lv-LV" sz="2400" dirty="0" smtClean="0"/>
              <a:t>,</a:t>
            </a:r>
            <a:endParaRPr lang="lv-LV" altLang="lv-LV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dirty="0" smtClean="0"/>
              <a:t>possible</a:t>
            </a:r>
            <a:r>
              <a:rPr lang="lv-LV" sz="2400" dirty="0" smtClean="0"/>
              <a:t> </a:t>
            </a:r>
            <a:r>
              <a:rPr lang="en-US" sz="2400" dirty="0" smtClean="0"/>
              <a:t>execution has </a:t>
            </a:r>
            <a:r>
              <a:rPr lang="en-US" sz="2400" dirty="0"/>
              <a:t>been analyzed and a plan </a:t>
            </a:r>
            <a:r>
              <a:rPr lang="en-US" sz="2400" dirty="0" smtClean="0"/>
              <a:t>has </a:t>
            </a:r>
            <a:r>
              <a:rPr lang="en-US" sz="2400" dirty="0"/>
              <a:t>been drawn up</a:t>
            </a:r>
            <a:r>
              <a:rPr lang="lv-LV" altLang="lv-LV" sz="2400" dirty="0" smtClean="0"/>
              <a:t>, </a:t>
            </a:r>
            <a:r>
              <a:rPr lang="en-US" altLang="lv-LV" sz="2400" dirty="0" smtClean="0"/>
              <a:t>which defines</a:t>
            </a:r>
            <a:r>
              <a:rPr lang="lv-LV" altLang="lv-LV" sz="2400" dirty="0" smtClean="0"/>
              <a:t>:</a:t>
            </a:r>
            <a:endParaRPr lang="lv-LV" altLang="lv-LV" sz="2400" dirty="0"/>
          </a:p>
          <a:p>
            <a:pPr lvl="4">
              <a:lnSpc>
                <a:spcPct val="90000"/>
              </a:lnSpc>
            </a:pPr>
            <a:r>
              <a:rPr lang="en-US" altLang="lv-LV" sz="2400" dirty="0" smtClean="0"/>
              <a:t>OBJ access points</a:t>
            </a:r>
            <a:r>
              <a:rPr lang="lv-LV" altLang="lv-LV" sz="2400" dirty="0" smtClean="0"/>
              <a:t>, </a:t>
            </a:r>
            <a:endParaRPr lang="lv-LV" altLang="lv-LV" sz="2400" dirty="0"/>
          </a:p>
          <a:p>
            <a:pPr lvl="4">
              <a:lnSpc>
                <a:spcPct val="90000"/>
              </a:lnSpc>
            </a:pPr>
            <a:r>
              <a:rPr lang="en-US" altLang="lv-LV" sz="2400" dirty="0" smtClean="0"/>
              <a:t>Personnel and vehicle movement routes</a:t>
            </a:r>
            <a:r>
              <a:rPr lang="lv-LV" altLang="lv-LV" sz="2400" dirty="0" smtClean="0"/>
              <a:t>,</a:t>
            </a:r>
            <a:endParaRPr lang="lv-LV" altLang="lv-LV" sz="2400" dirty="0"/>
          </a:p>
          <a:p>
            <a:pPr lvl="4">
              <a:lnSpc>
                <a:spcPct val="90000"/>
              </a:lnSpc>
            </a:pPr>
            <a:r>
              <a:rPr lang="en-US" altLang="lv-LV" sz="2400" dirty="0" smtClean="0"/>
              <a:t>Recommendations for driving and parking at the OBJ</a:t>
            </a:r>
            <a:r>
              <a:rPr lang="lv-LV" altLang="lv-LV" sz="2400" dirty="0" smtClean="0"/>
              <a:t>,</a:t>
            </a:r>
            <a:endParaRPr lang="lv-LV" altLang="lv-LV" sz="2400" dirty="0"/>
          </a:p>
          <a:p>
            <a:pPr lvl="4">
              <a:lnSpc>
                <a:spcPct val="90000"/>
              </a:lnSpc>
            </a:pPr>
            <a:r>
              <a:rPr lang="en-US" altLang="lv-LV" sz="2400" dirty="0" smtClean="0"/>
              <a:t>Transportation type</a:t>
            </a:r>
            <a:r>
              <a:rPr lang="lv-LV" altLang="lv-LV" sz="2400" dirty="0" smtClean="0"/>
              <a:t>;</a:t>
            </a:r>
            <a:endParaRPr lang="lv-LV" altLang="lv-LV" sz="2400" dirty="0"/>
          </a:p>
          <a:p>
            <a:pPr lvl="4">
              <a:lnSpc>
                <a:spcPct val="90000"/>
              </a:lnSpc>
            </a:pPr>
            <a:r>
              <a:rPr lang="en-US" altLang="lv-LV" sz="2400" dirty="0" smtClean="0"/>
              <a:t>Number of personnel in the team</a:t>
            </a:r>
            <a:r>
              <a:rPr lang="lv-LV" altLang="lv-LV" sz="2400" dirty="0" smtClean="0"/>
              <a:t>;</a:t>
            </a:r>
            <a:endParaRPr lang="lv-LV" altLang="lv-LV" sz="2400" dirty="0"/>
          </a:p>
          <a:p>
            <a:pPr lvl="4">
              <a:lnSpc>
                <a:spcPct val="90000"/>
              </a:lnSpc>
            </a:pPr>
            <a:r>
              <a:rPr lang="en-US" altLang="lv-LV" sz="2400" dirty="0" smtClean="0"/>
              <a:t>Number of teams</a:t>
            </a:r>
          </a:p>
          <a:p>
            <a:pPr marL="777240" lvl="4" indent="0">
              <a:lnSpc>
                <a:spcPct val="90000"/>
              </a:lnSpc>
              <a:buNone/>
            </a:pPr>
            <a:r>
              <a:rPr lang="en-US" altLang="lv-LV" sz="2400" dirty="0" smtClean="0"/>
              <a:t>Other activities to eliminate the risk</a:t>
            </a:r>
            <a:endParaRPr lang="en-US" altLang="lv-LV" sz="3200" dirty="0" smtClean="0"/>
          </a:p>
          <a:p>
            <a:pPr>
              <a:lnSpc>
                <a:spcPct val="90000"/>
              </a:lnSpc>
            </a:pPr>
            <a:r>
              <a:rPr lang="en-US" altLang="lv-LV" sz="2800" dirty="0" smtClean="0"/>
              <a:t>Signing of contract</a:t>
            </a:r>
          </a:p>
          <a:p>
            <a:pPr>
              <a:lnSpc>
                <a:spcPct val="90000"/>
              </a:lnSpc>
            </a:pPr>
            <a:r>
              <a:rPr lang="lv-LV" altLang="lv-LV" sz="2800" dirty="0" smtClean="0"/>
              <a:t>OBJ </a:t>
            </a:r>
            <a:r>
              <a:rPr lang="en-US" altLang="lv-LV" sz="2800" dirty="0" smtClean="0"/>
              <a:t>included in the security companies route</a:t>
            </a:r>
            <a:r>
              <a:rPr lang="lv-LV" altLang="lv-LV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73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nypost.files.wordpress.com/2014/05/052314_bank_emk007.jpg?quality=90&amp;strip=all&amp;w=9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t="7869" r="10148" b="10187"/>
          <a:stretch/>
        </p:blipFill>
        <p:spPr bwMode="auto">
          <a:xfrm>
            <a:off x="3550412" y="1"/>
            <a:ext cx="5441187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Turība\Gehrer_nauda ar tint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 bwMode="auto">
          <a:xfrm>
            <a:off x="3550412" y="4079805"/>
            <a:ext cx="5441188" cy="293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altLang="lv-LV" sz="2800" b="1" dirty="0" err="1" smtClean="0"/>
              <a:t>Execution</a:t>
            </a:r>
            <a:endParaRPr lang="lv-LV" altLang="lv-LV" sz="26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381000"/>
            <a:ext cx="4419600" cy="5506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lv-LV" altLang="lv-LV" sz="2800" dirty="0" err="1" smtClean="0"/>
              <a:t>Execution</a:t>
            </a:r>
            <a:r>
              <a:rPr lang="lv-LV" altLang="lv-LV" sz="2800" dirty="0" smtClean="0"/>
              <a:t> </a:t>
            </a:r>
            <a:r>
              <a:rPr lang="lv-LV" altLang="lv-LV" sz="2800" dirty="0" err="1" smtClean="0"/>
              <a:t>can</a:t>
            </a:r>
            <a:r>
              <a:rPr lang="lv-LV" altLang="lv-LV" sz="2800" dirty="0" smtClean="0"/>
              <a:t> </a:t>
            </a:r>
            <a:r>
              <a:rPr lang="lv-LV" altLang="lv-LV" sz="2800" dirty="0" err="1" smtClean="0"/>
              <a:t>be</a:t>
            </a:r>
            <a:r>
              <a:rPr lang="lv-LV" altLang="lv-LV" sz="2800" dirty="0" smtClean="0"/>
              <a:t> </a:t>
            </a:r>
            <a:r>
              <a:rPr lang="lv-LV" altLang="lv-LV" sz="2800" dirty="0" err="1" smtClean="0"/>
              <a:t>conducted</a:t>
            </a:r>
            <a:r>
              <a:rPr lang="lv-LV" altLang="lv-LV" sz="28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lv-LV" altLang="lv-LV" sz="2400" dirty="0" smtClean="0"/>
              <a:t>1x man </a:t>
            </a:r>
            <a:r>
              <a:rPr lang="lv-LV" altLang="lv-LV" sz="2400" dirty="0" err="1" smtClean="0"/>
              <a:t>team</a:t>
            </a:r>
            <a:r>
              <a:rPr lang="lv-LV" altLang="lv-LV" sz="2400" dirty="0" smtClean="0"/>
              <a:t> (+ IBNS);</a:t>
            </a:r>
          </a:p>
          <a:p>
            <a:pPr lvl="1">
              <a:lnSpc>
                <a:spcPct val="90000"/>
              </a:lnSpc>
            </a:pPr>
            <a:r>
              <a:rPr lang="lv-LV" altLang="lv-LV" sz="2400" dirty="0" smtClean="0"/>
              <a:t>2x man </a:t>
            </a:r>
            <a:r>
              <a:rPr lang="lv-LV" altLang="lv-LV" sz="2400" dirty="0" err="1" smtClean="0"/>
              <a:t>team</a:t>
            </a:r>
            <a:r>
              <a:rPr lang="lv-LV" altLang="lv-LV" sz="2400" dirty="0" smtClean="0"/>
              <a:t> (</a:t>
            </a:r>
            <a:r>
              <a:rPr lang="lv-LV" altLang="lv-LV" sz="2400" dirty="0" err="1" smtClean="0"/>
              <a:t>most</a:t>
            </a:r>
            <a:r>
              <a:rPr lang="lv-LV" altLang="lv-LV" sz="2400" dirty="0" smtClean="0"/>
              <a:t> </a:t>
            </a:r>
            <a:r>
              <a:rPr lang="lv-LV" altLang="lv-LV" sz="2400" dirty="0" err="1" smtClean="0"/>
              <a:t>common</a:t>
            </a:r>
            <a:r>
              <a:rPr lang="lv-LV" altLang="lv-LV" sz="2400" dirty="0" smtClean="0"/>
              <a:t>);</a:t>
            </a:r>
          </a:p>
          <a:p>
            <a:pPr lvl="1">
              <a:lnSpc>
                <a:spcPct val="90000"/>
              </a:lnSpc>
            </a:pPr>
            <a:r>
              <a:rPr lang="lv-LV" altLang="lv-LV" sz="2400" dirty="0" smtClean="0"/>
              <a:t>3x man </a:t>
            </a:r>
            <a:r>
              <a:rPr lang="lv-LV" altLang="lv-LV" sz="2400" dirty="0" err="1" smtClean="0"/>
              <a:t>team</a:t>
            </a:r>
            <a:r>
              <a:rPr lang="lv-LV" altLang="lv-LV" sz="2400" dirty="0" smtClean="0"/>
              <a:t> (</a:t>
            </a:r>
            <a:r>
              <a:rPr lang="lv-LV" altLang="lv-LV" sz="2400" dirty="0" err="1" smtClean="0"/>
              <a:t>rare</a:t>
            </a:r>
            <a:r>
              <a:rPr lang="lv-LV" altLang="lv-LV" sz="2400" dirty="0" smtClean="0"/>
              <a:t>).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lv-LV" altLang="lv-LV" sz="2400" dirty="0"/>
          </a:p>
          <a:p>
            <a:pPr marL="228600" lvl="1" indent="0">
              <a:lnSpc>
                <a:spcPct val="90000"/>
              </a:lnSpc>
              <a:buNone/>
            </a:pPr>
            <a:r>
              <a:rPr lang="lv-LV" altLang="lv-LV" sz="2400" dirty="0" err="1" smtClean="0"/>
              <a:t>Note</a:t>
            </a:r>
            <a:r>
              <a:rPr lang="lv-LV" altLang="lv-LV" sz="2400" dirty="0" smtClean="0"/>
              <a:t>: </a:t>
            </a:r>
            <a:r>
              <a:rPr lang="lv-LV" altLang="lv-LV" sz="2400" dirty="0" err="1" smtClean="0"/>
              <a:t>defined</a:t>
            </a:r>
            <a:r>
              <a:rPr lang="lv-LV" altLang="lv-LV" sz="2400" dirty="0" smtClean="0"/>
              <a:t> </a:t>
            </a:r>
            <a:r>
              <a:rPr lang="lv-LV" altLang="lv-LV" sz="2400" dirty="0" err="1" smtClean="0"/>
              <a:t>by</a:t>
            </a:r>
            <a:r>
              <a:rPr lang="lv-LV" altLang="lv-LV" sz="2400" dirty="0" smtClean="0"/>
              <a:t> </a:t>
            </a:r>
            <a:r>
              <a:rPr lang="lv-LV" altLang="lv-LV" sz="2400" dirty="0" err="1" smtClean="0"/>
              <a:t>risk</a:t>
            </a:r>
            <a:r>
              <a:rPr lang="lv-LV" altLang="lv-LV" sz="2400" dirty="0" smtClean="0"/>
              <a:t>/</a:t>
            </a:r>
            <a:r>
              <a:rPr lang="lv-LV" altLang="lv-LV" sz="2400" dirty="0" err="1" smtClean="0"/>
              <a:t>costs</a:t>
            </a:r>
            <a:endParaRPr lang="lv-LV" altLang="lv-LV" sz="2400" dirty="0"/>
          </a:p>
        </p:txBody>
      </p:sp>
    </p:spTree>
    <p:extLst>
      <p:ext uri="{BB962C8B-B14F-4D97-AF65-F5344CB8AC3E}">
        <p14:creationId xmlns:p14="http://schemas.microsoft.com/office/powerpoint/2010/main" val="428029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lv-LV" sz="2800" b="1" dirty="0" smtClean="0"/>
              <a:t>Execution</a:t>
            </a:r>
            <a:endParaRPr lang="en-US" altLang="lv-LV" sz="26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457200"/>
            <a:ext cx="8382000" cy="543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lv-LV" altLang="lv-LV" sz="2800" dirty="0" err="1" smtClean="0"/>
              <a:t>Risk</a:t>
            </a:r>
            <a:r>
              <a:rPr lang="lv-LV" altLang="lv-LV" sz="2800" dirty="0" smtClean="0"/>
              <a:t> </a:t>
            </a:r>
            <a:r>
              <a:rPr lang="lv-LV" altLang="lv-LV" sz="2800" dirty="0" err="1" smtClean="0"/>
              <a:t>assesment</a:t>
            </a:r>
            <a:r>
              <a:rPr lang="lv-LV" altLang="lv-LV" sz="2800" dirty="0" smtClean="0"/>
              <a:t> </a:t>
            </a:r>
            <a:r>
              <a:rPr lang="lv-LV" altLang="lv-LV" sz="2800" dirty="0" err="1" smtClean="0"/>
              <a:t>will</a:t>
            </a:r>
            <a:r>
              <a:rPr lang="lv-LV" altLang="lv-LV" sz="2800" dirty="0" smtClean="0"/>
              <a:t> </a:t>
            </a:r>
            <a:r>
              <a:rPr lang="lv-LV" altLang="lv-LV" sz="2800" dirty="0" err="1" smtClean="0"/>
              <a:t>define</a:t>
            </a:r>
            <a:r>
              <a:rPr lang="lv-LV" altLang="lv-LV" sz="2800" dirty="0" smtClean="0"/>
              <a:t>:</a:t>
            </a:r>
          </a:p>
          <a:p>
            <a:pPr lvl="1">
              <a:lnSpc>
                <a:spcPct val="90000"/>
              </a:lnSpc>
            </a:pPr>
            <a:endParaRPr lang="lv-LV" altLang="lv-LV" sz="2000" dirty="0" smtClean="0"/>
          </a:p>
          <a:p>
            <a:pPr lvl="1">
              <a:lnSpc>
                <a:spcPct val="90000"/>
              </a:lnSpc>
            </a:pPr>
            <a:r>
              <a:rPr lang="lv-LV" altLang="lv-LV" sz="2000" dirty="0" err="1" smtClean="0"/>
              <a:t>Transportation</a:t>
            </a:r>
            <a:r>
              <a:rPr lang="lv-LV" altLang="lv-LV" sz="2000" dirty="0" smtClean="0"/>
              <a:t> (</a:t>
            </a:r>
            <a:r>
              <a:rPr lang="lv-LV" altLang="lv-LV" sz="2000" dirty="0" err="1" smtClean="0"/>
              <a:t>what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type</a:t>
            </a:r>
            <a:r>
              <a:rPr lang="lv-LV" altLang="lv-LV" sz="2000" dirty="0" smtClean="0"/>
              <a:t>);</a:t>
            </a:r>
          </a:p>
          <a:p>
            <a:pPr lvl="1">
              <a:lnSpc>
                <a:spcPct val="90000"/>
              </a:lnSpc>
            </a:pPr>
            <a:r>
              <a:rPr lang="lv-LV" altLang="lv-LV" sz="2000" dirty="0" err="1" smtClean="0"/>
              <a:t>Composition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of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team</a:t>
            </a:r>
            <a:r>
              <a:rPr lang="lv-LV" altLang="lv-LV" sz="2000" dirty="0" smtClean="0"/>
              <a:t>;</a:t>
            </a:r>
          </a:p>
          <a:p>
            <a:pPr lvl="1">
              <a:lnSpc>
                <a:spcPct val="90000"/>
              </a:lnSpc>
            </a:pPr>
            <a:r>
              <a:rPr lang="lv-LV" altLang="lv-LV" sz="2000" dirty="0" err="1" smtClean="0"/>
              <a:t>Armoment</a:t>
            </a:r>
            <a:r>
              <a:rPr lang="lv-LV" altLang="lv-LV" sz="2000" dirty="0" smtClean="0"/>
              <a:t>; </a:t>
            </a:r>
          </a:p>
          <a:p>
            <a:pPr lvl="1">
              <a:lnSpc>
                <a:spcPct val="90000"/>
              </a:lnSpc>
            </a:pPr>
            <a:r>
              <a:rPr lang="lv-LV" altLang="lv-LV" sz="2000" dirty="0" err="1" smtClean="0"/>
              <a:t>Number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of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teams</a:t>
            </a:r>
            <a:r>
              <a:rPr lang="lv-LV" altLang="lv-LV" sz="2000" dirty="0" smtClean="0"/>
              <a:t>;</a:t>
            </a:r>
          </a:p>
          <a:p>
            <a:pPr lvl="1">
              <a:lnSpc>
                <a:spcPct val="90000"/>
              </a:lnSpc>
            </a:pPr>
            <a:r>
              <a:rPr lang="lv-LV" altLang="lv-LV" sz="2000" dirty="0" err="1" smtClean="0"/>
              <a:t>Involment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of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government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law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enforcement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agencies</a:t>
            </a:r>
            <a:r>
              <a:rPr lang="lv-LV" altLang="lv-LV" sz="2000" dirty="0" smtClean="0"/>
              <a:t>;</a:t>
            </a:r>
          </a:p>
          <a:p>
            <a:pPr lvl="1">
              <a:lnSpc>
                <a:spcPct val="90000"/>
              </a:lnSpc>
            </a:pPr>
            <a:r>
              <a:rPr lang="lv-LV" altLang="lv-LV" sz="2000" dirty="0" err="1" smtClean="0"/>
              <a:t>Other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means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and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equipment</a:t>
            </a:r>
            <a:r>
              <a:rPr lang="lv-LV" altLang="lv-LV" sz="2000" dirty="0" smtClean="0"/>
              <a:t> to </a:t>
            </a:r>
            <a:r>
              <a:rPr lang="lv-LV" altLang="lv-LV" sz="2000" dirty="0" err="1" smtClean="0"/>
              <a:t>eliminate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the</a:t>
            </a:r>
            <a:r>
              <a:rPr lang="lv-LV" altLang="lv-LV" sz="2000" dirty="0" smtClean="0"/>
              <a:t> risks.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lv-LV" altLang="lv-LV" sz="2400" dirty="0"/>
          </a:p>
          <a:p>
            <a:pPr marL="228600" lvl="1" indent="0">
              <a:lnSpc>
                <a:spcPct val="90000"/>
              </a:lnSpc>
              <a:buNone/>
            </a:pPr>
            <a:r>
              <a:rPr lang="lv-LV" altLang="lv-LV" sz="2400" dirty="0" err="1" smtClean="0"/>
              <a:t>Costs</a:t>
            </a:r>
            <a:r>
              <a:rPr lang="lv-LV" altLang="lv-LV" sz="2400" dirty="0" smtClean="0"/>
              <a:t>!!!</a:t>
            </a:r>
            <a:endParaRPr lang="lv-LV" altLang="lv-LV" sz="2400" dirty="0"/>
          </a:p>
        </p:txBody>
      </p:sp>
    </p:spTree>
    <p:extLst>
      <p:ext uri="{BB962C8B-B14F-4D97-AF65-F5344CB8AC3E}">
        <p14:creationId xmlns:p14="http://schemas.microsoft.com/office/powerpoint/2010/main" val="402051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762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lv-LV" sz="2800" b="1" dirty="0" smtClean="0"/>
              <a:t>Case study: Latvia</a:t>
            </a:r>
            <a:endParaRPr lang="en-US" altLang="lv-LV" sz="26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1295400"/>
            <a:ext cx="8610600" cy="403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lv-LV" sz="2800" dirty="0" smtClean="0"/>
              <a:t>Year </a:t>
            </a:r>
            <a:r>
              <a:rPr lang="lv-LV" altLang="lv-LV" sz="2800" dirty="0" smtClean="0"/>
              <a:t>2000. (</a:t>
            </a:r>
            <a:r>
              <a:rPr lang="en-US" sz="2800" dirty="0" smtClean="0"/>
              <a:t>Armored robbery "</a:t>
            </a:r>
            <a:r>
              <a:rPr lang="en-US" sz="2800" dirty="0" err="1" smtClean="0"/>
              <a:t>Pirmās</a:t>
            </a:r>
            <a:r>
              <a:rPr lang="en-US" sz="2800" dirty="0" smtClean="0"/>
              <a:t> </a:t>
            </a:r>
            <a:r>
              <a:rPr lang="en-US" sz="2800" dirty="0" err="1" smtClean="0"/>
              <a:t>Latvijas</a:t>
            </a:r>
            <a:r>
              <a:rPr lang="en-US" sz="2800" dirty="0" smtClean="0"/>
              <a:t> </a:t>
            </a:r>
            <a:r>
              <a:rPr lang="en-US" sz="2800" dirty="0" err="1" smtClean="0"/>
              <a:t>komercbankas</a:t>
            </a:r>
            <a:r>
              <a:rPr lang="en-US" sz="2800" dirty="0" smtClean="0"/>
              <a:t>" CIT vehicle</a:t>
            </a:r>
            <a:r>
              <a:rPr lang="lv-LV" altLang="lv-LV" sz="2800" dirty="0" smtClean="0"/>
              <a:t>);</a:t>
            </a:r>
          </a:p>
          <a:p>
            <a:pPr>
              <a:lnSpc>
                <a:spcPct val="90000"/>
              </a:lnSpc>
            </a:pPr>
            <a:r>
              <a:rPr lang="en-US" altLang="lv-LV" sz="2800" dirty="0" smtClean="0"/>
              <a:t>Year </a:t>
            </a:r>
            <a:r>
              <a:rPr lang="lv-LV" altLang="lv-LV" sz="2800" dirty="0" smtClean="0"/>
              <a:t>2007.gads (</a:t>
            </a:r>
            <a:r>
              <a:rPr lang="en-US" altLang="lv-LV" sz="2800" dirty="0" smtClean="0"/>
              <a:t>False CIT security employee deceives more than 10K </a:t>
            </a:r>
            <a:r>
              <a:rPr lang="en-US" altLang="lv-LV" sz="2800" dirty="0" err="1" smtClean="0"/>
              <a:t>lats</a:t>
            </a:r>
            <a:r>
              <a:rPr lang="lv-LV" altLang="lv-LV" sz="2800" dirty="0" smtClean="0"/>
              <a:t>);</a:t>
            </a:r>
          </a:p>
          <a:p>
            <a:pPr>
              <a:lnSpc>
                <a:spcPct val="90000"/>
              </a:lnSpc>
            </a:pPr>
            <a:r>
              <a:rPr lang="en-US" altLang="lv-LV" sz="2800" dirty="0" smtClean="0"/>
              <a:t>Year </a:t>
            </a:r>
            <a:r>
              <a:rPr lang="lv-LV" altLang="lv-LV" sz="2800" dirty="0" smtClean="0"/>
              <a:t>2008;</a:t>
            </a:r>
          </a:p>
          <a:p>
            <a:pPr>
              <a:lnSpc>
                <a:spcPct val="90000"/>
              </a:lnSpc>
            </a:pPr>
            <a:r>
              <a:rPr lang="en-US" altLang="lv-LV" sz="2800" dirty="0" smtClean="0"/>
              <a:t>Year </a:t>
            </a:r>
            <a:r>
              <a:rPr lang="lv-LV" altLang="lv-LV" sz="2800" dirty="0" smtClean="0"/>
              <a:t>2010.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lv-LV" altLang="lv-LV" sz="2400" dirty="0"/>
          </a:p>
        </p:txBody>
      </p:sp>
    </p:spTree>
    <p:extLst>
      <p:ext uri="{BB962C8B-B14F-4D97-AF65-F5344CB8AC3E}">
        <p14:creationId xmlns:p14="http://schemas.microsoft.com/office/powerpoint/2010/main" val="354769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urība\Swedish-cash-depot-raid-P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6731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istrator\Desktop\Fr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77" y="0"/>
            <a:ext cx="499492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lv-LV" sz="2800" b="1" dirty="0" smtClean="0"/>
              <a:t>Case study </a:t>
            </a:r>
            <a:endParaRPr lang="en-US" altLang="lv-LV" sz="26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38200"/>
            <a:ext cx="3924300" cy="403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lv-LV" sz="2800" dirty="0" smtClean="0"/>
              <a:t>Year 2016.DEC France (video);</a:t>
            </a:r>
          </a:p>
          <a:p>
            <a:pPr>
              <a:lnSpc>
                <a:spcPct val="90000"/>
              </a:lnSpc>
            </a:pPr>
            <a:r>
              <a:rPr lang="en-US" altLang="lv-LV" sz="2800" dirty="0" smtClean="0"/>
              <a:t>Year 2014. UK (video);</a:t>
            </a:r>
            <a:endParaRPr lang="en-US" sz="2800" dirty="0" smtClean="0">
              <a:solidFill>
                <a:schemeClr val="tx1"/>
              </a:solidFill>
              <a:hlinkClick r:id="rId5"/>
            </a:endParaRPr>
          </a:p>
          <a:p>
            <a:pPr>
              <a:lnSpc>
                <a:spcPct val="90000"/>
              </a:lnSpc>
            </a:pPr>
            <a:r>
              <a:rPr lang="en-US" altLang="lv-LV" sz="2800" dirty="0" smtClean="0"/>
              <a:t>Year 2009. Sweden (video).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lv-LV" altLang="lv-LV" sz="2400" dirty="0"/>
          </a:p>
        </p:txBody>
      </p:sp>
    </p:spTree>
    <p:extLst>
      <p:ext uri="{BB962C8B-B14F-4D97-AF65-F5344CB8AC3E}">
        <p14:creationId xmlns:p14="http://schemas.microsoft.com/office/powerpoint/2010/main" val="59462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lv-LV" sz="2800" b="1" dirty="0" smtClean="0"/>
              <a:t>Work in Groups</a:t>
            </a:r>
            <a:endParaRPr lang="en-US" altLang="lv-LV" sz="26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762000"/>
            <a:ext cx="8382000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Task: prepare detailed </a:t>
            </a:r>
            <a:r>
              <a:rPr lang="en-US" sz="2800" dirty="0"/>
              <a:t>examination and evaluation of the </a:t>
            </a:r>
            <a:r>
              <a:rPr lang="en-US" sz="2800" dirty="0" smtClean="0"/>
              <a:t>object</a:t>
            </a:r>
            <a:r>
              <a:rPr lang="lv-LV" altLang="lv-LV" sz="2800" dirty="0" smtClean="0"/>
              <a:t>;</a:t>
            </a:r>
          </a:p>
          <a:p>
            <a:pPr marL="0" indent="0">
              <a:lnSpc>
                <a:spcPct val="90000"/>
              </a:lnSpc>
              <a:buNone/>
            </a:pPr>
            <a:endParaRPr lang="lv-LV" altLang="lv-LV" sz="2800" dirty="0" smtClean="0"/>
          </a:p>
          <a:p>
            <a:pPr lvl="4">
              <a:lnSpc>
                <a:spcPct val="90000"/>
              </a:lnSpc>
            </a:pPr>
            <a:r>
              <a:rPr lang="en-US" altLang="lv-LV" sz="2400" dirty="0" smtClean="0"/>
              <a:t>OBJ access points</a:t>
            </a:r>
            <a:r>
              <a:rPr lang="lv-LV" altLang="lv-LV" sz="2400" dirty="0" smtClean="0"/>
              <a:t>, </a:t>
            </a:r>
            <a:endParaRPr lang="lv-LV" altLang="lv-LV" sz="2400" dirty="0"/>
          </a:p>
          <a:p>
            <a:pPr lvl="4">
              <a:lnSpc>
                <a:spcPct val="90000"/>
              </a:lnSpc>
            </a:pPr>
            <a:r>
              <a:rPr lang="en-US" altLang="lv-LV" sz="2400" dirty="0" smtClean="0"/>
              <a:t>Personnel and vehicle movement routes</a:t>
            </a:r>
            <a:r>
              <a:rPr lang="lv-LV" altLang="lv-LV" sz="2400" dirty="0" smtClean="0"/>
              <a:t>,</a:t>
            </a:r>
            <a:endParaRPr lang="lv-LV" altLang="lv-LV" sz="2400" dirty="0"/>
          </a:p>
          <a:p>
            <a:pPr lvl="4">
              <a:lnSpc>
                <a:spcPct val="90000"/>
              </a:lnSpc>
            </a:pPr>
            <a:r>
              <a:rPr lang="en-US" altLang="lv-LV" sz="2400" dirty="0" smtClean="0"/>
              <a:t>Recommendations for driving and parking at the OBJ</a:t>
            </a:r>
            <a:r>
              <a:rPr lang="lv-LV" altLang="lv-LV" sz="2400" dirty="0" smtClean="0"/>
              <a:t>,</a:t>
            </a:r>
            <a:endParaRPr lang="lv-LV" altLang="lv-LV" sz="2400" dirty="0"/>
          </a:p>
          <a:p>
            <a:pPr lvl="4">
              <a:lnSpc>
                <a:spcPct val="90000"/>
              </a:lnSpc>
            </a:pPr>
            <a:r>
              <a:rPr lang="en-US" altLang="lv-LV" sz="2400" dirty="0" smtClean="0"/>
              <a:t>Transportation type</a:t>
            </a:r>
            <a:r>
              <a:rPr lang="lv-LV" altLang="lv-LV" sz="2400" dirty="0" smtClean="0"/>
              <a:t>;</a:t>
            </a:r>
            <a:endParaRPr lang="lv-LV" altLang="lv-LV" sz="2400" dirty="0"/>
          </a:p>
          <a:p>
            <a:pPr lvl="4">
              <a:lnSpc>
                <a:spcPct val="90000"/>
              </a:lnSpc>
            </a:pPr>
            <a:r>
              <a:rPr lang="en-US" altLang="lv-LV" sz="2400" dirty="0" smtClean="0"/>
              <a:t>Number of personnel in the team</a:t>
            </a:r>
            <a:r>
              <a:rPr lang="lv-LV" altLang="lv-LV" sz="2400" dirty="0" smtClean="0"/>
              <a:t>;</a:t>
            </a:r>
            <a:endParaRPr lang="lv-LV" altLang="lv-LV" sz="2400" dirty="0"/>
          </a:p>
          <a:p>
            <a:pPr lvl="4">
              <a:lnSpc>
                <a:spcPct val="90000"/>
              </a:lnSpc>
            </a:pPr>
            <a:r>
              <a:rPr lang="en-US" altLang="lv-LV" sz="2400" dirty="0" smtClean="0"/>
              <a:t>Number of teams</a:t>
            </a:r>
          </a:p>
          <a:p>
            <a:pPr marL="777240" lvl="4" indent="0">
              <a:lnSpc>
                <a:spcPct val="90000"/>
              </a:lnSpc>
              <a:buNone/>
            </a:pPr>
            <a:r>
              <a:rPr lang="en-US" altLang="lv-LV" sz="2400" dirty="0" smtClean="0"/>
              <a:t>Other activities to eliminate the risk</a:t>
            </a:r>
            <a:r>
              <a:rPr lang="lv-LV" altLang="lv-LV" sz="2400" dirty="0" smtClean="0"/>
              <a:t> (</a:t>
            </a:r>
            <a:r>
              <a:rPr lang="en-US" altLang="lv-LV" sz="2400" dirty="0" smtClean="0"/>
              <a:t>proposals</a:t>
            </a:r>
            <a:r>
              <a:rPr lang="lv-LV" altLang="lv-LV" sz="2400" dirty="0" smtClean="0"/>
              <a:t>) </a:t>
            </a:r>
            <a:endParaRPr lang="en-US" altLang="lv-LV" sz="3200" dirty="0" smtClean="0"/>
          </a:p>
        </p:txBody>
      </p:sp>
    </p:spTree>
    <p:extLst>
      <p:ext uri="{BB962C8B-B14F-4D97-AF65-F5344CB8AC3E}">
        <p14:creationId xmlns:p14="http://schemas.microsoft.com/office/powerpoint/2010/main" val="101967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2819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b="1" dirty="0" smtClean="0"/>
              <a:t>Noderīgi </a:t>
            </a:r>
            <a:r>
              <a:rPr lang="lv-LV" sz="2800" b="1" dirty="0" err="1" smtClean="0"/>
              <a:t>info</a:t>
            </a:r>
            <a:r>
              <a:rPr lang="lv-LV" sz="2800" b="1" dirty="0" smtClean="0"/>
              <a:t> avoti:</a:t>
            </a:r>
          </a:p>
          <a:p>
            <a:pPr marL="0" indent="0">
              <a:buNone/>
            </a:pPr>
            <a:endParaRPr lang="lv-LV" sz="2200" dirty="0" smtClean="0">
              <a:hlinkClick r:id="rId3"/>
            </a:endParaRPr>
          </a:p>
          <a:p>
            <a:r>
              <a:rPr lang="lv-LV" sz="2400" dirty="0"/>
              <a:t>Eiropas Inteliģentā naudas aizsardzības </a:t>
            </a:r>
            <a:r>
              <a:rPr lang="lv-LV" sz="2400" dirty="0" smtClean="0"/>
              <a:t>asociācija (EURICPA): </a:t>
            </a:r>
            <a:r>
              <a:rPr lang="lv-LV" sz="2400" dirty="0">
                <a:hlinkClick r:id="rId4"/>
              </a:rPr>
              <a:t>http://</a:t>
            </a:r>
            <a:r>
              <a:rPr lang="lv-LV" sz="2400" dirty="0" smtClean="0">
                <a:hlinkClick r:id="rId4"/>
              </a:rPr>
              <a:t>euricpa.org/euricpa/members.html</a:t>
            </a:r>
            <a:r>
              <a:rPr lang="lv-LV" sz="2400" dirty="0" smtClean="0"/>
              <a:t> </a:t>
            </a:r>
            <a:endParaRPr lang="lv-LV" sz="2400" dirty="0"/>
          </a:p>
          <a:p>
            <a:endParaRPr lang="lv-LV" sz="2200" dirty="0" smtClean="0">
              <a:hlinkClick r:id="rId3"/>
            </a:endParaRPr>
          </a:p>
          <a:p>
            <a:endParaRPr lang="lv-LV" sz="2200" dirty="0">
              <a:hlinkClick r:id="rId3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876800"/>
            <a:ext cx="476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1"/>
            <a:ext cx="5105400" cy="31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900" b="1" dirty="0" smtClean="0"/>
              <a:t>Discussions</a:t>
            </a:r>
            <a:r>
              <a:rPr lang="lv-LV" sz="6900" b="1" dirty="0" smtClean="0"/>
              <a:t>/</a:t>
            </a:r>
            <a:r>
              <a:rPr lang="en-US" sz="6900" b="1" dirty="0" smtClean="0"/>
              <a:t>Questions</a:t>
            </a:r>
            <a:r>
              <a:rPr lang="lv-LV" sz="6900" b="1" dirty="0" smtClean="0"/>
              <a:t>?</a:t>
            </a:r>
            <a:endParaRPr lang="lv-LV" sz="6900" b="1" dirty="0"/>
          </a:p>
        </p:txBody>
      </p:sp>
    </p:spTree>
    <p:extLst>
      <p:ext uri="{BB962C8B-B14F-4D97-AF65-F5344CB8AC3E}">
        <p14:creationId xmlns:p14="http://schemas.microsoft.com/office/powerpoint/2010/main" val="249200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2286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altLang="lv-LV" sz="2800" b="1" dirty="0" smtClean="0"/>
              <a:t>AGENDA</a:t>
            </a:r>
            <a:endParaRPr lang="lv-LV" altLang="lv-LV" sz="2600" b="1" dirty="0" smtClean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5715000" cy="4800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600" b="1" dirty="0" smtClean="0"/>
              <a:t>INTRO;</a:t>
            </a:r>
          </a:p>
          <a:p>
            <a:pPr marL="0" indent="0">
              <a:buNone/>
              <a:defRPr/>
            </a:pPr>
            <a:r>
              <a:rPr lang="en-US" sz="2600" b="1" dirty="0" smtClean="0"/>
              <a:t>LEGAL REGULATIONS;</a:t>
            </a:r>
          </a:p>
          <a:p>
            <a:pPr marL="0" indent="0">
              <a:buNone/>
              <a:defRPr/>
            </a:pPr>
            <a:r>
              <a:rPr lang="en-US" sz="2600" b="1" dirty="0" smtClean="0"/>
              <a:t>Cash in transit (CIT) cycle;</a:t>
            </a:r>
          </a:p>
          <a:p>
            <a:pPr marL="0" indent="0">
              <a:buNone/>
              <a:defRPr/>
            </a:pPr>
            <a:r>
              <a:rPr lang="en-US" sz="2600" b="1" dirty="0" smtClean="0"/>
              <a:t>Risk assessment;</a:t>
            </a:r>
          </a:p>
          <a:p>
            <a:pPr marL="0" indent="0">
              <a:buNone/>
              <a:defRPr/>
            </a:pPr>
            <a:r>
              <a:rPr lang="en-US" sz="2600" b="1" dirty="0" smtClean="0"/>
              <a:t>Execution;</a:t>
            </a:r>
          </a:p>
          <a:p>
            <a:pPr marL="0" indent="0">
              <a:buNone/>
              <a:defRPr/>
            </a:pPr>
            <a:r>
              <a:rPr lang="en-US" sz="2600" b="1" dirty="0" smtClean="0"/>
              <a:t>Transport/Equipment;</a:t>
            </a:r>
          </a:p>
          <a:p>
            <a:pPr marL="0" indent="0">
              <a:buNone/>
              <a:defRPr/>
            </a:pPr>
            <a:r>
              <a:rPr lang="en-US" sz="2600" b="1" dirty="0" smtClean="0"/>
              <a:t>Case study;</a:t>
            </a:r>
          </a:p>
          <a:p>
            <a:pPr marL="0" indent="0">
              <a:buNone/>
              <a:defRPr/>
            </a:pPr>
            <a:endParaRPr lang="en-US" sz="2600" b="1" dirty="0" smtClean="0"/>
          </a:p>
          <a:p>
            <a:pPr marL="0" indent="0">
              <a:buNone/>
              <a:defRPr/>
            </a:pPr>
            <a:r>
              <a:rPr lang="en-US" sz="2600" b="1" dirty="0" smtClean="0"/>
              <a:t>Work in groups (Recce/OPS planning);</a:t>
            </a:r>
          </a:p>
          <a:p>
            <a:pPr marL="0" indent="0">
              <a:buNone/>
              <a:defRPr/>
            </a:pPr>
            <a:r>
              <a:rPr lang="en-US" sz="2600" b="1" dirty="0" smtClean="0"/>
              <a:t>Analyses/Discussions</a:t>
            </a:r>
            <a:r>
              <a:rPr lang="lv-LV" sz="2600" b="1" dirty="0" smtClean="0"/>
              <a:t>.</a:t>
            </a:r>
          </a:p>
          <a:p>
            <a:pPr marL="0" indent="0">
              <a:buNone/>
              <a:defRPr/>
            </a:pPr>
            <a:endParaRPr lang="lv-LV" sz="2600" b="1" dirty="0" smtClean="0"/>
          </a:p>
          <a:p>
            <a:pPr marL="0" indent="0">
              <a:buNone/>
              <a:defRPr/>
            </a:pPr>
            <a:endParaRPr lang="lv-LV" sz="2600" b="1" dirty="0" smtClean="0"/>
          </a:p>
          <a:p>
            <a:pPr marL="0" indent="0">
              <a:buNone/>
              <a:defRPr/>
            </a:pPr>
            <a:endParaRPr lang="lv-LV" sz="2200" dirty="0">
              <a:solidFill>
                <a:schemeClr val="tx1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172200" y="838200"/>
            <a:ext cx="460248" cy="3581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ight Brace 7"/>
          <p:cNvSpPr/>
          <p:nvPr/>
        </p:nvSpPr>
        <p:spPr>
          <a:xfrm>
            <a:off x="6172200" y="4648200"/>
            <a:ext cx="460248" cy="1724660"/>
          </a:xfrm>
          <a:prstGeom prst="rightBrace">
            <a:avLst>
              <a:gd name="adj1" fmla="val 1426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extBox 2"/>
          <p:cNvSpPr txBox="1"/>
          <p:nvPr/>
        </p:nvSpPr>
        <p:spPr>
          <a:xfrm rot="16200000">
            <a:off x="7023486" y="2490401"/>
            <a:ext cx="1348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PART I</a:t>
            </a:r>
            <a:endParaRPr lang="lv-LV" sz="3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945134" y="5133936"/>
            <a:ext cx="1465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PART II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2171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524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altLang="lv-LV" sz="2800" b="1" dirty="0" smtClean="0"/>
              <a:t>REGULATIONS</a:t>
            </a:r>
            <a:endParaRPr lang="lv-LV" altLang="lv-LV" sz="2600" b="1" dirty="0" smtClean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REGULATION (EU) No 1214/2011 OF THE EUROPEAN PARLIAMENT AND OF THE </a:t>
            </a:r>
            <a:r>
              <a:rPr lang="en-US" sz="2800" dirty="0" smtClean="0"/>
              <a:t>COUNCIL</a:t>
            </a:r>
            <a:r>
              <a:rPr lang="lv-LV" sz="2800" dirty="0" smtClean="0"/>
              <a:t> </a:t>
            </a:r>
          </a:p>
          <a:p>
            <a:pPr marL="0" indent="0" algn="ctr">
              <a:buNone/>
            </a:pPr>
            <a:r>
              <a:rPr lang="en-US" sz="2800" dirty="0" smtClean="0"/>
              <a:t>of </a:t>
            </a:r>
            <a:r>
              <a:rPr lang="en-US" sz="2800" dirty="0"/>
              <a:t>16 November 2011</a:t>
            </a:r>
          </a:p>
          <a:p>
            <a:pPr marL="0" indent="0">
              <a:buNone/>
            </a:pPr>
            <a:r>
              <a:rPr lang="lv-LV" sz="2800" dirty="0" smtClean="0"/>
              <a:t>«</a:t>
            </a:r>
            <a:r>
              <a:rPr lang="en-US" sz="2800" dirty="0" smtClean="0"/>
              <a:t>on </a:t>
            </a:r>
            <a:r>
              <a:rPr lang="en-US" sz="2800" dirty="0"/>
              <a:t>the professional cross-border transport of euro cash by road between euro-area Member </a:t>
            </a:r>
            <a:r>
              <a:rPr lang="en-US" sz="2800" dirty="0" smtClean="0"/>
              <a:t>States</a:t>
            </a:r>
            <a:r>
              <a:rPr lang="lv-LV" sz="2800" dirty="0" smtClean="0"/>
              <a:t>»</a:t>
            </a:r>
            <a:endParaRPr lang="en-US" sz="2800" dirty="0"/>
          </a:p>
          <a:p>
            <a:pPr marL="0" indent="0">
              <a:buNone/>
              <a:defRPr/>
            </a:pPr>
            <a:endParaRPr lang="lv-LV" sz="2800" dirty="0" smtClean="0"/>
          </a:p>
          <a:p>
            <a:pPr marL="0" indent="0">
              <a:buNone/>
              <a:defRPr/>
            </a:pPr>
            <a:endParaRPr lang="lv-LV" sz="26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Applicable National regulations</a:t>
            </a:r>
            <a:r>
              <a:rPr lang="lv-LV" sz="26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lv-LV" sz="2600" dirty="0" err="1" smtClean="0">
                <a:solidFill>
                  <a:schemeClr val="tx1"/>
                </a:solidFill>
              </a:rPr>
              <a:t>f.ex</a:t>
            </a:r>
            <a:r>
              <a:rPr lang="lv-LV" sz="2600" dirty="0" smtClean="0">
                <a:solidFill>
                  <a:schemeClr val="tx1"/>
                </a:solidFill>
              </a:rPr>
              <a:t>. </a:t>
            </a:r>
            <a:r>
              <a:rPr lang="lv-LV" sz="2600" dirty="0" err="1" smtClean="0">
                <a:solidFill>
                  <a:schemeClr val="tx1"/>
                </a:solidFill>
              </a:rPr>
              <a:t>Latvia</a:t>
            </a:r>
            <a:r>
              <a:rPr lang="lv-LV" sz="2600" dirty="0" smtClean="0">
                <a:solidFill>
                  <a:schemeClr val="tx1"/>
                </a:solidFill>
              </a:rPr>
              <a:t>: </a:t>
            </a:r>
          </a:p>
          <a:p>
            <a:pPr>
              <a:defRPr/>
            </a:pPr>
            <a:r>
              <a:rPr lang="lv-LV" sz="2000" b="1" u="sng" dirty="0">
                <a:solidFill>
                  <a:schemeClr val="accent1"/>
                </a:solidFill>
              </a:rPr>
              <a:t>Apsardzes darbības </a:t>
            </a:r>
            <a:r>
              <a:rPr lang="lv-LV" sz="2000" b="1" u="sng" dirty="0" smtClean="0">
                <a:solidFill>
                  <a:schemeClr val="accent1"/>
                </a:solidFill>
              </a:rPr>
              <a:t>likums;</a:t>
            </a:r>
          </a:p>
          <a:p>
            <a:pPr>
              <a:defRPr/>
            </a:pPr>
            <a:r>
              <a:rPr lang="lv-LV" sz="2000" b="1" u="sng" dirty="0">
                <a:solidFill>
                  <a:schemeClr val="accent1"/>
                </a:solidFill>
              </a:rPr>
              <a:t>MK noteikumi Nr.757 «Apsardzes darbības </a:t>
            </a:r>
            <a:r>
              <a:rPr lang="lv-LV" sz="2000" b="1" u="sng" dirty="0" err="1">
                <a:solidFill>
                  <a:schemeClr val="accent1"/>
                </a:solidFill>
              </a:rPr>
              <a:t>licncēšanas</a:t>
            </a:r>
            <a:r>
              <a:rPr lang="lv-LV" sz="2000" b="1" u="sng" dirty="0">
                <a:solidFill>
                  <a:schemeClr val="accent1"/>
                </a:solidFill>
              </a:rPr>
              <a:t> noteikumi</a:t>
            </a:r>
            <a:r>
              <a:rPr lang="lv-LV" sz="2000" b="1" u="sng" dirty="0" smtClean="0">
                <a:solidFill>
                  <a:schemeClr val="accent1"/>
                </a:solidFill>
              </a:rPr>
              <a:t>»;</a:t>
            </a:r>
            <a:endParaRPr lang="lv-LV" sz="2000" u="sng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lv-LV" sz="2000" b="1" u="sng" dirty="0">
                <a:solidFill>
                  <a:schemeClr val="accent1"/>
                </a:solidFill>
              </a:rPr>
              <a:t>MK noteikumi Nr.738 «Noteikumi par caurlaidēm, kas dod tiesības transportlīdzekļu vadītājiem darba uzdevumu pildīšanas laikā neievērot atsevišķas ceļu satiksmes noteikumu prasības</a:t>
            </a:r>
            <a:r>
              <a:rPr lang="lv-LV" sz="2000" b="1" u="sng" dirty="0" smtClean="0">
                <a:solidFill>
                  <a:schemeClr val="accent1"/>
                </a:solidFill>
              </a:rPr>
              <a:t>».</a:t>
            </a:r>
            <a:endParaRPr lang="lv-LV" sz="20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esktop\uriserv-OJ.L_.2011.316.01.0001.01.ENG.xhtml.L_2011316EN.01001803.tif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25" y="4504145"/>
            <a:ext cx="2792576" cy="235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30553" r="8472" b="22102"/>
          <a:stretch/>
        </p:blipFill>
        <p:spPr bwMode="auto">
          <a:xfrm>
            <a:off x="6351425" y="2438400"/>
            <a:ext cx="2792575" cy="163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5" t="31962" r="16401" b="11122"/>
          <a:stretch/>
        </p:blipFill>
        <p:spPr bwMode="auto">
          <a:xfrm>
            <a:off x="6351425" y="0"/>
            <a:ext cx="2792575" cy="192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524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lv-LV" sz="2800" b="1" dirty="0" smtClean="0"/>
              <a:t>What is covered in</a:t>
            </a:r>
            <a:r>
              <a:rPr lang="lv-LV" altLang="lv-LV" sz="2800" b="1" dirty="0" smtClean="0"/>
              <a:t> </a:t>
            </a:r>
            <a:r>
              <a:rPr lang="en-US" sz="2400" dirty="0"/>
              <a:t>1214/2011</a:t>
            </a:r>
            <a:endParaRPr lang="lv-LV" altLang="lv-LV" sz="2600" b="1" dirty="0" smtClean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6200" y="962146"/>
            <a:ext cx="6400800" cy="574345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SECTION 1</a:t>
            </a:r>
            <a:r>
              <a:rPr lang="lv-LV" sz="2800" dirty="0" smtClean="0"/>
              <a:t>: </a:t>
            </a:r>
            <a:r>
              <a:rPr lang="en-US" sz="2800" dirty="0" smtClean="0"/>
              <a:t>COMMON </a:t>
            </a:r>
            <a:r>
              <a:rPr lang="en-US" sz="2800" dirty="0"/>
              <a:t>RULES GOVERNING ALL CROSS-BORDER TRANSPORT OF EURO CASH BY </a:t>
            </a:r>
            <a:r>
              <a:rPr lang="en-US" sz="2800" dirty="0" smtClean="0"/>
              <a:t>ROAD</a:t>
            </a:r>
            <a:r>
              <a:rPr lang="lv-LV" sz="2800" dirty="0" smtClean="0"/>
              <a:t>;</a:t>
            </a:r>
          </a:p>
          <a:p>
            <a:r>
              <a:rPr lang="en-US" sz="2800" dirty="0"/>
              <a:t>SECTION </a:t>
            </a:r>
            <a:r>
              <a:rPr lang="en-US" sz="2800" dirty="0" smtClean="0"/>
              <a:t>2</a:t>
            </a:r>
            <a:r>
              <a:rPr lang="lv-LV" sz="2800" dirty="0" smtClean="0"/>
              <a:t>: </a:t>
            </a:r>
            <a:r>
              <a:rPr lang="en-US" sz="2800" dirty="0" smtClean="0"/>
              <a:t>SPECIFIC </a:t>
            </a:r>
            <a:r>
              <a:rPr lang="en-US" sz="2800" dirty="0"/>
              <a:t>RULES FOR EACH TYPE </a:t>
            </a:r>
            <a:r>
              <a:rPr lang="en-US" sz="2800" dirty="0" smtClean="0"/>
              <a:t>OFTRANSPORT</a:t>
            </a:r>
            <a:r>
              <a:rPr lang="lv-LV" sz="2800" dirty="0" smtClean="0"/>
              <a:t>;</a:t>
            </a:r>
          </a:p>
          <a:p>
            <a:r>
              <a:rPr lang="lv-LV" sz="2800" dirty="0"/>
              <a:t>SECTION </a:t>
            </a:r>
            <a:r>
              <a:rPr lang="lv-LV" sz="2800" dirty="0" smtClean="0"/>
              <a:t>3: FINAL PROVISIONS;</a:t>
            </a:r>
          </a:p>
          <a:p>
            <a:pPr marL="0" indent="0">
              <a:buNone/>
            </a:pPr>
            <a:endParaRPr lang="lv-LV" sz="2800" dirty="0" smtClean="0"/>
          </a:p>
          <a:p>
            <a:pPr lvl="1"/>
            <a:r>
              <a:rPr lang="sv-SE" sz="1800" dirty="0"/>
              <a:t>ANNEX </a:t>
            </a:r>
            <a:r>
              <a:rPr lang="sv-SE" sz="1800" dirty="0" smtClean="0"/>
              <a:t>II</a:t>
            </a:r>
            <a:r>
              <a:rPr lang="lv-LV" sz="1800" dirty="0" smtClean="0"/>
              <a:t>: </a:t>
            </a:r>
            <a:r>
              <a:rPr lang="sv-SE" sz="1800" dirty="0" smtClean="0"/>
              <a:t>INTELLIGENT </a:t>
            </a:r>
            <a:r>
              <a:rPr lang="sv-SE" sz="1800" dirty="0"/>
              <a:t>BANKNOTE NEUTRALISATION SYSTEM (IBNS</a:t>
            </a:r>
            <a:r>
              <a:rPr lang="sv-SE" sz="1800" dirty="0" smtClean="0"/>
              <a:t>)</a:t>
            </a:r>
            <a:r>
              <a:rPr lang="lv-LV" sz="1800" dirty="0" smtClean="0"/>
              <a:t>;</a:t>
            </a:r>
          </a:p>
          <a:p>
            <a:pPr lvl="1"/>
            <a:r>
              <a:rPr lang="lv-LV" sz="1800" dirty="0"/>
              <a:t>ANNEX </a:t>
            </a:r>
            <a:r>
              <a:rPr lang="lv-LV" sz="1800" dirty="0" smtClean="0"/>
              <a:t>V: ARMOURING SPECIFICATIONS;</a:t>
            </a:r>
          </a:p>
          <a:p>
            <a:pPr lvl="1"/>
            <a:r>
              <a:rPr lang="en-US" sz="1800" dirty="0"/>
              <a:t>ANNEX </a:t>
            </a:r>
            <a:r>
              <a:rPr lang="en-US" sz="1800" dirty="0" smtClean="0"/>
              <a:t>VI</a:t>
            </a:r>
            <a:r>
              <a:rPr lang="lv-LV" sz="1800" dirty="0" smtClean="0"/>
              <a:t>: </a:t>
            </a:r>
            <a:r>
              <a:rPr lang="en-US" sz="1800" dirty="0" smtClean="0"/>
              <a:t>MINIMUM </a:t>
            </a:r>
            <a:r>
              <a:rPr lang="en-US" sz="1800" dirty="0"/>
              <a:t>REQUIREMENTS OF INITIAL TRAINING FOR CIT SECURITY STAFF THAT CARRY OUT CROSS-BORDER EURO CASH </a:t>
            </a:r>
            <a:r>
              <a:rPr lang="en-US" sz="1800" dirty="0" smtClean="0"/>
              <a:t>TRANSPORT</a:t>
            </a:r>
            <a:r>
              <a:rPr lang="lv-LV" sz="1800" dirty="0" smtClean="0"/>
              <a:t>;</a:t>
            </a:r>
            <a:endParaRPr lang="en-US" sz="1800" dirty="0"/>
          </a:p>
          <a:p>
            <a:pPr lvl="1"/>
            <a:r>
              <a:rPr lang="en-US" sz="1800" dirty="0"/>
              <a:t>ANNEX </a:t>
            </a:r>
            <a:r>
              <a:rPr lang="en-US" sz="1800" dirty="0" smtClean="0"/>
              <a:t>VII</a:t>
            </a:r>
            <a:r>
              <a:rPr lang="lv-LV" sz="1800" dirty="0" smtClean="0"/>
              <a:t>: </a:t>
            </a:r>
            <a:r>
              <a:rPr lang="en-US" sz="1800" dirty="0" smtClean="0"/>
              <a:t>COUNCIL </a:t>
            </a:r>
            <a:r>
              <a:rPr lang="en-US" sz="1800" dirty="0"/>
              <a:t>OF EUROPE’S COMMON EUROPEAN FRAMEWORK OF REFERENCE FOR LANGUAGES: </a:t>
            </a:r>
            <a:r>
              <a:rPr lang="en-US" sz="1800" dirty="0" smtClean="0"/>
              <a:t>LEVELS</a:t>
            </a:r>
            <a:r>
              <a:rPr lang="lv-LV" sz="1800" dirty="0" smtClean="0"/>
              <a:t>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AutoShape 2" descr="Image result for PICTOGRAM FOR CIT VEHICLES CARRYING EXCLUSIVELY CO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3" name="AutoShape 4" descr="Image result for PICTOGRAM FOR CIT VEHICLES CARRYING EXCLUSIVELY CO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29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8"/>
          <a:stretch/>
        </p:blipFill>
        <p:spPr>
          <a:xfrm>
            <a:off x="5820979" y="4571999"/>
            <a:ext cx="3094421" cy="2286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8"/>
          <a:stretch/>
        </p:blipFill>
        <p:spPr>
          <a:xfrm>
            <a:off x="5820979" y="2286000"/>
            <a:ext cx="3094421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r="23858" b="9656"/>
          <a:stretch/>
        </p:blipFill>
        <p:spPr>
          <a:xfrm>
            <a:off x="6195847" y="68317"/>
            <a:ext cx="2719553" cy="2065283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524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lv-LV" sz="2800" b="1" dirty="0" smtClean="0"/>
              <a:t>What is covered in </a:t>
            </a:r>
            <a:r>
              <a:rPr lang="en-US" sz="2400" dirty="0" smtClean="0"/>
              <a:t>National regulations</a:t>
            </a:r>
            <a:endParaRPr lang="en-US" altLang="lv-LV" sz="2600" b="1" dirty="0" smtClean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7139589" cy="472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Who on what circumstances is allowed to provide CIT security service;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How he need to be equipped (GPS, IBNS etc.);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How the CIS security personnel need to look like, how they need to be identified, what documentation they need to carry;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What are the exceptions for CIT security regarding other regulations (</a:t>
            </a:r>
            <a:r>
              <a:rPr lang="en-US" sz="2800" dirty="0" err="1" smtClean="0">
                <a:solidFill>
                  <a:schemeClr val="tx1"/>
                </a:solidFill>
              </a:rPr>
              <a:t>f.e</a:t>
            </a:r>
            <a:r>
              <a:rPr lang="en-US" sz="2800" dirty="0" smtClean="0">
                <a:solidFill>
                  <a:schemeClr val="tx1"/>
                </a:solidFill>
              </a:rPr>
              <a:t>. Traffic law).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Other</a:t>
            </a:r>
            <a:r>
              <a:rPr lang="lv-LV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52400"/>
            <a:ext cx="5943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altLang="lv-LV" sz="2800" b="1" dirty="0" err="1" smtClean="0"/>
              <a:t>What</a:t>
            </a:r>
            <a:r>
              <a:rPr lang="lv-LV" altLang="lv-LV" sz="2800" b="1" dirty="0" smtClean="0"/>
              <a:t> </a:t>
            </a:r>
            <a:r>
              <a:rPr lang="lv-LV" altLang="lv-LV" sz="2800" b="1" dirty="0" err="1" smtClean="0"/>
              <a:t>would</a:t>
            </a:r>
            <a:r>
              <a:rPr lang="lv-LV" altLang="lv-LV" sz="2800" b="1" dirty="0" smtClean="0"/>
              <a:t> </a:t>
            </a:r>
            <a:r>
              <a:rPr lang="lv-LV" altLang="lv-LV" sz="2800" b="1" dirty="0" err="1" smtClean="0"/>
              <a:t>normaly</a:t>
            </a:r>
            <a:r>
              <a:rPr lang="lv-LV" altLang="lv-LV" sz="2800" b="1" dirty="0" smtClean="0"/>
              <a:t> </a:t>
            </a:r>
            <a:r>
              <a:rPr lang="lv-LV" altLang="lv-LV" sz="2800" b="1" dirty="0" err="1" smtClean="0"/>
              <a:t>be</a:t>
            </a:r>
            <a:r>
              <a:rPr lang="lv-LV" altLang="lv-LV" sz="2800" b="1" dirty="0" smtClean="0"/>
              <a:t> </a:t>
            </a:r>
            <a:r>
              <a:rPr lang="lv-LV" altLang="lv-LV" sz="2800" b="1" dirty="0" err="1" smtClean="0"/>
              <a:t>covered</a:t>
            </a:r>
            <a:r>
              <a:rPr lang="lv-LV" altLang="lv-LV" sz="2800" b="1" dirty="0" smtClean="0"/>
              <a:t> </a:t>
            </a:r>
            <a:r>
              <a:rPr lang="lv-LV" altLang="lv-LV" sz="2800" b="1" dirty="0" err="1" smtClean="0"/>
              <a:t>in</a:t>
            </a:r>
            <a:r>
              <a:rPr lang="lv-LV" altLang="lv-LV" sz="2800" b="1" dirty="0" smtClean="0"/>
              <a:t> </a:t>
            </a:r>
            <a:r>
              <a:rPr lang="lv-LV" altLang="lv-LV" sz="2800" b="1" dirty="0" err="1" smtClean="0"/>
              <a:t>National</a:t>
            </a:r>
            <a:r>
              <a:rPr lang="lv-LV" altLang="lv-LV" sz="2800" b="1" dirty="0" smtClean="0"/>
              <a:t> </a:t>
            </a:r>
            <a:r>
              <a:rPr lang="lv-LV" altLang="lv-LV" sz="2800" b="1" dirty="0" err="1" smtClean="0"/>
              <a:t>regulations</a:t>
            </a:r>
            <a:endParaRPr lang="lv-LV" altLang="lv-LV" sz="2600" b="1" dirty="0" smtClean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6200" y="838200"/>
            <a:ext cx="8839200" cy="5867400"/>
          </a:xfrm>
        </p:spPr>
        <p:txBody>
          <a:bodyPr>
            <a:normAutofit/>
          </a:bodyPr>
          <a:lstStyle/>
          <a:p>
            <a:r>
              <a:rPr lang="lv-LV" sz="2800" dirty="0" err="1" smtClean="0"/>
              <a:t>The</a:t>
            </a:r>
            <a:r>
              <a:rPr lang="lv-LV" sz="2800" dirty="0" smtClean="0"/>
              <a:t> LAW: </a:t>
            </a:r>
            <a:r>
              <a:rPr lang="lv-LV" sz="2800" b="1" u="sng" dirty="0">
                <a:solidFill>
                  <a:schemeClr val="accent1"/>
                </a:solidFill>
              </a:rPr>
              <a:t>Apsardzes darbības likums</a:t>
            </a:r>
            <a:r>
              <a:rPr lang="lv-LV" sz="2800" b="1" u="sng" dirty="0" smtClean="0">
                <a:solidFill>
                  <a:schemeClr val="accent1"/>
                </a:solidFill>
              </a:rPr>
              <a:t>;</a:t>
            </a:r>
            <a:endParaRPr lang="lv-LV" sz="2800" dirty="0" smtClean="0"/>
          </a:p>
          <a:p>
            <a:r>
              <a:rPr lang="lv-LV" sz="2800" dirty="0" err="1" smtClean="0"/>
              <a:t>Regulations</a:t>
            </a:r>
            <a:r>
              <a:rPr lang="lv-LV" sz="2800" dirty="0" smtClean="0"/>
              <a:t> </a:t>
            </a:r>
            <a:r>
              <a:rPr lang="lv-LV" sz="2800" dirty="0" err="1" smtClean="0"/>
              <a:t>issued</a:t>
            </a:r>
            <a:r>
              <a:rPr lang="lv-LV" sz="2800" dirty="0" smtClean="0"/>
              <a:t> </a:t>
            </a:r>
            <a:r>
              <a:rPr lang="lv-LV" sz="2800" dirty="0" err="1" smtClean="0"/>
              <a:t>by</a:t>
            </a:r>
            <a:r>
              <a:rPr lang="lv-LV" sz="2800" dirty="0" smtClean="0"/>
              <a:t> </a:t>
            </a:r>
            <a:r>
              <a:rPr lang="lv-LV" sz="2800" dirty="0" err="1" smtClean="0"/>
              <a:t>the</a:t>
            </a:r>
            <a:r>
              <a:rPr lang="lv-LV" sz="2800" dirty="0" smtClean="0"/>
              <a:t> </a:t>
            </a:r>
            <a:r>
              <a:rPr lang="lv-LV" sz="2800" dirty="0" err="1"/>
              <a:t>Cabinet</a:t>
            </a:r>
            <a:r>
              <a:rPr lang="lv-LV" sz="2800" dirty="0"/>
              <a:t> </a:t>
            </a:r>
            <a:r>
              <a:rPr lang="lv-LV" sz="2800" dirty="0" err="1"/>
              <a:t>of</a:t>
            </a:r>
            <a:r>
              <a:rPr lang="lv-LV" sz="2800" dirty="0"/>
              <a:t> </a:t>
            </a:r>
            <a:r>
              <a:rPr lang="lv-LV" sz="2800" dirty="0" err="1" smtClean="0"/>
              <a:t>Ministers</a:t>
            </a:r>
            <a:r>
              <a:rPr lang="lv-LV" sz="2800" dirty="0" smtClean="0"/>
              <a:t>: </a:t>
            </a:r>
          </a:p>
          <a:p>
            <a:pPr marL="0" indent="0">
              <a:buNone/>
            </a:pPr>
            <a:endParaRPr lang="lv-LV" sz="2800" dirty="0" smtClean="0"/>
          </a:p>
          <a:p>
            <a:pPr lvl="1"/>
            <a:r>
              <a:rPr lang="sv-SE" sz="1800" dirty="0"/>
              <a:t>ANNEX </a:t>
            </a:r>
            <a:r>
              <a:rPr lang="sv-SE" sz="1800" dirty="0" smtClean="0"/>
              <a:t>II</a:t>
            </a:r>
            <a:r>
              <a:rPr lang="lv-LV" sz="1800" dirty="0" smtClean="0"/>
              <a:t>: </a:t>
            </a:r>
            <a:r>
              <a:rPr lang="sv-SE" sz="1800" dirty="0" smtClean="0"/>
              <a:t>INTELLIGENT </a:t>
            </a:r>
            <a:r>
              <a:rPr lang="sv-SE" sz="1800" dirty="0"/>
              <a:t>BANKNOTE NEUTRALISATION SYSTEM (IBNS</a:t>
            </a:r>
            <a:r>
              <a:rPr lang="sv-SE" sz="1800" dirty="0" smtClean="0"/>
              <a:t>)</a:t>
            </a:r>
            <a:r>
              <a:rPr lang="lv-LV" sz="1800" dirty="0" smtClean="0"/>
              <a:t>;</a:t>
            </a:r>
          </a:p>
          <a:p>
            <a:pPr lvl="1"/>
            <a:r>
              <a:rPr lang="lv-LV" sz="1800" dirty="0"/>
              <a:t>ANNEX </a:t>
            </a:r>
            <a:r>
              <a:rPr lang="lv-LV" sz="1800" dirty="0" smtClean="0"/>
              <a:t>V: ARMOURING SPECIFICATIONS;</a:t>
            </a:r>
          </a:p>
          <a:p>
            <a:pPr lvl="1"/>
            <a:r>
              <a:rPr lang="en-US" sz="1800" dirty="0"/>
              <a:t>ANNEX </a:t>
            </a:r>
            <a:r>
              <a:rPr lang="en-US" sz="1800" dirty="0" smtClean="0"/>
              <a:t>VI</a:t>
            </a:r>
            <a:r>
              <a:rPr lang="lv-LV" sz="1800" dirty="0" smtClean="0"/>
              <a:t>: </a:t>
            </a:r>
            <a:r>
              <a:rPr lang="en-US" sz="1800" dirty="0" smtClean="0"/>
              <a:t>MINIMUM </a:t>
            </a:r>
            <a:r>
              <a:rPr lang="en-US" sz="1800" dirty="0"/>
              <a:t>REQUIREMENTS OF INITIAL TRAINING FOR CIT SECURITY STAFF THAT CARRY OUT CROSS-BORDER EURO CASH </a:t>
            </a:r>
            <a:r>
              <a:rPr lang="en-US" sz="1800" dirty="0" smtClean="0"/>
              <a:t>TRANSPORT</a:t>
            </a:r>
            <a:r>
              <a:rPr lang="lv-LV" sz="1800" dirty="0" smtClean="0"/>
              <a:t>;</a:t>
            </a:r>
            <a:endParaRPr lang="en-US" sz="1800" dirty="0"/>
          </a:p>
          <a:p>
            <a:pPr lvl="1"/>
            <a:r>
              <a:rPr lang="en-US" sz="1800" dirty="0"/>
              <a:t>ANNEX </a:t>
            </a:r>
            <a:r>
              <a:rPr lang="en-US" sz="1800" dirty="0" smtClean="0"/>
              <a:t>VII</a:t>
            </a:r>
            <a:r>
              <a:rPr lang="lv-LV" sz="1800" dirty="0" smtClean="0"/>
              <a:t>: </a:t>
            </a:r>
            <a:r>
              <a:rPr lang="en-US" sz="1800" dirty="0" smtClean="0"/>
              <a:t>COUNCIL </a:t>
            </a:r>
            <a:r>
              <a:rPr lang="en-US" sz="1800" dirty="0"/>
              <a:t>OF EUROPE’S COMMON EUROPEAN FRAMEWORK OF REFERENCE FOR LANGUAGES: </a:t>
            </a:r>
            <a:r>
              <a:rPr lang="en-US" sz="1800" dirty="0" smtClean="0"/>
              <a:t>LEVELS</a:t>
            </a:r>
            <a:r>
              <a:rPr lang="lv-LV" sz="1800" dirty="0" smtClean="0"/>
              <a:t>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AutoShape 2" descr="Image result for PICTOGRAM FOR CIT VEHICLES CARRYING EXCLUSIVELY CO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3" name="AutoShape 4" descr="Image result for PICTOGRAM FOR CIT VEHICLES CARRYING EXCLUSIVELY CO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21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Normally</a:t>
            </a:r>
            <a:r>
              <a:rPr lang="lv-LV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with CIT we understand – physical transfer of banknotes, coins, items of significant value from one location to another.</a:t>
            </a:r>
            <a:r>
              <a:rPr lang="lv-LV" sz="20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The locations can include cash centers, banks, ATM points, retailers and other premises holding large amounts of cash</a:t>
            </a:r>
            <a:r>
              <a:rPr lang="lv-LV" sz="1600" dirty="0" smtClean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Important to remember – it is a cycle (complex process) consisting of several steps.</a:t>
            </a:r>
          </a:p>
          <a:p>
            <a:pPr marL="0" indent="0">
              <a:buNone/>
            </a:pPr>
            <a:endParaRPr lang="lv-LV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Definition</a:t>
            </a:r>
            <a:r>
              <a:rPr lang="en-US" sz="2000" dirty="0" smtClean="0">
                <a:solidFill>
                  <a:schemeClr val="tx1"/>
                </a:solidFill>
              </a:rPr>
              <a:t> provided by </a:t>
            </a:r>
            <a:r>
              <a:rPr lang="en-US" sz="2000" b="1" dirty="0" smtClean="0">
                <a:solidFill>
                  <a:schemeClr val="tx1"/>
                </a:solidFill>
              </a:rPr>
              <a:t>Competition Council of the Republic of Latvia</a:t>
            </a:r>
            <a:r>
              <a:rPr lang="lv-LV" sz="20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lv-LV" sz="2000" dirty="0" smtClean="0">
                <a:solidFill>
                  <a:schemeClr val="tx1"/>
                </a:solidFill>
              </a:rPr>
              <a:t>CIT </a:t>
            </a:r>
            <a:r>
              <a:rPr lang="en-US" sz="2000" dirty="0" smtClean="0">
                <a:solidFill>
                  <a:schemeClr val="tx1"/>
                </a:solidFill>
              </a:rPr>
              <a:t>security is a complex service, consisting of several steps which together are making cycle</a:t>
            </a:r>
            <a:r>
              <a:rPr lang="lv-LV" sz="2000" dirty="0" smtClean="0">
                <a:solidFill>
                  <a:schemeClr val="tx1"/>
                </a:solidFill>
              </a:rPr>
              <a:t>. </a:t>
            </a:r>
            <a:r>
              <a:rPr lang="en-US" sz="2000" u="sng" dirty="0" smtClean="0">
                <a:solidFill>
                  <a:schemeClr val="tx1"/>
                </a:solidFill>
              </a:rPr>
              <a:t>First step</a:t>
            </a:r>
            <a:r>
              <a:rPr lang="en-US" sz="2000" dirty="0" smtClean="0">
                <a:solidFill>
                  <a:schemeClr val="tx1"/>
                </a:solidFill>
              </a:rPr>
              <a:t>: cash has been gathered from the client. </a:t>
            </a:r>
            <a:r>
              <a:rPr lang="en-US" sz="2000" u="sng" dirty="0" smtClean="0">
                <a:solidFill>
                  <a:schemeClr val="tx1"/>
                </a:solidFill>
              </a:rPr>
              <a:t>Second step</a:t>
            </a:r>
            <a:r>
              <a:rPr lang="en-US" sz="2000" dirty="0" smtClean="0">
                <a:solidFill>
                  <a:schemeClr val="tx1"/>
                </a:solidFill>
              </a:rPr>
              <a:t>: cash has been transported to the cash holding (handling) facility. </a:t>
            </a:r>
            <a:r>
              <a:rPr lang="en-US" sz="2000" u="sng" dirty="0" smtClean="0">
                <a:solidFill>
                  <a:schemeClr val="tx1"/>
                </a:solidFill>
              </a:rPr>
              <a:t>Third step</a:t>
            </a:r>
            <a:r>
              <a:rPr lang="en-US" sz="2000" dirty="0" smtClean="0">
                <a:solidFill>
                  <a:schemeClr val="tx1"/>
                </a:solidFill>
              </a:rPr>
              <a:t>: cash handling in the cash center. </a:t>
            </a:r>
            <a:r>
              <a:rPr lang="en-US" sz="2000" u="sng" dirty="0" smtClean="0">
                <a:solidFill>
                  <a:schemeClr val="tx1"/>
                </a:solidFill>
              </a:rPr>
              <a:t>Fourth step</a:t>
            </a:r>
            <a:r>
              <a:rPr lang="en-US" sz="2000" dirty="0" smtClean="0">
                <a:solidFill>
                  <a:schemeClr val="tx1"/>
                </a:solidFill>
              </a:rPr>
              <a:t>: cash holding, transferring to the clients account or transferring to clients designated destination.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524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lv-LV" sz="2800" b="1" dirty="0" smtClean="0"/>
              <a:t>Definition</a:t>
            </a:r>
            <a:endParaRPr lang="en-US" altLang="lv-LV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42802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305800" cy="4495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Step: Cash transferring to</a:t>
            </a:r>
            <a:r>
              <a:rPr lang="lv-LV" sz="2600" dirty="0" smtClean="0"/>
              <a:t>/</a:t>
            </a:r>
            <a:r>
              <a:rPr lang="lv-LV" sz="2600" dirty="0" err="1" smtClean="0"/>
              <a:t>from</a:t>
            </a:r>
            <a:r>
              <a:rPr lang="en-US" sz="2600" dirty="0" smtClean="0"/>
              <a:t> client or clients technical systems (ATM, etc.);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Step: Cash transferring to/from cash holding (handling) facility (center);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Step: Cash handling in cash </a:t>
            </a:r>
            <a:r>
              <a:rPr lang="en-US" sz="2600" dirty="0"/>
              <a:t>holding (handling) facility (center</a:t>
            </a:r>
            <a:r>
              <a:rPr lang="en-US" sz="2600" dirty="0" smtClean="0"/>
              <a:t>)</a:t>
            </a:r>
            <a:r>
              <a:rPr lang="lv-LV" sz="26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Step: </a:t>
            </a:r>
            <a:r>
              <a:rPr lang="en-US" sz="2800" dirty="0" smtClean="0">
                <a:solidFill>
                  <a:schemeClr val="tx1"/>
                </a:solidFill>
              </a:rPr>
              <a:t>cash </a:t>
            </a:r>
            <a:r>
              <a:rPr lang="en-US" sz="2800" dirty="0">
                <a:solidFill>
                  <a:schemeClr val="tx1"/>
                </a:solidFill>
              </a:rPr>
              <a:t>holding, transferring to the clients account or transferring to clients designated </a:t>
            </a:r>
            <a:r>
              <a:rPr lang="en-US" sz="2800" dirty="0" smtClean="0">
                <a:solidFill>
                  <a:schemeClr val="tx1"/>
                </a:solidFill>
              </a:rPr>
              <a:t>destination</a:t>
            </a:r>
            <a:r>
              <a:rPr lang="lv-LV" sz="2800" dirty="0">
                <a:solidFill>
                  <a:schemeClr val="tx1"/>
                </a:solidFill>
              </a:rPr>
              <a:t>.</a:t>
            </a:r>
            <a:endParaRPr lang="lv-LV" sz="2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524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lv-LV" sz="2800" b="1" dirty="0" smtClean="0"/>
              <a:t>CIT (</a:t>
            </a:r>
            <a:r>
              <a:rPr lang="en-US" sz="2800" b="1" dirty="0" smtClean="0"/>
              <a:t>Cycle</a:t>
            </a:r>
            <a:r>
              <a:rPr lang="lv-LV" sz="2800" b="1" dirty="0" smtClean="0"/>
              <a:t>)</a:t>
            </a:r>
            <a:r>
              <a:rPr lang="lv-LV" sz="2800" dirty="0" smtClean="0"/>
              <a:t>:</a:t>
            </a:r>
            <a:endParaRPr lang="lv-LV" sz="1600" u="sng" dirty="0"/>
          </a:p>
        </p:txBody>
      </p:sp>
    </p:spTree>
    <p:extLst>
      <p:ext uri="{BB962C8B-B14F-4D97-AF65-F5344CB8AC3E}">
        <p14:creationId xmlns:p14="http://schemas.microsoft.com/office/powerpoint/2010/main" val="10120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4592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lv-LV" sz="2800" dirty="0" smtClean="0"/>
              <a:t> Each object, each CIT OPS is </a:t>
            </a:r>
            <a:r>
              <a:rPr lang="en-US" altLang="lv-LV" sz="2800" b="1" dirty="0" smtClean="0"/>
              <a:t>Unique</a:t>
            </a:r>
            <a:r>
              <a:rPr lang="lv-LV" altLang="lv-LV" sz="2800" dirty="0" smtClean="0"/>
              <a:t>;</a:t>
            </a:r>
            <a:endParaRPr lang="en-US" altLang="lv-LV" sz="2800" dirty="0" smtClean="0"/>
          </a:p>
          <a:p>
            <a:pPr>
              <a:lnSpc>
                <a:spcPct val="90000"/>
              </a:lnSpc>
            </a:pPr>
            <a:r>
              <a:rPr lang="en-US" altLang="lv-LV" sz="2800" dirty="0" smtClean="0"/>
              <a:t> All process is subjected to a significant </a:t>
            </a:r>
            <a:r>
              <a:rPr lang="en-US" altLang="lv-LV" sz="2800" b="1" dirty="0" smtClean="0"/>
              <a:t>Risk</a:t>
            </a:r>
            <a:r>
              <a:rPr lang="en-US" altLang="lv-LV" sz="2800" dirty="0" smtClean="0"/>
              <a:t>;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lv-LV" sz="2800" dirty="0" smtClean="0"/>
          </a:p>
          <a:p>
            <a:pPr lvl="2">
              <a:lnSpc>
                <a:spcPct val="90000"/>
              </a:lnSpc>
            </a:pPr>
            <a:r>
              <a:rPr lang="en-US" altLang="lv-LV" sz="2600" dirty="0" smtClean="0"/>
              <a:t>CIT process in objective;</a:t>
            </a:r>
          </a:p>
          <a:p>
            <a:pPr lvl="2">
              <a:lnSpc>
                <a:spcPct val="90000"/>
              </a:lnSpc>
            </a:pPr>
            <a:r>
              <a:rPr lang="en-US" altLang="lv-LV" sz="2600" dirty="0" smtClean="0"/>
              <a:t>Inside threat;</a:t>
            </a:r>
          </a:p>
          <a:p>
            <a:pPr lvl="2">
              <a:lnSpc>
                <a:spcPct val="90000"/>
              </a:lnSpc>
            </a:pPr>
            <a:r>
              <a:rPr lang="en-US" altLang="lv-LV" sz="2600" dirty="0" smtClean="0"/>
              <a:t>CIT process during transportation;</a:t>
            </a:r>
          </a:p>
          <a:p>
            <a:pPr lvl="2">
              <a:lnSpc>
                <a:spcPct val="90000"/>
              </a:lnSpc>
            </a:pPr>
            <a:r>
              <a:rPr lang="en-US" altLang="lv-LV" sz="2600" dirty="0" smtClean="0"/>
              <a:t>Returning to vehicle with material goods (cash)</a:t>
            </a:r>
            <a:r>
              <a:rPr lang="en-US" altLang="lv-LV" sz="2400" dirty="0" smtClean="0"/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2286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lv-LV" sz="2800" b="1" dirty="0" smtClean="0"/>
              <a:t>Risk assessment</a:t>
            </a:r>
            <a:endParaRPr lang="en-US" altLang="lv-LV" sz="2600" b="1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33400" y="3048000"/>
            <a:ext cx="0" cy="1981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1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9623</TotalTime>
  <Words>916</Words>
  <Application>Microsoft Office PowerPoint</Application>
  <PresentationFormat>On-screen Show (4:3)</PresentationFormat>
  <Paragraphs>143</Paragraphs>
  <Slides>17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Wingdings</vt:lpstr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wasdwasdasd</dc:title>
  <dc:creator>Māris Mazapšs</dc:creator>
  <cp:lastModifiedBy>Ivita Kisnica</cp:lastModifiedBy>
  <cp:revision>261</cp:revision>
  <cp:lastPrinted>2017-01-13T08:46:26Z</cp:lastPrinted>
  <dcterms:created xsi:type="dcterms:W3CDTF">2006-08-16T00:00:00Z</dcterms:created>
  <dcterms:modified xsi:type="dcterms:W3CDTF">2017-08-23T13:13:05Z</dcterms:modified>
</cp:coreProperties>
</file>