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7" r:id="rId9"/>
    <p:sldId id="268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8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339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15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478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1531917"/>
            <a:ext cx="105156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4639DB-5D6F-2A4D-89CC-743BD635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38200" y="6459554"/>
            <a:ext cx="120466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2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23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807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00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4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97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E3C7-BE15-4182-8594-4F1E4C3AD63C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2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5700"/>
            <a:ext cx="12192000" cy="2054860"/>
          </a:xfrm>
          <a:solidFill>
            <a:schemeClr val="bg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lv-LV" sz="3800" b="1" dirty="0">
                <a:solidFill>
                  <a:schemeClr val="bg1"/>
                </a:solidFill>
              </a:rPr>
              <a:t>Dr. iur. Dana Rone</a:t>
            </a:r>
          </a:p>
          <a:p>
            <a:r>
              <a:rPr lang="lv-LV" b="1" dirty="0">
                <a:solidFill>
                  <a:schemeClr val="bg1"/>
                </a:solidFill>
              </a:rPr>
              <a:t>Biznesa augstskolas Turība docente, zvērināta advokāte</a:t>
            </a:r>
          </a:p>
          <a:p>
            <a:endParaRPr lang="lv-LV" b="1" dirty="0">
              <a:solidFill>
                <a:schemeClr val="bg1"/>
              </a:solidFill>
            </a:endParaRPr>
          </a:p>
          <a:p>
            <a:r>
              <a:rPr lang="lv-LV" sz="4600" b="1" dirty="0">
                <a:solidFill>
                  <a:schemeClr val="bg1"/>
                </a:solidFill>
              </a:rPr>
              <a:t>Bērna tiesības uz informāciju Latvijā. Projekta pētījuma rezultāti</a:t>
            </a:r>
            <a:endParaRPr lang="lv-L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(1)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Adopcijas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Aizgādības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Saskarsmes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Pārrobežu</a:t>
            </a:r>
            <a:r>
              <a:rPr lang="en-US" dirty="0"/>
              <a:t> </a:t>
            </a:r>
            <a:r>
              <a:rPr lang="en-US" dirty="0" err="1"/>
              <a:t>pārvietošanas</a:t>
            </a:r>
            <a:r>
              <a:rPr lang="en-US" dirty="0"/>
              <a:t> </a:t>
            </a:r>
            <a:r>
              <a:rPr lang="en-US" dirty="0" err="1"/>
              <a:t>lietās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err="1"/>
              <a:t>Vecums</a:t>
            </a:r>
            <a:r>
              <a:rPr lang="en-US" dirty="0"/>
              <a:t> un </a:t>
            </a:r>
            <a:r>
              <a:rPr lang="en-US" dirty="0" err="1"/>
              <a:t>briedums</a:t>
            </a:r>
            <a:endParaRPr lang="en-US" dirty="0"/>
          </a:p>
          <a:p>
            <a:r>
              <a:rPr lang="en-US" dirty="0"/>
              <a:t>Nav </a:t>
            </a:r>
            <a:r>
              <a:rPr lang="en-US" dirty="0" err="1"/>
              <a:t>vecuma</a:t>
            </a:r>
            <a:r>
              <a:rPr lang="en-US" dirty="0"/>
              <a:t> </a:t>
            </a:r>
            <a:r>
              <a:rPr lang="en-US" dirty="0" err="1"/>
              <a:t>sliekšņa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0720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(2). </a:t>
            </a:r>
            <a:r>
              <a:rPr lang="en-US" b="1" dirty="0" err="1"/>
              <a:t>Adopcija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 </a:t>
            </a:r>
            <a:r>
              <a:rPr lang="en-US" dirty="0" err="1"/>
              <a:t>gadu</a:t>
            </a:r>
            <a:r>
              <a:rPr lang="en-US" dirty="0"/>
              <a:t> </a:t>
            </a:r>
            <a:r>
              <a:rPr lang="en-US" dirty="0" err="1"/>
              <a:t>vecumu</a:t>
            </a:r>
            <a:r>
              <a:rPr lang="en-US" dirty="0"/>
              <a:t> </a:t>
            </a:r>
            <a:r>
              <a:rPr lang="en-US" dirty="0" err="1"/>
              <a:t>sasniedzis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dod</a:t>
            </a:r>
            <a:r>
              <a:rPr lang="en-US" dirty="0"/>
              <a:t> </a:t>
            </a:r>
            <a:r>
              <a:rPr lang="en-US" dirty="0" err="1"/>
              <a:t>piekrišanu</a:t>
            </a:r>
            <a:r>
              <a:rPr lang="en-US" dirty="0"/>
              <a:t> (</a:t>
            </a:r>
            <a:r>
              <a:rPr lang="en-US" dirty="0" err="1"/>
              <a:t>Civillikuma</a:t>
            </a:r>
            <a:r>
              <a:rPr lang="en-US" dirty="0"/>
              <a:t> 169.panta </a:t>
            </a:r>
            <a:r>
              <a:rPr lang="en-US" dirty="0" err="1"/>
              <a:t>pirmās</a:t>
            </a:r>
            <a:r>
              <a:rPr lang="en-US" dirty="0"/>
              <a:t> </a:t>
            </a:r>
            <a:r>
              <a:rPr lang="en-US" dirty="0" err="1"/>
              <a:t>daļas</a:t>
            </a:r>
            <a:r>
              <a:rPr lang="en-US" dirty="0"/>
              <a:t> 2.punkts)</a:t>
            </a:r>
          </a:p>
          <a:p>
            <a:r>
              <a:rPr lang="lv-LV" dirty="0"/>
              <a:t>Ja adoptējamais bērns ir jaunāks par 12 gadiem, bāriņtiesa viņa atrašanās vietā veic pārrunas ar adoptējamo bērnu un noskaidro viņa viedokli, kā arī noformē </a:t>
            </a:r>
            <a:r>
              <a:rPr lang="lv-LV" u="sng" dirty="0"/>
              <a:t>sarunas protokolu</a:t>
            </a:r>
            <a:r>
              <a:rPr lang="en-US" dirty="0"/>
              <a:t> (MK </a:t>
            </a:r>
            <a:r>
              <a:rPr lang="en-US" dirty="0" err="1"/>
              <a:t>noteikumu</a:t>
            </a:r>
            <a:r>
              <a:rPr lang="en-US" dirty="0"/>
              <a:t> “</a:t>
            </a:r>
            <a:r>
              <a:rPr lang="en-US" dirty="0" err="1"/>
              <a:t>Adopcijas</a:t>
            </a:r>
            <a:r>
              <a:rPr lang="en-US" dirty="0"/>
              <a:t> </a:t>
            </a:r>
            <a:r>
              <a:rPr lang="en-US" dirty="0" err="1"/>
              <a:t>kārtība</a:t>
            </a:r>
            <a:r>
              <a:rPr lang="en-US" dirty="0"/>
              <a:t>” 8.punkts)</a:t>
            </a:r>
          </a:p>
          <a:p>
            <a:endParaRPr lang="en-US" dirty="0"/>
          </a:p>
          <a:p>
            <a:r>
              <a:rPr lang="en-US" dirty="0"/>
              <a:t>Sarunas </a:t>
            </a:r>
            <a:r>
              <a:rPr lang="en-US" dirty="0" err="1"/>
              <a:t>protokols</a:t>
            </a:r>
            <a:r>
              <a:rPr lang="en-US" dirty="0"/>
              <a:t> – </a:t>
            </a:r>
            <a:r>
              <a:rPr lang="en-US" dirty="0" err="1"/>
              <a:t>Latvijā</a:t>
            </a:r>
            <a:r>
              <a:rPr lang="en-US" dirty="0"/>
              <a:t> </a:t>
            </a:r>
            <a:r>
              <a:rPr lang="en-US" dirty="0" err="1"/>
              <a:t>pieņemta</a:t>
            </a:r>
            <a:r>
              <a:rPr lang="en-US" dirty="0"/>
              <a:t> </a:t>
            </a:r>
            <a:r>
              <a:rPr lang="en-US" dirty="0" err="1"/>
              <a:t>rakstiska</a:t>
            </a:r>
            <a:r>
              <a:rPr lang="en-US" dirty="0"/>
              <a:t> forma. </a:t>
            </a:r>
            <a:r>
              <a:rPr lang="en-US" dirty="0" err="1"/>
              <a:t>Dažās</a:t>
            </a:r>
            <a:r>
              <a:rPr lang="en-US" dirty="0"/>
              <a:t> </a:t>
            </a:r>
            <a:r>
              <a:rPr lang="en-US" dirty="0" err="1"/>
              <a:t>ārvalstīs</a:t>
            </a:r>
            <a:r>
              <a:rPr lang="en-US" dirty="0"/>
              <a:t> – </a:t>
            </a:r>
            <a:r>
              <a:rPr lang="en-US" dirty="0" err="1"/>
              <a:t>videoieraksts</a:t>
            </a:r>
            <a:r>
              <a:rPr lang="en-US" dirty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1221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(2). </a:t>
            </a:r>
            <a:r>
              <a:rPr lang="en-US" b="1" dirty="0" err="1"/>
              <a:t>Adopcija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Bāriņtiesa pirms lēmuma pieņemšanas par brāļu un māsu, pusbrāļu un pusmāsu šķiršanu noskaidro adoptējamā un brāļu un māsu, pusbrāļu un pusmāsu viedokli.</a:t>
            </a:r>
            <a:r>
              <a:rPr lang="en-US" dirty="0"/>
              <a:t> – </a:t>
            </a:r>
            <a:r>
              <a:rPr lang="en-US" dirty="0" err="1"/>
              <a:t>Bāriņtiesu</a:t>
            </a:r>
            <a:r>
              <a:rPr lang="en-US" dirty="0"/>
              <a:t> </a:t>
            </a:r>
            <a:r>
              <a:rPr lang="en-US" dirty="0" err="1"/>
              <a:t>likuma</a:t>
            </a:r>
            <a:r>
              <a:rPr lang="en-US" dirty="0"/>
              <a:t> 34.panta 2.-2.daļa</a:t>
            </a:r>
          </a:p>
          <a:p>
            <a:r>
              <a:rPr lang="en-US" dirty="0"/>
              <a:t>Nav </a:t>
            </a:r>
            <a:r>
              <a:rPr lang="en-US" dirty="0" err="1"/>
              <a:t>vienotas</a:t>
            </a:r>
            <a:r>
              <a:rPr lang="en-US" dirty="0"/>
              <a:t> </a:t>
            </a:r>
            <a:r>
              <a:rPr lang="en-US" dirty="0" err="1"/>
              <a:t>procedūras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462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(1). </a:t>
            </a:r>
            <a:r>
              <a:rPr lang="en-US" b="1" dirty="0" err="1"/>
              <a:t>Aizgādības</a:t>
            </a:r>
            <a:r>
              <a:rPr lang="en-US" b="1" dirty="0"/>
              <a:t> un </a:t>
            </a:r>
            <a:r>
              <a:rPr lang="en-US" b="1" dirty="0" err="1"/>
              <a:t>saskarsmes</a:t>
            </a:r>
            <a:r>
              <a:rPr lang="en-US" b="1" dirty="0"/>
              <a:t> </a:t>
            </a:r>
            <a:r>
              <a:rPr lang="en-US" b="1" dirty="0" err="1"/>
              <a:t>lietas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Materiālā</a:t>
            </a:r>
            <a:r>
              <a:rPr lang="en-US" dirty="0"/>
              <a:t> </a:t>
            </a:r>
            <a:r>
              <a:rPr lang="en-US" dirty="0" err="1"/>
              <a:t>norma</a:t>
            </a:r>
            <a:endParaRPr lang="en-US" dirty="0"/>
          </a:p>
          <a:p>
            <a:r>
              <a:rPr lang="en-US" dirty="0"/>
              <a:t>“</a:t>
            </a:r>
            <a:r>
              <a:rPr lang="lv-LV" dirty="0"/>
              <a:t>Vecāku strīds par aizgādības tiesībām izšķirams, ņemot vērā bērna intereses un noskaidrojot bērna viedokli, ja vien viņš pats spēj to formulēt.</a:t>
            </a:r>
            <a:r>
              <a:rPr lang="en-US" dirty="0"/>
              <a:t>” – CL 178.-1.panta </a:t>
            </a:r>
            <a:r>
              <a:rPr lang="en-US" dirty="0" err="1"/>
              <a:t>otrā</a:t>
            </a:r>
            <a:r>
              <a:rPr lang="en-US" dirty="0"/>
              <a:t> </a:t>
            </a:r>
            <a:r>
              <a:rPr lang="en-US" dirty="0" err="1"/>
              <a:t>daļa</a:t>
            </a:r>
            <a:endParaRPr lang="en-US" dirty="0"/>
          </a:p>
          <a:p>
            <a:r>
              <a:rPr lang="en-US" dirty="0" err="1"/>
              <a:t>Procesuālās</a:t>
            </a:r>
            <a:r>
              <a:rPr lang="en-US" dirty="0"/>
              <a:t> </a:t>
            </a:r>
            <a:r>
              <a:rPr lang="en-US" dirty="0" err="1"/>
              <a:t>normas</a:t>
            </a:r>
            <a:endParaRPr lang="en-US" dirty="0"/>
          </a:p>
          <a:p>
            <a:r>
              <a:rPr lang="en-US" dirty="0" err="1"/>
              <a:t>Civilprocesa</a:t>
            </a:r>
            <a:r>
              <a:rPr lang="en-US" dirty="0"/>
              <a:t> </a:t>
            </a:r>
            <a:r>
              <a:rPr lang="en-US" dirty="0" err="1"/>
              <a:t>likuma</a:t>
            </a:r>
            <a:r>
              <a:rPr lang="en-US" dirty="0"/>
              <a:t> 29. un 29.-1.nodaļa – </a:t>
            </a:r>
            <a:r>
              <a:rPr lang="en-US" dirty="0" err="1"/>
              <a:t>abu</a:t>
            </a:r>
            <a:r>
              <a:rPr lang="en-US" dirty="0"/>
              <a:t> </a:t>
            </a:r>
            <a:r>
              <a:rPr lang="en-US" dirty="0" err="1"/>
              <a:t>nodaļu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vietām</a:t>
            </a:r>
            <a:r>
              <a:rPr lang="en-US" dirty="0"/>
              <a:t> </a:t>
            </a:r>
            <a:r>
              <a:rPr lang="en-US" dirty="0" err="1"/>
              <a:t>pārklājas</a:t>
            </a:r>
            <a:r>
              <a:rPr lang="en-US" dirty="0"/>
              <a:t>, </a:t>
            </a:r>
            <a:r>
              <a:rPr lang="en-US" dirty="0" err="1"/>
              <a:t>vietām</a:t>
            </a:r>
            <a:r>
              <a:rPr lang="en-US" dirty="0"/>
              <a:t> </a:t>
            </a:r>
            <a:r>
              <a:rPr lang="en-US" dirty="0" err="1"/>
              <a:t>nepietiek</a:t>
            </a:r>
            <a:r>
              <a:rPr lang="en-US" dirty="0"/>
              <a:t>. P.: </a:t>
            </a:r>
            <a:r>
              <a:rPr lang="en-US" dirty="0" err="1"/>
              <a:t>Saskarsmes</a:t>
            </a:r>
            <a:r>
              <a:rPr lang="en-US" dirty="0"/>
              <a:t> personas </a:t>
            </a:r>
            <a:r>
              <a:rPr lang="en-US" dirty="0" err="1"/>
              <a:t>institūts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624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(2). </a:t>
            </a:r>
            <a:r>
              <a:rPr lang="en-US" b="1" dirty="0" err="1"/>
              <a:t>Aizgādības</a:t>
            </a:r>
            <a:r>
              <a:rPr lang="en-US" b="1" dirty="0"/>
              <a:t> un </a:t>
            </a:r>
            <a:r>
              <a:rPr lang="en-US" b="1" dirty="0" err="1"/>
              <a:t>saskarsmes</a:t>
            </a:r>
            <a:r>
              <a:rPr lang="en-US" b="1" dirty="0"/>
              <a:t> </a:t>
            </a:r>
            <a:r>
              <a:rPr lang="en-US" b="1" dirty="0" err="1"/>
              <a:t>lietas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Pagaidu</a:t>
            </a:r>
            <a:r>
              <a:rPr lang="en-US" dirty="0"/>
              <a:t> </a:t>
            </a:r>
            <a:r>
              <a:rPr lang="en-US" dirty="0" err="1"/>
              <a:t>noregulējums</a:t>
            </a:r>
            <a:endParaRPr lang="en-US" dirty="0"/>
          </a:p>
          <a:p>
            <a:r>
              <a:rPr lang="en-US" dirty="0"/>
              <a:t>CPL 29. un 29.1. </a:t>
            </a:r>
            <a:r>
              <a:rPr lang="en-US" dirty="0" err="1"/>
              <a:t>nodaļa</a:t>
            </a:r>
            <a:r>
              <a:rPr lang="en-US" dirty="0"/>
              <a:t> </a:t>
            </a:r>
            <a:r>
              <a:rPr lang="en-US" dirty="0" err="1"/>
              <a:t>gandrīz</a:t>
            </a:r>
            <a:r>
              <a:rPr lang="en-US" dirty="0"/>
              <a:t> </a:t>
            </a:r>
            <a:r>
              <a:rPr lang="en-US" dirty="0" err="1"/>
              <a:t>identiski</a:t>
            </a:r>
            <a:r>
              <a:rPr lang="en-US" dirty="0"/>
              <a:t> 238.panta </a:t>
            </a:r>
            <a:r>
              <a:rPr lang="en-US" dirty="0" err="1"/>
              <a:t>ceturtajā</a:t>
            </a:r>
            <a:r>
              <a:rPr lang="en-US" dirty="0"/>
              <a:t> </a:t>
            </a:r>
            <a:r>
              <a:rPr lang="en-US" dirty="0" err="1"/>
              <a:t>daļā</a:t>
            </a:r>
            <a:r>
              <a:rPr lang="en-US" dirty="0"/>
              <a:t> un 244.-10.panta </a:t>
            </a:r>
            <a:r>
              <a:rPr lang="en-US" dirty="0" err="1"/>
              <a:t>ceturtajā</a:t>
            </a:r>
            <a:r>
              <a:rPr lang="en-US" dirty="0"/>
              <a:t> </a:t>
            </a:r>
            <a:r>
              <a:rPr lang="en-US" dirty="0" err="1"/>
              <a:t>daļā</a:t>
            </a:r>
            <a:r>
              <a:rPr lang="en-US" dirty="0"/>
              <a:t>:</a:t>
            </a:r>
          </a:p>
          <a:p>
            <a:r>
              <a:rPr lang="en-US" dirty="0"/>
              <a:t>“</a:t>
            </a:r>
            <a:r>
              <a:rPr lang="lv-LV" dirty="0"/>
              <a:t>Bāriņtiesas pārstāvis </a:t>
            </a:r>
            <a:r>
              <a:rPr lang="en-US" dirty="0"/>
              <a:t>[..] </a:t>
            </a:r>
            <a:r>
              <a:rPr lang="lv-LV" dirty="0"/>
              <a:t>pēc tiesas pieprasījuma sniedz jebkādas ziņas, kurām ir nozīme lietā par:</a:t>
            </a:r>
            <a:r>
              <a:rPr lang="en-US" dirty="0"/>
              <a:t> [..] </a:t>
            </a:r>
            <a:r>
              <a:rPr lang="lv-LV" dirty="0"/>
              <a:t>2) bērna viedokli, ja bērns ir spējīgs to formulēt, ņemot vērā viņa vecumu un brieduma pakāpi;</a:t>
            </a:r>
            <a:r>
              <a:rPr lang="en-US" dirty="0"/>
              <a:t>”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00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(3). </a:t>
            </a:r>
            <a:r>
              <a:rPr lang="en-US" b="1" dirty="0" err="1"/>
              <a:t>Aizgādības</a:t>
            </a:r>
            <a:r>
              <a:rPr lang="en-US" b="1" dirty="0"/>
              <a:t> un </a:t>
            </a:r>
            <a:r>
              <a:rPr lang="en-US" b="1" dirty="0" err="1"/>
              <a:t>saskarsmes</a:t>
            </a:r>
            <a:r>
              <a:rPr lang="en-US" b="1" dirty="0"/>
              <a:t> </a:t>
            </a:r>
            <a:r>
              <a:rPr lang="en-US" b="1" dirty="0" err="1"/>
              <a:t>lietas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Pagaidu</a:t>
            </a:r>
            <a:r>
              <a:rPr lang="en-US" dirty="0"/>
              <a:t> </a:t>
            </a:r>
            <a:r>
              <a:rPr lang="en-US" dirty="0" err="1"/>
              <a:t>noregulējums</a:t>
            </a:r>
            <a:endParaRPr lang="en-US" dirty="0"/>
          </a:p>
          <a:p>
            <a:r>
              <a:rPr lang="en-US" dirty="0"/>
              <a:t>CPL 29. un 29.1. </a:t>
            </a:r>
            <a:r>
              <a:rPr lang="en-US" dirty="0" err="1"/>
              <a:t>nodaļa</a:t>
            </a:r>
            <a:r>
              <a:rPr lang="en-US" dirty="0"/>
              <a:t> </a:t>
            </a:r>
            <a:r>
              <a:rPr lang="en-US" dirty="0" err="1"/>
              <a:t>gandrīz</a:t>
            </a:r>
            <a:r>
              <a:rPr lang="en-US" dirty="0"/>
              <a:t> </a:t>
            </a:r>
            <a:r>
              <a:rPr lang="en-US" dirty="0" err="1"/>
              <a:t>identiski</a:t>
            </a:r>
            <a:r>
              <a:rPr lang="en-US" dirty="0"/>
              <a:t> 238.panta </a:t>
            </a:r>
            <a:r>
              <a:rPr lang="en-US" dirty="0" err="1"/>
              <a:t>piektajā</a:t>
            </a:r>
            <a:r>
              <a:rPr lang="en-US" dirty="0"/>
              <a:t> </a:t>
            </a:r>
            <a:r>
              <a:rPr lang="en-US" dirty="0" err="1"/>
              <a:t>daļā</a:t>
            </a:r>
            <a:r>
              <a:rPr lang="en-US" dirty="0"/>
              <a:t> un 244.-10.panta </a:t>
            </a:r>
            <a:r>
              <a:rPr lang="en-US" dirty="0" err="1"/>
              <a:t>piektajā</a:t>
            </a:r>
            <a:r>
              <a:rPr lang="en-US" dirty="0"/>
              <a:t> </a:t>
            </a:r>
            <a:r>
              <a:rPr lang="en-US" dirty="0" err="1"/>
              <a:t>daļā</a:t>
            </a:r>
            <a:r>
              <a:rPr lang="en-US" dirty="0"/>
              <a:t>:</a:t>
            </a:r>
          </a:p>
          <a:p>
            <a:r>
              <a:rPr lang="en-US" dirty="0"/>
              <a:t>“[..] </a:t>
            </a:r>
            <a:r>
              <a:rPr lang="lv-LV" dirty="0"/>
              <a:t>Ja tiesa uzskata par nepieciešamu precizēt bāriņtiesas sniegtās ziņas, tā noskaidro bērna viedokli, ja bērns ir spējīgs to formulēt, ņemot vērā viņa vecumu un brieduma pakāpi</a:t>
            </a:r>
            <a:r>
              <a:rPr lang="en-US" dirty="0"/>
              <a:t>.”</a:t>
            </a:r>
            <a:endParaRPr lang="lv-LV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Nav </a:t>
            </a:r>
            <a:r>
              <a:rPr lang="en-US" dirty="0" err="1"/>
              <a:t>procesuālas</a:t>
            </a:r>
            <a:r>
              <a:rPr lang="en-US" dirty="0"/>
              <a:t> </a:t>
            </a:r>
            <a:r>
              <a:rPr lang="en-US" dirty="0" err="1"/>
              <a:t>kārtībai</a:t>
            </a:r>
            <a:r>
              <a:rPr lang="en-US" dirty="0"/>
              <a:t> </a:t>
            </a:r>
            <a:r>
              <a:rPr lang="en-US" dirty="0" err="1"/>
              <a:t>šādai</a:t>
            </a:r>
            <a:r>
              <a:rPr lang="en-US" dirty="0"/>
              <a:t> </a:t>
            </a:r>
            <a:r>
              <a:rPr lang="en-US" dirty="0" err="1"/>
              <a:t>uzklausīšanai</a:t>
            </a:r>
            <a:r>
              <a:rPr lang="en-US" dirty="0"/>
              <a:t> </a:t>
            </a:r>
            <a:r>
              <a:rPr lang="en-US" dirty="0" err="1"/>
              <a:t>tiesā</a:t>
            </a:r>
            <a:endParaRPr lang="en-US" dirty="0"/>
          </a:p>
          <a:p>
            <a:r>
              <a:rPr lang="en-US" dirty="0" err="1"/>
              <a:t>Bērnam</a:t>
            </a:r>
            <a:r>
              <a:rPr lang="en-US" dirty="0"/>
              <a:t> nav </a:t>
            </a:r>
            <a:r>
              <a:rPr lang="en-US" dirty="0" err="1"/>
              <a:t>procesuālā</a:t>
            </a:r>
            <a:r>
              <a:rPr lang="en-US" dirty="0"/>
              <a:t> </a:t>
            </a:r>
            <a:r>
              <a:rPr lang="en-US" dirty="0" err="1"/>
              <a:t>stāvokļa</a:t>
            </a:r>
            <a:r>
              <a:rPr lang="en-US" dirty="0"/>
              <a:t>, nav </a:t>
            </a:r>
            <a:r>
              <a:rPr lang="en-US" dirty="0" err="1"/>
              <a:t>lietas</a:t>
            </a:r>
            <a:r>
              <a:rPr lang="en-US" dirty="0"/>
              <a:t> </a:t>
            </a:r>
            <a:r>
              <a:rPr lang="en-US" dirty="0" err="1"/>
              <a:t>dalībnieka</a:t>
            </a:r>
            <a:r>
              <a:rPr lang="en-US" dirty="0"/>
              <a:t> </a:t>
            </a:r>
            <a:r>
              <a:rPr lang="en-US" dirty="0" err="1"/>
              <a:t>statusa</a:t>
            </a:r>
            <a:r>
              <a:rPr lang="en-US" dirty="0"/>
              <a:t>, nav </a:t>
            </a:r>
            <a:r>
              <a:rPr lang="en-US" dirty="0" err="1"/>
              <a:t>civilprocesuālo</a:t>
            </a:r>
            <a:r>
              <a:rPr lang="en-US" dirty="0"/>
              <a:t> </a:t>
            </a:r>
            <a:r>
              <a:rPr lang="en-US" dirty="0" err="1"/>
              <a:t>tiesību</a:t>
            </a:r>
            <a:r>
              <a:rPr lang="en-US" dirty="0"/>
              <a:t> (</a:t>
            </a:r>
            <a:r>
              <a:rPr lang="en-US" dirty="0" err="1"/>
              <a:t>civilprocesuālo</a:t>
            </a:r>
            <a:r>
              <a:rPr lang="en-US" dirty="0"/>
              <a:t> </a:t>
            </a:r>
            <a:r>
              <a:rPr lang="en-US" dirty="0" err="1"/>
              <a:t>pienākumu</a:t>
            </a:r>
            <a:r>
              <a:rPr lang="en-US" dirty="0"/>
              <a:t> nav </a:t>
            </a:r>
            <a:r>
              <a:rPr lang="en-US" dirty="0" err="1"/>
              <a:t>civilprocesuālās</a:t>
            </a:r>
            <a:r>
              <a:rPr lang="en-US" dirty="0"/>
              <a:t> </a:t>
            </a:r>
            <a:r>
              <a:rPr lang="en-US" dirty="0" err="1"/>
              <a:t>rīcībspējas</a:t>
            </a:r>
            <a:r>
              <a:rPr lang="en-US" dirty="0"/>
              <a:t> </a:t>
            </a:r>
            <a:r>
              <a:rPr lang="en-US" dirty="0" err="1"/>
              <a:t>neesamības</a:t>
            </a:r>
            <a:r>
              <a:rPr lang="en-US" dirty="0"/>
              <a:t> </a:t>
            </a:r>
            <a:r>
              <a:rPr lang="en-US" dirty="0" err="1"/>
              <a:t>dēļ</a:t>
            </a:r>
            <a:r>
              <a:rPr lang="en-US" dirty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143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 (4). </a:t>
            </a:r>
            <a:r>
              <a:rPr lang="en-US" b="1" dirty="0" err="1"/>
              <a:t>Aizgādības</a:t>
            </a:r>
            <a:r>
              <a:rPr lang="en-US" b="1" dirty="0"/>
              <a:t> un </a:t>
            </a:r>
            <a:r>
              <a:rPr lang="en-US" b="1" dirty="0" err="1"/>
              <a:t>saskarsmes</a:t>
            </a:r>
            <a:r>
              <a:rPr lang="en-US" b="1" dirty="0"/>
              <a:t> </a:t>
            </a:r>
            <a:r>
              <a:rPr lang="en-US" b="1" dirty="0" err="1"/>
              <a:t>lietas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Pagaidu</a:t>
            </a:r>
            <a:r>
              <a:rPr lang="en-US" dirty="0"/>
              <a:t> </a:t>
            </a:r>
            <a:r>
              <a:rPr lang="en-US" dirty="0" err="1"/>
              <a:t>noregulējuma</a:t>
            </a:r>
            <a:r>
              <a:rPr lang="en-US" dirty="0"/>
              <a:t> </a:t>
            </a:r>
            <a:r>
              <a:rPr lang="en-US" dirty="0" err="1"/>
              <a:t>lietās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var </a:t>
            </a:r>
            <a:r>
              <a:rPr lang="en-US" dirty="0" err="1"/>
              <a:t>aicināt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tiesu</a:t>
            </a:r>
            <a:r>
              <a:rPr lang="en-US" dirty="0"/>
              <a:t>, “ja </a:t>
            </a:r>
            <a:r>
              <a:rPr lang="en-US" dirty="0" err="1"/>
              <a:t>nepieciešams</a:t>
            </a:r>
            <a:r>
              <a:rPr lang="en-US" dirty="0"/>
              <a:t> </a:t>
            </a:r>
            <a:r>
              <a:rPr lang="en-US" dirty="0" err="1"/>
              <a:t>precizēt</a:t>
            </a:r>
            <a:r>
              <a:rPr lang="en-US" dirty="0"/>
              <a:t> </a:t>
            </a:r>
            <a:r>
              <a:rPr lang="en-US" dirty="0" err="1"/>
              <a:t>bāriņtiesas</a:t>
            </a:r>
            <a:r>
              <a:rPr lang="en-US" dirty="0"/>
              <a:t> </a:t>
            </a:r>
            <a:r>
              <a:rPr lang="en-US" dirty="0" err="1"/>
              <a:t>sniegtās</a:t>
            </a:r>
            <a:r>
              <a:rPr lang="en-US" dirty="0"/>
              <a:t> </a:t>
            </a:r>
            <a:r>
              <a:rPr lang="en-US" dirty="0" err="1"/>
              <a:t>ziņas</a:t>
            </a:r>
            <a:r>
              <a:rPr lang="en-US" dirty="0"/>
              <a:t>” (CPL 238.panta </a:t>
            </a:r>
            <a:r>
              <a:rPr lang="en-US" dirty="0" err="1"/>
              <a:t>piektā</a:t>
            </a:r>
            <a:r>
              <a:rPr lang="en-US" dirty="0"/>
              <a:t> </a:t>
            </a:r>
            <a:r>
              <a:rPr lang="en-US" dirty="0" err="1"/>
              <a:t>daļa</a:t>
            </a:r>
            <a:r>
              <a:rPr lang="en-US" dirty="0"/>
              <a:t> un 244.-10.panta </a:t>
            </a:r>
            <a:r>
              <a:rPr lang="en-US" dirty="0" err="1"/>
              <a:t>piektā</a:t>
            </a:r>
            <a:r>
              <a:rPr lang="en-US" dirty="0"/>
              <a:t> </a:t>
            </a:r>
            <a:r>
              <a:rPr lang="en-US" dirty="0" err="1"/>
              <a:t>daļa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Turpretim</a:t>
            </a:r>
            <a:r>
              <a:rPr lang="en-US" dirty="0"/>
              <a:t>, </a:t>
            </a:r>
            <a:r>
              <a:rPr lang="en-US" dirty="0" err="1"/>
              <a:t>iztiesājot</a:t>
            </a:r>
            <a:r>
              <a:rPr lang="en-US" dirty="0"/>
              <a:t> </a:t>
            </a:r>
            <a:r>
              <a:rPr lang="en-US" dirty="0" err="1"/>
              <a:t>lietu</a:t>
            </a:r>
            <a:r>
              <a:rPr lang="en-US" dirty="0"/>
              <a:t>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būtības</a:t>
            </a:r>
            <a:r>
              <a:rPr lang="en-US" dirty="0"/>
              <a:t>, </a:t>
            </a:r>
            <a:r>
              <a:rPr lang="en-US" dirty="0" err="1"/>
              <a:t>bērnu</a:t>
            </a:r>
            <a:r>
              <a:rPr lang="en-US" dirty="0"/>
              <a:t> var </a:t>
            </a:r>
            <a:r>
              <a:rPr lang="en-US" dirty="0" err="1"/>
              <a:t>aicināt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tiesu</a:t>
            </a:r>
            <a:r>
              <a:rPr lang="en-US" dirty="0"/>
              <a:t> </a:t>
            </a:r>
            <a:r>
              <a:rPr lang="en-US" dirty="0" err="1"/>
              <a:t>arī</a:t>
            </a:r>
            <a:r>
              <a:rPr lang="en-US" dirty="0"/>
              <a:t> tad, ja nav </a:t>
            </a:r>
            <a:r>
              <a:rPr lang="en-US" dirty="0" err="1"/>
              <a:t>nepieciešams</a:t>
            </a:r>
            <a:r>
              <a:rPr lang="en-US" dirty="0"/>
              <a:t> </a:t>
            </a:r>
            <a:r>
              <a:rPr lang="en-US" dirty="0" err="1"/>
              <a:t>precizēt</a:t>
            </a:r>
            <a:r>
              <a:rPr lang="en-US" dirty="0"/>
              <a:t> </a:t>
            </a:r>
            <a:r>
              <a:rPr lang="en-US" dirty="0" err="1"/>
              <a:t>bāriņtiesas</a:t>
            </a:r>
            <a:r>
              <a:rPr lang="en-US" dirty="0"/>
              <a:t> </a:t>
            </a:r>
            <a:r>
              <a:rPr lang="en-US" dirty="0" err="1"/>
              <a:t>sniegtās</a:t>
            </a:r>
            <a:r>
              <a:rPr lang="en-US" dirty="0"/>
              <a:t> </a:t>
            </a:r>
            <a:r>
              <a:rPr lang="en-US" dirty="0" err="1"/>
              <a:t>ziņas</a:t>
            </a:r>
            <a:r>
              <a:rPr lang="en-US" dirty="0"/>
              <a:t> (CPL 239.panta </a:t>
            </a:r>
            <a:r>
              <a:rPr lang="en-US" dirty="0" err="1"/>
              <a:t>otrā</a:t>
            </a:r>
            <a:r>
              <a:rPr lang="en-US" dirty="0"/>
              <a:t> </a:t>
            </a:r>
            <a:r>
              <a:rPr lang="en-US" dirty="0" err="1"/>
              <a:t>daļa</a:t>
            </a:r>
            <a:r>
              <a:rPr lang="en-US" dirty="0"/>
              <a:t> un 244.-9.panta </a:t>
            </a:r>
            <a:r>
              <a:rPr lang="en-US" dirty="0" err="1"/>
              <a:t>otrā</a:t>
            </a:r>
            <a:r>
              <a:rPr lang="en-US" dirty="0"/>
              <a:t> </a:t>
            </a:r>
            <a:r>
              <a:rPr lang="en-US" dirty="0" err="1"/>
              <a:t>daļa</a:t>
            </a:r>
            <a:r>
              <a:rPr lang="en-US" dirty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1815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. </a:t>
            </a:r>
            <a:r>
              <a:rPr lang="en-US" b="1" dirty="0" err="1"/>
              <a:t>Bērna</a:t>
            </a:r>
            <a:r>
              <a:rPr lang="en-US" b="1" dirty="0"/>
              <a:t> </a:t>
            </a:r>
            <a:r>
              <a:rPr lang="en-US" b="1" dirty="0" err="1"/>
              <a:t>izcelšanās</a:t>
            </a:r>
            <a:r>
              <a:rPr lang="en-US" b="1" dirty="0"/>
              <a:t> </a:t>
            </a:r>
            <a:r>
              <a:rPr lang="en-US" b="1" dirty="0" err="1"/>
              <a:t>noteikšanas</a:t>
            </a:r>
            <a:r>
              <a:rPr lang="en-US" b="1" dirty="0"/>
              <a:t> </a:t>
            </a:r>
            <a:r>
              <a:rPr lang="en-US" b="1" dirty="0" err="1"/>
              <a:t>lietas</a:t>
            </a:r>
            <a:r>
              <a:rPr lang="en-US" b="1" dirty="0"/>
              <a:t> (1)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 155.panta </a:t>
            </a:r>
            <a:r>
              <a:rPr lang="en-US" dirty="0" err="1"/>
              <a:t>septītā</a:t>
            </a:r>
            <a:r>
              <a:rPr lang="en-US" dirty="0"/>
              <a:t> </a:t>
            </a:r>
            <a:r>
              <a:rPr lang="en-US" dirty="0" err="1"/>
              <a:t>daļa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lv-LV" dirty="0"/>
              <a:t>Paternitātes atzīšanai nepieciešama bērna piekrišana, ja viņš sasniedzis divpadsmit gadu vecumu</a:t>
            </a:r>
            <a:r>
              <a:rPr lang="en-US" dirty="0"/>
              <a:t>”</a:t>
            </a:r>
          </a:p>
          <a:p>
            <a:r>
              <a:rPr lang="en-US" dirty="0" err="1"/>
              <a:t>Jaunāki</a:t>
            </a:r>
            <a:r>
              <a:rPr lang="en-US" dirty="0"/>
              <a:t> </a:t>
            </a:r>
            <a:r>
              <a:rPr lang="en-US" dirty="0" err="1"/>
              <a:t>bērni</a:t>
            </a:r>
            <a:r>
              <a:rPr lang="en-US" dirty="0"/>
              <a:t> pat </a:t>
            </a:r>
            <a:r>
              <a:rPr lang="en-US" dirty="0" err="1"/>
              <a:t>netiek</a:t>
            </a:r>
            <a:r>
              <a:rPr lang="en-US" dirty="0"/>
              <a:t> </a:t>
            </a:r>
            <a:r>
              <a:rPr lang="en-US" dirty="0" err="1"/>
              <a:t>informēti</a:t>
            </a:r>
            <a:r>
              <a:rPr lang="en-US" dirty="0"/>
              <a:t> par </a:t>
            </a:r>
            <a:r>
              <a:rPr lang="en-US" dirty="0" err="1"/>
              <a:t>paternitātes</a:t>
            </a:r>
            <a:r>
              <a:rPr lang="en-US" dirty="0"/>
              <a:t> </a:t>
            </a:r>
            <a:r>
              <a:rPr lang="en-US" dirty="0" err="1"/>
              <a:t>maiņu</a:t>
            </a:r>
            <a:r>
              <a:rPr lang="en-US" dirty="0"/>
              <a:t>/</a:t>
            </a:r>
            <a:r>
              <a:rPr lang="en-US" dirty="0" err="1"/>
              <a:t>atzīšanu</a:t>
            </a:r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5809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. </a:t>
            </a:r>
            <a:r>
              <a:rPr lang="en-US" b="1" dirty="0" err="1"/>
              <a:t>Bērna</a:t>
            </a:r>
            <a:r>
              <a:rPr lang="en-US" b="1" dirty="0"/>
              <a:t> </a:t>
            </a:r>
            <a:r>
              <a:rPr lang="en-US" b="1" dirty="0" err="1"/>
              <a:t>izcelšanās</a:t>
            </a:r>
            <a:r>
              <a:rPr lang="en-US" b="1" dirty="0"/>
              <a:t> </a:t>
            </a:r>
            <a:r>
              <a:rPr lang="en-US" b="1" dirty="0" err="1"/>
              <a:t>noteikšanas</a:t>
            </a:r>
            <a:r>
              <a:rPr lang="en-US" b="1" dirty="0"/>
              <a:t> </a:t>
            </a:r>
            <a:r>
              <a:rPr lang="en-US" b="1" dirty="0" err="1"/>
              <a:t>lietas</a:t>
            </a:r>
            <a:r>
              <a:rPr lang="en-US" b="1" dirty="0"/>
              <a:t> (2)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 156.panta </a:t>
            </a:r>
            <a:r>
              <a:rPr lang="en-US" dirty="0" err="1"/>
              <a:t>sestā</a:t>
            </a:r>
            <a:r>
              <a:rPr lang="en-US" dirty="0"/>
              <a:t> </a:t>
            </a:r>
            <a:r>
              <a:rPr lang="en-US" dirty="0" err="1"/>
              <a:t>daļa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lv-LV" dirty="0"/>
              <a:t>Paternitātes atzīšanas apstrīdēšana ir samērojama ar bērna tiesībām uz identitāti un stabilu ģimenes vidi.</a:t>
            </a:r>
            <a:r>
              <a:rPr lang="en-US" dirty="0"/>
              <a:t>”</a:t>
            </a:r>
          </a:p>
          <a:p>
            <a:r>
              <a:rPr lang="en-US" dirty="0" err="1"/>
              <a:t>Iespējams</a:t>
            </a:r>
            <a:r>
              <a:rPr lang="en-US" dirty="0"/>
              <a:t>, </a:t>
            </a:r>
            <a:r>
              <a:rPr lang="en-US" dirty="0" err="1"/>
              <a:t>vērtējot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identitāti</a:t>
            </a:r>
            <a:r>
              <a:rPr lang="en-US" dirty="0"/>
              <a:t>, </a:t>
            </a:r>
            <a:r>
              <a:rPr lang="en-US" dirty="0" err="1"/>
              <a:t>noskaidrojams</a:t>
            </a:r>
            <a:r>
              <a:rPr lang="en-US" dirty="0"/>
              <a:t> </a:t>
            </a:r>
            <a:r>
              <a:rPr lang="en-US" dirty="0" err="1"/>
              <a:t>arī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viedoklis</a:t>
            </a:r>
            <a:endParaRPr lang="en-US" dirty="0"/>
          </a:p>
          <a:p>
            <a:r>
              <a:rPr lang="en-US" dirty="0" err="1"/>
              <a:t>Normatīvi</a:t>
            </a:r>
            <a:r>
              <a:rPr lang="en-US" dirty="0"/>
              <a:t> </a:t>
            </a:r>
            <a:r>
              <a:rPr lang="en-US" dirty="0" err="1"/>
              <a:t>netiek</a:t>
            </a:r>
            <a:r>
              <a:rPr lang="en-US" dirty="0"/>
              <a:t> </a:t>
            </a:r>
            <a:r>
              <a:rPr lang="en-US" dirty="0" err="1"/>
              <a:t>prasīts</a:t>
            </a:r>
            <a:endParaRPr lang="en-US" dirty="0"/>
          </a:p>
          <a:p>
            <a:r>
              <a:rPr lang="en-US" dirty="0"/>
              <a:t>CPL 30.nodaļā </a:t>
            </a:r>
            <a:r>
              <a:rPr lang="en-US" dirty="0" err="1"/>
              <a:t>tikai</a:t>
            </a:r>
            <a:r>
              <a:rPr lang="en-US" dirty="0"/>
              <a:t> 249.3.pantā par </a:t>
            </a:r>
            <a:r>
              <a:rPr lang="en-US" dirty="0" err="1"/>
              <a:t>pagaidu</a:t>
            </a:r>
            <a:r>
              <a:rPr lang="en-US" dirty="0"/>
              <a:t> </a:t>
            </a:r>
            <a:r>
              <a:rPr lang="en-US" dirty="0" err="1"/>
              <a:t>noregulējumu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“(3) </a:t>
            </a:r>
            <a:r>
              <a:rPr lang="lv-LV" dirty="0"/>
              <a:t>Bāriņtiesas pārstāvis </a:t>
            </a:r>
            <a:r>
              <a:rPr lang="en-US" dirty="0"/>
              <a:t>[..]</a:t>
            </a:r>
            <a:r>
              <a:rPr lang="lv-LV" dirty="0"/>
              <a:t> sniedz ziņas par bērna viedokli, ja bērns ir spējīgs to formulēt, ņemot vērā viņa vecumu un brieduma pakāpi</a:t>
            </a:r>
            <a:r>
              <a:rPr lang="en-US" dirty="0"/>
              <a:t>[..]”</a:t>
            </a:r>
          </a:p>
          <a:p>
            <a:pPr marL="0" indent="0">
              <a:buNone/>
            </a:pPr>
            <a:r>
              <a:rPr lang="en-US" dirty="0"/>
              <a:t>“(4) [..] </a:t>
            </a:r>
            <a:r>
              <a:rPr lang="lv-LV" dirty="0"/>
              <a:t>Ja tiesa uzskata par nepieciešamu precizēt bāriņtiesas sniegtās ziņas, tā noskaidro bērna viedokli, ja bērns ir spējīgs to formulēt, ņemot vērā viņa vecumu un brieduma pakāpi. </a:t>
            </a:r>
            <a:r>
              <a:rPr lang="en-US" dirty="0"/>
              <a:t>”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0341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tikt</a:t>
            </a:r>
            <a:r>
              <a:rPr lang="en-US" b="1" dirty="0"/>
              <a:t> </a:t>
            </a:r>
            <a:r>
              <a:rPr lang="en-US" b="1" dirty="0" err="1"/>
              <a:t>uzklausītam</a:t>
            </a:r>
            <a:r>
              <a:rPr lang="en-US" b="1" dirty="0"/>
              <a:t>. </a:t>
            </a:r>
            <a:r>
              <a:rPr lang="en-US" b="1" dirty="0" err="1"/>
              <a:t>Bērna</a:t>
            </a:r>
            <a:r>
              <a:rPr lang="en-US" b="1" dirty="0"/>
              <a:t> </a:t>
            </a:r>
            <a:r>
              <a:rPr lang="en-US" b="1" dirty="0" err="1"/>
              <a:t>prettiesiskas</a:t>
            </a:r>
            <a:r>
              <a:rPr lang="en-US" b="1" dirty="0"/>
              <a:t> </a:t>
            </a:r>
            <a:r>
              <a:rPr lang="en-US" b="1" dirty="0" err="1"/>
              <a:t>pārrobežu</a:t>
            </a:r>
            <a:r>
              <a:rPr lang="en-US" b="1" dirty="0"/>
              <a:t> </a:t>
            </a:r>
            <a:r>
              <a:rPr lang="en-US" b="1" dirty="0" err="1"/>
              <a:t>aizvešanas</a:t>
            </a:r>
            <a:r>
              <a:rPr lang="en-US" b="1" dirty="0"/>
              <a:t> </a:t>
            </a:r>
            <a:r>
              <a:rPr lang="en-US" b="1" dirty="0" err="1"/>
              <a:t>lietās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Hāgas</a:t>
            </a:r>
            <a:r>
              <a:rPr lang="en-US" dirty="0"/>
              <a:t> 1980.gada </a:t>
            </a:r>
            <a:r>
              <a:rPr lang="en-US" dirty="0" err="1"/>
              <a:t>konvencija</a:t>
            </a:r>
            <a:endParaRPr lang="en-US" dirty="0"/>
          </a:p>
          <a:p>
            <a:r>
              <a:rPr lang="en-US" dirty="0"/>
              <a:t>Regula 2201/2003/EK</a:t>
            </a:r>
          </a:p>
          <a:p>
            <a:r>
              <a:rPr lang="en-US" dirty="0" err="1"/>
              <a:t>Civilprocesa</a:t>
            </a:r>
            <a:r>
              <a:rPr lang="en-US" dirty="0"/>
              <a:t> </a:t>
            </a:r>
            <a:r>
              <a:rPr lang="en-US" dirty="0" err="1"/>
              <a:t>likuma</a:t>
            </a:r>
            <a:r>
              <a:rPr lang="en-US" dirty="0"/>
              <a:t> 77.-2.nodaļa – 644.19.panta </a:t>
            </a:r>
            <a:r>
              <a:rPr lang="en-US" dirty="0" err="1"/>
              <a:t>pirmā</a:t>
            </a:r>
            <a:r>
              <a:rPr lang="en-US" dirty="0"/>
              <a:t> </a:t>
            </a:r>
            <a:r>
              <a:rPr lang="en-US" dirty="0" err="1"/>
              <a:t>daļa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lv-LV" dirty="0"/>
              <a:t>Tiesas sēdē uzaicina piedalīties bāriņtiesas pārstāvi, kā arī noskaidro bērna viedokli, ja bērns ir spējīgs to formulēt, ņemot vērā viņa vecumu un brieduma pakāpi.</a:t>
            </a:r>
            <a:r>
              <a:rPr lang="en-US" dirty="0"/>
              <a:t>”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6153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Prezentācijas</a:t>
            </a:r>
            <a:r>
              <a:rPr lang="en-US" b="1" dirty="0"/>
              <a:t> </a:t>
            </a:r>
            <a:r>
              <a:rPr lang="en-US" b="1" dirty="0" err="1"/>
              <a:t>saturs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Pētījuma</a:t>
            </a:r>
            <a:r>
              <a:rPr lang="en-US" dirty="0"/>
              <a:t> </a:t>
            </a:r>
            <a:r>
              <a:rPr lang="en-US" dirty="0" err="1"/>
              <a:t>rezultāti</a:t>
            </a:r>
            <a:endParaRPr lang="en-US" dirty="0"/>
          </a:p>
          <a:p>
            <a:pPr algn="just"/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 </a:t>
            </a:r>
            <a:r>
              <a:rPr lang="en-US" dirty="0" err="1"/>
              <a:t>Latvijā</a:t>
            </a:r>
            <a:endParaRPr lang="en-US" dirty="0"/>
          </a:p>
          <a:p>
            <a:pPr algn="just"/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tikt</a:t>
            </a:r>
            <a:r>
              <a:rPr lang="en-US" dirty="0"/>
              <a:t> </a:t>
            </a:r>
            <a:r>
              <a:rPr lang="en-US" dirty="0" err="1"/>
              <a:t>uzklausītam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Adopcijas</a:t>
            </a:r>
            <a:r>
              <a:rPr lang="en-US" dirty="0"/>
              <a:t> </a:t>
            </a:r>
            <a:r>
              <a:rPr lang="en-US" dirty="0" err="1"/>
              <a:t>lietās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Aizgādības</a:t>
            </a:r>
            <a:r>
              <a:rPr lang="en-US" dirty="0"/>
              <a:t> un </a:t>
            </a:r>
            <a:r>
              <a:rPr lang="en-US" dirty="0" err="1"/>
              <a:t>saskarsmes</a:t>
            </a:r>
            <a:r>
              <a:rPr lang="en-US" dirty="0"/>
              <a:t> </a:t>
            </a:r>
            <a:r>
              <a:rPr lang="en-US" dirty="0" err="1"/>
              <a:t>lietās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izcelšanās</a:t>
            </a:r>
            <a:r>
              <a:rPr lang="en-US" dirty="0"/>
              <a:t> </a:t>
            </a:r>
            <a:r>
              <a:rPr lang="en-US" dirty="0" err="1"/>
              <a:t>noteikšanas</a:t>
            </a:r>
            <a:r>
              <a:rPr lang="en-US" dirty="0"/>
              <a:t> </a:t>
            </a:r>
            <a:r>
              <a:rPr lang="en-US" dirty="0" err="1"/>
              <a:t>lietās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prettiesiskas</a:t>
            </a:r>
            <a:r>
              <a:rPr lang="en-US" dirty="0"/>
              <a:t> </a:t>
            </a:r>
            <a:r>
              <a:rPr lang="en-US" dirty="0" err="1"/>
              <a:t>pārrobežu</a:t>
            </a:r>
            <a:r>
              <a:rPr lang="en-US" dirty="0"/>
              <a:t> </a:t>
            </a:r>
            <a:r>
              <a:rPr lang="en-US" dirty="0" err="1"/>
              <a:t>aizvešanas</a:t>
            </a:r>
            <a:r>
              <a:rPr lang="en-US" dirty="0"/>
              <a:t> </a:t>
            </a:r>
            <a:r>
              <a:rPr lang="en-US" dirty="0" err="1"/>
              <a:t>lietās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0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4378-8B78-4341-B866-E271AA0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Secinājumi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D7D-4B51-4661-8479-78FF4AD42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saņemt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 </a:t>
            </a:r>
            <a:r>
              <a:rPr lang="en-US" dirty="0" err="1"/>
              <a:t>šobrīd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ievērotas</a:t>
            </a:r>
            <a:r>
              <a:rPr lang="en-US" dirty="0"/>
              <a:t> </a:t>
            </a:r>
            <a:r>
              <a:rPr lang="en-US" dirty="0" err="1"/>
              <a:t>daļēji</a:t>
            </a:r>
            <a:r>
              <a:rPr lang="en-US" dirty="0"/>
              <a:t> un </a:t>
            </a:r>
            <a:r>
              <a:rPr lang="en-US" dirty="0" err="1"/>
              <a:t>daudzviet</a:t>
            </a:r>
            <a:r>
              <a:rPr lang="en-US" dirty="0"/>
              <a:t> </a:t>
            </a:r>
            <a:r>
              <a:rPr lang="en-US" dirty="0" err="1"/>
              <a:t>formāli</a:t>
            </a:r>
            <a:endParaRPr lang="en-US" dirty="0"/>
          </a:p>
          <a:p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tikt</a:t>
            </a:r>
            <a:r>
              <a:rPr lang="en-US" dirty="0"/>
              <a:t> </a:t>
            </a:r>
            <a:r>
              <a:rPr lang="en-US" dirty="0" err="1"/>
              <a:t>uzklausītam</a:t>
            </a:r>
            <a:r>
              <a:rPr lang="en-US" dirty="0"/>
              <a:t> </a:t>
            </a:r>
            <a:r>
              <a:rPr lang="en-US" dirty="0" err="1"/>
              <a:t>uztveramas</a:t>
            </a:r>
            <a:r>
              <a:rPr lang="en-US" dirty="0"/>
              <a:t> </a:t>
            </a:r>
            <a:r>
              <a:rPr lang="en-US" dirty="0" err="1"/>
              <a:t>plašākā</a:t>
            </a:r>
            <a:r>
              <a:rPr lang="en-US" dirty="0"/>
              <a:t>, tai </a:t>
            </a:r>
            <a:r>
              <a:rPr lang="en-US" dirty="0" err="1"/>
              <a:t>skaitā</a:t>
            </a:r>
            <a:r>
              <a:rPr lang="en-US" dirty="0"/>
              <a:t> </a:t>
            </a:r>
            <a:r>
              <a:rPr lang="en-US" dirty="0" err="1"/>
              <a:t>starptautisko</a:t>
            </a:r>
            <a:r>
              <a:rPr lang="en-US" dirty="0"/>
              <a:t> </a:t>
            </a:r>
            <a:r>
              <a:rPr lang="en-US" dirty="0" err="1"/>
              <a:t>normatīvo</a:t>
            </a:r>
            <a:r>
              <a:rPr lang="en-US" dirty="0"/>
              <a:t> </a:t>
            </a:r>
            <a:r>
              <a:rPr lang="en-US" dirty="0" err="1"/>
              <a:t>aktu</a:t>
            </a:r>
            <a:r>
              <a:rPr lang="en-US" dirty="0"/>
              <a:t> </a:t>
            </a:r>
            <a:r>
              <a:rPr lang="en-US" dirty="0" err="1"/>
              <a:t>kontekstā</a:t>
            </a:r>
            <a:r>
              <a:rPr lang="en-US" dirty="0"/>
              <a:t>, ne </a:t>
            </a:r>
            <a:r>
              <a:rPr lang="en-US" dirty="0" err="1"/>
              <a:t>tikai</a:t>
            </a:r>
            <a:r>
              <a:rPr lang="en-US" dirty="0"/>
              <a:t> </a:t>
            </a:r>
            <a:r>
              <a:rPr lang="en-US" dirty="0" err="1"/>
              <a:t>nacionālo</a:t>
            </a:r>
            <a:r>
              <a:rPr lang="en-US" dirty="0"/>
              <a:t> </a:t>
            </a:r>
            <a:r>
              <a:rPr lang="en-US" dirty="0" err="1"/>
              <a:t>tiesību</a:t>
            </a:r>
            <a:r>
              <a:rPr lang="en-US" dirty="0"/>
              <a:t> </a:t>
            </a:r>
            <a:r>
              <a:rPr lang="en-US" dirty="0" err="1"/>
              <a:t>aktu</a:t>
            </a:r>
            <a:r>
              <a:rPr lang="en-US" dirty="0"/>
              <a:t> </a:t>
            </a:r>
            <a:r>
              <a:rPr lang="en-US" dirty="0" err="1"/>
              <a:t>robežās</a:t>
            </a:r>
            <a:endParaRPr lang="en-US" dirty="0"/>
          </a:p>
          <a:p>
            <a:r>
              <a:rPr lang="en-US" dirty="0" err="1"/>
              <a:t>Ikvienā</a:t>
            </a:r>
            <a:r>
              <a:rPr lang="en-US" dirty="0"/>
              <a:t> </a:t>
            </a:r>
            <a:r>
              <a:rPr lang="en-US" dirty="0" err="1"/>
              <a:t>jautājumā</a:t>
            </a:r>
            <a:r>
              <a:rPr lang="en-US" dirty="0"/>
              <a:t>,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var </a:t>
            </a:r>
            <a:r>
              <a:rPr lang="en-US" dirty="0" err="1"/>
              <a:t>tikt</a:t>
            </a:r>
            <a:r>
              <a:rPr lang="en-US" dirty="0"/>
              <a:t> </a:t>
            </a:r>
            <a:r>
              <a:rPr lang="en-US" dirty="0" err="1"/>
              <a:t>skartas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tieši</a:t>
            </a:r>
            <a:r>
              <a:rPr lang="en-US" dirty="0"/>
              <a:t>,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netieši</a:t>
            </a:r>
            <a:r>
              <a:rPr lang="en-US" dirty="0"/>
              <a:t>,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iespējams</a:t>
            </a:r>
            <a:r>
              <a:rPr lang="en-US" dirty="0"/>
              <a:t> </a:t>
            </a:r>
            <a:r>
              <a:rPr lang="en-US" dirty="0" err="1"/>
              <a:t>uzklausīt</a:t>
            </a:r>
            <a:r>
              <a:rPr lang="en-US" dirty="0"/>
              <a:t> un </a:t>
            </a:r>
            <a:r>
              <a:rPr lang="en-US" dirty="0" err="1"/>
              <a:t>sniegt</a:t>
            </a:r>
            <a:r>
              <a:rPr lang="en-US" dirty="0"/>
              <a:t> </a:t>
            </a:r>
            <a:r>
              <a:rPr lang="en-US" dirty="0" err="1"/>
              <a:t>viņam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endParaRPr lang="en-US" dirty="0"/>
          </a:p>
          <a:p>
            <a:r>
              <a:rPr lang="en-US" dirty="0" err="1"/>
              <a:t>Jāpēta</a:t>
            </a:r>
            <a:r>
              <a:rPr lang="en-US" dirty="0"/>
              <a:t> </a:t>
            </a:r>
            <a:r>
              <a:rPr lang="en-US" dirty="0" err="1"/>
              <a:t>kvalitāte</a:t>
            </a:r>
            <a:r>
              <a:rPr lang="en-US" dirty="0"/>
              <a:t>, </a:t>
            </a:r>
            <a:r>
              <a:rPr lang="en-US" dirty="0" err="1"/>
              <a:t>kādā</a:t>
            </a:r>
            <a:r>
              <a:rPr lang="en-US" dirty="0"/>
              <a:t> </a:t>
            </a:r>
            <a:r>
              <a:rPr lang="en-US" dirty="0" err="1"/>
              <a:t>bērni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uzklausīti</a:t>
            </a:r>
            <a:r>
              <a:rPr lang="en-US" dirty="0"/>
              <a:t> /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sniegta</a:t>
            </a:r>
            <a:r>
              <a:rPr lang="en-US" dirty="0"/>
              <a:t> </a:t>
            </a:r>
            <a:r>
              <a:rPr lang="en-US" dirty="0" err="1"/>
              <a:t>informācija</a:t>
            </a:r>
            <a:r>
              <a:rPr lang="en-US" dirty="0"/>
              <a:t> </a:t>
            </a:r>
            <a:r>
              <a:rPr lang="en-US" dirty="0" err="1"/>
              <a:t>bērniem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858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F3D1F5-AD70-BE43-9175-A167253EB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01" y="1243857"/>
            <a:ext cx="1886178" cy="11317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5" y="2375564"/>
            <a:ext cx="4732630" cy="11086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82243" y="4450030"/>
            <a:ext cx="9486161" cy="11869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b="1" i="1" dirty="0"/>
              <a:t>Disclaimer excluding Commission responsibility -  This local exchange conference was funded by the European Union’s Justice </a:t>
            </a:r>
            <a:r>
              <a:rPr lang="en-US" sz="1600" b="1" i="1" dirty="0" err="1"/>
              <a:t>Programme</a:t>
            </a:r>
            <a:r>
              <a:rPr lang="en-US" sz="1600" b="1" i="1" dirty="0"/>
              <a:t> 2014-2020. The content of the </a:t>
            </a:r>
            <a:r>
              <a:rPr lang="en-US" sz="1600" b="1" i="1" dirty="0" err="1"/>
              <a:t>MiRI</a:t>
            </a:r>
            <a:r>
              <a:rPr lang="en-US" sz="1600" b="1" i="1" dirty="0"/>
              <a:t> project (JUST-JCOO-AG-2018-831608) and its deliverables, amongst which this presentation, represents the views of the author only and is his/her sole responsibility. The European Commission does not accept any responsibility for use that may be made of the information it contains.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64867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Pētījums</a:t>
            </a:r>
            <a:r>
              <a:rPr lang="en-US" b="1" dirty="0"/>
              <a:t> un </a:t>
            </a:r>
            <a:r>
              <a:rPr lang="en-US" b="1" dirty="0" err="1"/>
              <a:t>rezultāti</a:t>
            </a:r>
            <a:r>
              <a:rPr lang="en-US" b="1" dirty="0"/>
              <a:t> (1)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25 </a:t>
            </a:r>
            <a:r>
              <a:rPr lang="en-US" dirty="0" err="1"/>
              <a:t>respondenti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72% no </a:t>
            </a:r>
            <a:r>
              <a:rPr lang="en-US" dirty="0" err="1"/>
              <a:t>Rīgas</a:t>
            </a:r>
            <a:endParaRPr lang="en-US" dirty="0"/>
          </a:p>
          <a:p>
            <a:pPr algn="just"/>
            <a:r>
              <a:rPr lang="en-US" dirty="0"/>
              <a:t>80% </a:t>
            </a:r>
            <a:r>
              <a:rPr lang="en-US" dirty="0" err="1"/>
              <a:t>advokāti</a:t>
            </a:r>
            <a:endParaRPr lang="en-US" dirty="0"/>
          </a:p>
          <a:p>
            <a:pPr algn="just"/>
            <a:r>
              <a:rPr lang="en-US" dirty="0"/>
              <a:t>52%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stāžu</a:t>
            </a:r>
            <a:r>
              <a:rPr lang="en-US" dirty="0"/>
              <a:t> &gt; 10 gadi</a:t>
            </a:r>
          </a:p>
          <a:p>
            <a:pPr algn="just"/>
            <a:r>
              <a:rPr lang="en-US" dirty="0" err="1"/>
              <a:t>Anketa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92 </a:t>
            </a:r>
            <a:r>
              <a:rPr lang="en-US" dirty="0" err="1"/>
              <a:t>jautājumiem</a:t>
            </a:r>
            <a:r>
              <a:rPr lang="en-US" dirty="0"/>
              <a:t> –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viedokļa</a:t>
            </a:r>
            <a:r>
              <a:rPr lang="en-US" dirty="0"/>
              <a:t> </a:t>
            </a:r>
            <a:r>
              <a:rPr lang="en-US" dirty="0" err="1"/>
              <a:t>noskaidrošanas</a:t>
            </a:r>
            <a:r>
              <a:rPr lang="en-US" dirty="0"/>
              <a:t> </a:t>
            </a:r>
            <a:r>
              <a:rPr lang="en-US" dirty="0" err="1"/>
              <a:t>procedūru</a:t>
            </a:r>
            <a:r>
              <a:rPr lang="en-US" dirty="0"/>
              <a:t>, </a:t>
            </a:r>
            <a:r>
              <a:rPr lang="en-US" dirty="0" err="1"/>
              <a:t>nosacījumiem</a:t>
            </a:r>
            <a:r>
              <a:rPr lang="en-US" dirty="0"/>
              <a:t>, </a:t>
            </a:r>
            <a:r>
              <a:rPr lang="en-US" dirty="0" err="1"/>
              <a:t>iesaistītajām</a:t>
            </a:r>
            <a:r>
              <a:rPr lang="en-US" dirty="0"/>
              <a:t> </a:t>
            </a:r>
            <a:r>
              <a:rPr lang="en-US" dirty="0" err="1"/>
              <a:t>personām</a:t>
            </a:r>
            <a:r>
              <a:rPr lang="en-US" dirty="0"/>
              <a:t>, </a:t>
            </a:r>
            <a:r>
              <a:rPr lang="en-US" dirty="0" err="1"/>
              <a:t>u.c.</a:t>
            </a:r>
            <a:endParaRPr lang="en-US" dirty="0"/>
          </a:p>
          <a:p>
            <a:pPr algn="just"/>
            <a:r>
              <a:rPr lang="en-US" dirty="0" err="1"/>
              <a:t>Identiska</a:t>
            </a:r>
            <a:r>
              <a:rPr lang="en-US" dirty="0"/>
              <a:t> </a:t>
            </a:r>
            <a:r>
              <a:rPr lang="en-US" dirty="0" err="1"/>
              <a:t>aptauja</a:t>
            </a:r>
            <a:r>
              <a:rPr lang="en-US" dirty="0"/>
              <a:t> </a:t>
            </a:r>
            <a:r>
              <a:rPr lang="en-US" dirty="0" err="1"/>
              <a:t>veikta</a:t>
            </a:r>
            <a:r>
              <a:rPr lang="en-US" dirty="0"/>
              <a:t> </a:t>
            </a:r>
            <a:r>
              <a:rPr lang="en-US" dirty="0" err="1"/>
              <a:t>Itālijā</a:t>
            </a:r>
            <a:r>
              <a:rPr lang="en-US" dirty="0"/>
              <a:t>, </a:t>
            </a:r>
            <a:r>
              <a:rPr lang="en-US" dirty="0" err="1"/>
              <a:t>Spānijā</a:t>
            </a:r>
            <a:r>
              <a:rPr lang="en-US" dirty="0"/>
              <a:t>, </a:t>
            </a:r>
            <a:r>
              <a:rPr lang="en-US" dirty="0" err="1"/>
              <a:t>Portugālē</a:t>
            </a:r>
            <a:r>
              <a:rPr lang="en-US" dirty="0"/>
              <a:t>, </a:t>
            </a:r>
            <a:r>
              <a:rPr lang="en-US" dirty="0" err="1"/>
              <a:t>Bulgārijā</a:t>
            </a:r>
            <a:r>
              <a:rPr lang="en-US" dirty="0"/>
              <a:t>, </a:t>
            </a:r>
            <a:r>
              <a:rPr lang="en-US" dirty="0" err="1"/>
              <a:t>Francijā</a:t>
            </a:r>
            <a:endParaRPr lang="en-US" dirty="0"/>
          </a:p>
          <a:p>
            <a:pPr algn="just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5209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Pētījums</a:t>
            </a:r>
            <a:r>
              <a:rPr lang="en-US" b="1" dirty="0"/>
              <a:t> un </a:t>
            </a:r>
            <a:r>
              <a:rPr lang="en-US" b="1" dirty="0" err="1"/>
              <a:t>rezultāti</a:t>
            </a:r>
            <a:r>
              <a:rPr lang="en-US" b="1" dirty="0"/>
              <a:t> (2). </a:t>
            </a:r>
            <a:r>
              <a:rPr lang="en-US" b="1" dirty="0" err="1"/>
              <a:t>Jautājumu</a:t>
            </a:r>
            <a:r>
              <a:rPr lang="en-US" b="1" dirty="0"/>
              <a:t> </a:t>
            </a:r>
            <a:r>
              <a:rPr lang="en-US" b="1" dirty="0" err="1"/>
              <a:t>piemēri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vispārējs</a:t>
            </a:r>
            <a:r>
              <a:rPr lang="en-US" dirty="0"/>
              <a:t> </a:t>
            </a:r>
            <a:r>
              <a:rPr lang="en-US" dirty="0" err="1"/>
              <a:t>pienākums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sniegt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Vai</a:t>
            </a:r>
            <a:r>
              <a:rPr lang="en-US" dirty="0"/>
              <a:t>/</a:t>
            </a:r>
            <a:r>
              <a:rPr lang="en-US" dirty="0" err="1"/>
              <a:t>kurš</a:t>
            </a:r>
            <a:r>
              <a:rPr lang="en-US" dirty="0"/>
              <a:t>/</a:t>
            </a:r>
            <a:r>
              <a:rPr lang="en-US" dirty="0" err="1"/>
              <a:t>kādā</a:t>
            </a:r>
            <a:r>
              <a:rPr lang="en-US" dirty="0"/>
              <a:t> </a:t>
            </a:r>
            <a:r>
              <a:rPr lang="en-US" dirty="0" err="1"/>
              <a:t>kārtībā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informē</a:t>
            </a:r>
            <a:r>
              <a:rPr lang="en-US" dirty="0"/>
              <a:t> </a:t>
            </a:r>
            <a:r>
              <a:rPr lang="en-US" dirty="0" err="1"/>
              <a:t>pirms</a:t>
            </a:r>
            <a:r>
              <a:rPr lang="en-US" dirty="0"/>
              <a:t> </a:t>
            </a:r>
            <a:r>
              <a:rPr lang="en-US" dirty="0" err="1"/>
              <a:t>uzklausīšanas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Vai</a:t>
            </a:r>
            <a:r>
              <a:rPr lang="en-US" dirty="0"/>
              <a:t>/</a:t>
            </a:r>
            <a:r>
              <a:rPr lang="en-US" dirty="0" err="1"/>
              <a:t>kad</a:t>
            </a:r>
            <a:r>
              <a:rPr lang="en-US" dirty="0"/>
              <a:t>/</a:t>
            </a:r>
            <a:r>
              <a:rPr lang="en-US" dirty="0" err="1"/>
              <a:t>kurš</a:t>
            </a:r>
            <a:r>
              <a:rPr lang="en-US" dirty="0"/>
              <a:t>/</a:t>
            </a:r>
            <a:r>
              <a:rPr lang="en-US" dirty="0" err="1"/>
              <a:t>kādā</a:t>
            </a:r>
            <a:r>
              <a:rPr lang="en-US" dirty="0"/>
              <a:t> </a:t>
            </a:r>
            <a:r>
              <a:rPr lang="en-US" dirty="0" err="1"/>
              <a:t>kārtībā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informē</a:t>
            </a:r>
            <a:r>
              <a:rPr lang="en-US" dirty="0"/>
              <a:t> par </a:t>
            </a:r>
            <a:r>
              <a:rPr lang="en-US" dirty="0" err="1"/>
              <a:t>tiesvedību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profesionālis</a:t>
            </a:r>
            <a:r>
              <a:rPr lang="en-US" dirty="0"/>
              <a:t>, </a:t>
            </a: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palīdz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uzklausīt</a:t>
            </a:r>
            <a:r>
              <a:rPr lang="en-US" dirty="0"/>
              <a:t>/</a:t>
            </a:r>
            <a:r>
              <a:rPr lang="en-US" dirty="0" err="1"/>
              <a:t>formulēt</a:t>
            </a:r>
            <a:r>
              <a:rPr lang="en-US" dirty="0"/>
              <a:t> </a:t>
            </a:r>
            <a:r>
              <a:rPr lang="en-US" dirty="0" err="1"/>
              <a:t>viedokli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apmāca</a:t>
            </a:r>
            <a:r>
              <a:rPr lang="en-US" dirty="0"/>
              <a:t> </a:t>
            </a:r>
            <a:r>
              <a:rPr lang="en-US" dirty="0" err="1"/>
              <a:t>vecākus</a:t>
            </a:r>
            <a:r>
              <a:rPr lang="en-US" dirty="0"/>
              <a:t>,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paziņot</a:t>
            </a:r>
            <a:r>
              <a:rPr lang="en-US" dirty="0"/>
              <a:t> par </a:t>
            </a:r>
            <a:r>
              <a:rPr lang="en-US" dirty="0" err="1"/>
              <a:t>tiesvedību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civilprocesā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piemēroti</a:t>
            </a:r>
            <a:r>
              <a:rPr lang="en-US" dirty="0"/>
              <a:t> </a:t>
            </a:r>
            <a:r>
              <a:rPr lang="en-US" dirty="0" err="1"/>
              <a:t>materiāli</a:t>
            </a:r>
            <a:r>
              <a:rPr lang="en-US" dirty="0"/>
              <a:t> par </a:t>
            </a:r>
            <a:r>
              <a:rPr lang="en-US" dirty="0" err="1"/>
              <a:t>viņu</a:t>
            </a:r>
            <a:r>
              <a:rPr lang="en-US" dirty="0"/>
              <a:t> </a:t>
            </a:r>
            <a:r>
              <a:rPr lang="en-US" dirty="0" err="1"/>
              <a:t>tiesībām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pieejami</a:t>
            </a:r>
            <a:r>
              <a:rPr lang="en-US" dirty="0"/>
              <a:t> tulka </a:t>
            </a:r>
            <a:r>
              <a:rPr lang="en-US" dirty="0" err="1"/>
              <a:t>pakalpojumi</a:t>
            </a:r>
            <a:r>
              <a:rPr lang="en-US" dirty="0"/>
              <a:t>/</a:t>
            </a:r>
            <a:r>
              <a:rPr lang="en-US" dirty="0" err="1"/>
              <a:t>atbalsts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īpašām</a:t>
            </a:r>
            <a:r>
              <a:rPr lang="en-US" dirty="0"/>
              <a:t> </a:t>
            </a:r>
            <a:r>
              <a:rPr lang="en-US" dirty="0" err="1"/>
              <a:t>vajadzībām</a:t>
            </a:r>
            <a:r>
              <a:rPr lang="en-US" dirty="0"/>
              <a:t>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3204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Pētījums</a:t>
            </a:r>
            <a:r>
              <a:rPr lang="en-US" b="1" dirty="0"/>
              <a:t> un </a:t>
            </a:r>
            <a:r>
              <a:rPr lang="en-US" b="1" dirty="0" err="1"/>
              <a:t>rezultāti</a:t>
            </a:r>
            <a:r>
              <a:rPr lang="en-US" b="1" dirty="0"/>
              <a:t> (3). </a:t>
            </a:r>
            <a:r>
              <a:rPr lang="en-US" b="1" dirty="0" err="1"/>
              <a:t>Jautājumu</a:t>
            </a:r>
            <a:r>
              <a:rPr lang="en-US" b="1" dirty="0"/>
              <a:t> </a:t>
            </a:r>
            <a:r>
              <a:rPr lang="en-US" b="1" dirty="0" err="1"/>
              <a:t>piemēri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8. </a:t>
            </a:r>
            <a:r>
              <a:rPr lang="en-US" dirty="0" err="1"/>
              <a:t>Kurš</a:t>
            </a:r>
            <a:r>
              <a:rPr lang="en-US" dirty="0"/>
              <a:t>/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uzklausa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aizgādības</a:t>
            </a:r>
            <a:r>
              <a:rPr lang="en-US" dirty="0"/>
              <a:t>/</a:t>
            </a:r>
            <a:r>
              <a:rPr lang="en-US" dirty="0" err="1"/>
              <a:t>saskarsmes</a:t>
            </a:r>
            <a:r>
              <a:rPr lang="en-US" dirty="0"/>
              <a:t>/</a:t>
            </a:r>
            <a:r>
              <a:rPr lang="en-US" dirty="0" err="1"/>
              <a:t>uzturlīdzekļu</a:t>
            </a:r>
            <a:r>
              <a:rPr lang="en-US" dirty="0"/>
              <a:t> </a:t>
            </a:r>
            <a:r>
              <a:rPr lang="en-US" dirty="0" err="1"/>
              <a:t>lietās</a:t>
            </a:r>
            <a:r>
              <a:rPr lang="en-US" dirty="0"/>
              <a:t>?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izskaidro</a:t>
            </a:r>
            <a:r>
              <a:rPr lang="en-US" dirty="0"/>
              <a:t>, ka </a:t>
            </a:r>
            <a:r>
              <a:rPr lang="en-US" dirty="0" err="1"/>
              <a:t>bērns</a:t>
            </a:r>
            <a:r>
              <a:rPr lang="en-US" dirty="0"/>
              <a:t> nav </a:t>
            </a:r>
            <a:r>
              <a:rPr lang="en-US" dirty="0" err="1"/>
              <a:t>atbildīgs</a:t>
            </a:r>
            <a:r>
              <a:rPr lang="en-US" dirty="0"/>
              <a:t> par </a:t>
            </a:r>
            <a:r>
              <a:rPr lang="en-US" dirty="0" err="1"/>
              <a:t>viedokli</a:t>
            </a:r>
            <a:r>
              <a:rPr lang="en-US" dirty="0"/>
              <a:t>?</a:t>
            </a:r>
          </a:p>
          <a:p>
            <a:pPr marL="0" indent="0" algn="just">
              <a:buNone/>
            </a:pPr>
            <a:r>
              <a:rPr lang="en-US" dirty="0"/>
              <a:t>9. </a:t>
            </a:r>
            <a:r>
              <a:rPr lang="en-US" dirty="0" err="1"/>
              <a:t>Kurš</a:t>
            </a:r>
            <a:r>
              <a:rPr lang="en-US" dirty="0"/>
              <a:t> un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bērnam</a:t>
            </a:r>
            <a:r>
              <a:rPr lang="en-US" dirty="0"/>
              <a:t> </a:t>
            </a:r>
            <a:r>
              <a:rPr lang="en-US" dirty="0" err="1"/>
              <a:t>paziņo</a:t>
            </a:r>
            <a:r>
              <a:rPr lang="en-US" dirty="0"/>
              <a:t> </a:t>
            </a:r>
            <a:r>
              <a:rPr lang="en-US" dirty="0" err="1"/>
              <a:t>tiesas</a:t>
            </a:r>
            <a:r>
              <a:rPr lang="en-US" dirty="0"/>
              <a:t> </a:t>
            </a:r>
            <a:r>
              <a:rPr lang="en-US" dirty="0" err="1"/>
              <a:t>spriedumu</a:t>
            </a:r>
            <a:r>
              <a:rPr lang="en-US" dirty="0"/>
              <a:t>?</a:t>
            </a:r>
          </a:p>
          <a:p>
            <a:pPr marL="0" indent="0" algn="just">
              <a:buNone/>
            </a:pPr>
            <a:r>
              <a:rPr lang="en-US" dirty="0"/>
              <a:t>10. </a:t>
            </a:r>
            <a:r>
              <a:rPr lang="en-US" dirty="0" err="1"/>
              <a:t>Kurš</a:t>
            </a:r>
            <a:r>
              <a:rPr lang="en-US" dirty="0"/>
              <a:t>/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sagatavo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tiesas</a:t>
            </a:r>
            <a:r>
              <a:rPr lang="en-US" dirty="0"/>
              <a:t> </a:t>
            </a:r>
            <a:r>
              <a:rPr lang="en-US" dirty="0" err="1"/>
              <a:t>sēdei</a:t>
            </a:r>
            <a:r>
              <a:rPr lang="en-US" dirty="0"/>
              <a:t>?</a:t>
            </a:r>
          </a:p>
          <a:p>
            <a:pPr marL="0" indent="0" algn="just">
              <a:buNone/>
            </a:pPr>
            <a:r>
              <a:rPr lang="en-US" dirty="0"/>
              <a:t>11. </a:t>
            </a:r>
            <a:r>
              <a:rPr lang="en-US" dirty="0" err="1"/>
              <a:t>Kurš</a:t>
            </a:r>
            <a:r>
              <a:rPr lang="en-US" dirty="0"/>
              <a:t>/</a:t>
            </a:r>
            <a:r>
              <a:rPr lang="en-US" dirty="0" err="1"/>
              <a:t>kādā</a:t>
            </a:r>
            <a:r>
              <a:rPr lang="en-US" dirty="0"/>
              <a:t> </a:t>
            </a:r>
            <a:r>
              <a:rPr lang="en-US" dirty="0" err="1"/>
              <a:t>procedūrā</a:t>
            </a:r>
            <a:r>
              <a:rPr lang="en-US" dirty="0"/>
              <a:t> </a:t>
            </a:r>
            <a:r>
              <a:rPr lang="en-US" dirty="0" err="1"/>
              <a:t>runā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tiesas</a:t>
            </a:r>
            <a:r>
              <a:rPr lang="en-US" dirty="0"/>
              <a:t> </a:t>
            </a:r>
            <a:r>
              <a:rPr lang="en-US" dirty="0" err="1"/>
              <a:t>sēdē</a:t>
            </a:r>
            <a:r>
              <a:rPr lang="en-US" dirty="0"/>
              <a:t> </a:t>
            </a:r>
            <a:r>
              <a:rPr lang="en-US" dirty="0" err="1"/>
              <a:t>civillietās</a:t>
            </a:r>
            <a:r>
              <a:rPr lang="en-US" dirty="0"/>
              <a:t>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39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Pētījums</a:t>
            </a:r>
            <a:r>
              <a:rPr lang="en-US" b="1" dirty="0"/>
              <a:t> un </a:t>
            </a:r>
            <a:r>
              <a:rPr lang="en-US" b="1" dirty="0" err="1"/>
              <a:t>rezultāti</a:t>
            </a:r>
            <a:r>
              <a:rPr lang="en-US" b="1" dirty="0"/>
              <a:t> (4)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saņemt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realizētas</a:t>
            </a:r>
            <a:r>
              <a:rPr lang="en-US" dirty="0"/>
              <a:t> </a:t>
            </a:r>
            <a:r>
              <a:rPr lang="en-US" dirty="0" err="1"/>
              <a:t>nepilnīgi</a:t>
            </a:r>
            <a:r>
              <a:rPr lang="en-US" dirty="0"/>
              <a:t>, </a:t>
            </a:r>
            <a:r>
              <a:rPr lang="en-US" dirty="0" err="1"/>
              <a:t>formāli</a:t>
            </a:r>
            <a:endParaRPr lang="en-US" dirty="0"/>
          </a:p>
          <a:p>
            <a:pPr algn="just"/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tikt</a:t>
            </a:r>
            <a:r>
              <a:rPr lang="en-US" dirty="0"/>
              <a:t> </a:t>
            </a:r>
            <a:r>
              <a:rPr lang="en-US" dirty="0" err="1"/>
              <a:t>uzklausītam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dažu</a:t>
            </a:r>
            <a:r>
              <a:rPr lang="en-US" dirty="0"/>
              <a:t>, ne </a:t>
            </a:r>
            <a:r>
              <a:rPr lang="en-US" dirty="0" err="1"/>
              <a:t>visu</a:t>
            </a:r>
            <a:r>
              <a:rPr lang="en-US" dirty="0"/>
              <a:t>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lietās</a:t>
            </a:r>
            <a:r>
              <a:rPr lang="en-US" dirty="0"/>
              <a:t>, kas skar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intereses</a:t>
            </a:r>
            <a:endParaRPr lang="en-US" dirty="0"/>
          </a:p>
          <a:p>
            <a:pPr algn="just"/>
            <a:r>
              <a:rPr lang="en-US" dirty="0"/>
              <a:t>Nav </a:t>
            </a:r>
            <a:r>
              <a:rPr lang="en-US" dirty="0" err="1"/>
              <a:t>pieejami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draudzīgi</a:t>
            </a:r>
            <a:r>
              <a:rPr lang="en-US" dirty="0"/>
              <a:t> </a:t>
            </a:r>
            <a:r>
              <a:rPr lang="en-US" dirty="0" err="1"/>
              <a:t>materiāli</a:t>
            </a:r>
            <a:r>
              <a:rPr lang="en-US" dirty="0"/>
              <a:t> par </a:t>
            </a:r>
            <a:r>
              <a:rPr lang="en-US" dirty="0" err="1"/>
              <a:t>tiesībām</a:t>
            </a:r>
            <a:endParaRPr lang="en-US" dirty="0"/>
          </a:p>
          <a:p>
            <a:pPr algn="just"/>
            <a:r>
              <a:rPr lang="en-US" dirty="0"/>
              <a:t>Nav </a:t>
            </a:r>
            <a:r>
              <a:rPr lang="en-US" dirty="0" err="1"/>
              <a:t>vienotas</a:t>
            </a:r>
            <a:r>
              <a:rPr lang="en-US" dirty="0"/>
              <a:t> </a:t>
            </a:r>
            <a:r>
              <a:rPr lang="en-US" dirty="0" err="1"/>
              <a:t>procedūras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uzklausīšanai</a:t>
            </a:r>
            <a:endParaRPr lang="en-US" dirty="0"/>
          </a:p>
          <a:p>
            <a:pPr algn="just"/>
            <a:r>
              <a:rPr lang="en-US" dirty="0" err="1"/>
              <a:t>Bērni</a:t>
            </a:r>
            <a:r>
              <a:rPr lang="en-US" dirty="0"/>
              <a:t> </a:t>
            </a:r>
            <a:r>
              <a:rPr lang="en-US" dirty="0" err="1"/>
              <a:t>netiek</a:t>
            </a:r>
            <a:r>
              <a:rPr lang="en-US" dirty="0"/>
              <a:t> </a:t>
            </a:r>
            <a:r>
              <a:rPr lang="en-US" dirty="0" err="1"/>
              <a:t>sagatavoti</a:t>
            </a:r>
            <a:r>
              <a:rPr lang="en-US" dirty="0"/>
              <a:t> </a:t>
            </a:r>
            <a:r>
              <a:rPr lang="en-US" dirty="0" err="1"/>
              <a:t>uzklausīšanai</a:t>
            </a:r>
            <a:r>
              <a:rPr lang="en-US" dirty="0"/>
              <a:t> </a:t>
            </a:r>
            <a:r>
              <a:rPr lang="en-US" dirty="0" err="1"/>
              <a:t>tiesā</a:t>
            </a:r>
            <a:endParaRPr lang="en-US" dirty="0"/>
          </a:p>
          <a:p>
            <a:pPr algn="just"/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netiek</a:t>
            </a:r>
            <a:r>
              <a:rPr lang="en-US" dirty="0"/>
              <a:t> </a:t>
            </a:r>
            <a:r>
              <a:rPr lang="en-US" dirty="0" err="1"/>
              <a:t>paziņoti</a:t>
            </a:r>
            <a:r>
              <a:rPr lang="en-US" dirty="0"/>
              <a:t> </a:t>
            </a:r>
            <a:r>
              <a:rPr lang="en-US" dirty="0" err="1"/>
              <a:t>tiesas</a:t>
            </a:r>
            <a:r>
              <a:rPr lang="en-US" dirty="0"/>
              <a:t> </a:t>
            </a:r>
            <a:r>
              <a:rPr lang="en-US" dirty="0" err="1"/>
              <a:t>spriedumi</a:t>
            </a:r>
            <a:r>
              <a:rPr lang="en-US" dirty="0"/>
              <a:t>, kas skar </a:t>
            </a:r>
            <a:r>
              <a:rPr lang="en-US" dirty="0" err="1"/>
              <a:t>viņu</a:t>
            </a:r>
            <a:r>
              <a:rPr lang="en-US" dirty="0"/>
              <a:t> </a:t>
            </a:r>
            <a:r>
              <a:rPr lang="en-US" dirty="0" err="1"/>
              <a:t>tiesības</a:t>
            </a:r>
            <a:endParaRPr lang="en-US" dirty="0"/>
          </a:p>
          <a:p>
            <a:r>
              <a:rPr lang="en-US" dirty="0" err="1"/>
              <a:t>Vecāki</a:t>
            </a:r>
            <a:r>
              <a:rPr lang="en-US" dirty="0"/>
              <a:t> </a:t>
            </a:r>
            <a:r>
              <a:rPr lang="en-US" dirty="0" err="1"/>
              <a:t>netiek</a:t>
            </a:r>
            <a:r>
              <a:rPr lang="en-US" dirty="0"/>
              <a:t> </a:t>
            </a:r>
            <a:r>
              <a:rPr lang="en-US" dirty="0" err="1"/>
              <a:t>sagatavoti</a:t>
            </a:r>
            <a:r>
              <a:rPr lang="en-US" dirty="0"/>
              <a:t>,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bērnus</a:t>
            </a:r>
            <a:r>
              <a:rPr lang="en-US" dirty="0"/>
              <a:t> </a:t>
            </a:r>
            <a:r>
              <a:rPr lang="en-US" dirty="0" err="1"/>
              <a:t>informēt</a:t>
            </a:r>
            <a:r>
              <a:rPr lang="en-US" dirty="0"/>
              <a:t> par </a:t>
            </a:r>
            <a:r>
              <a:rPr lang="en-US" dirty="0" err="1"/>
              <a:t>tiesvedību</a:t>
            </a:r>
            <a:r>
              <a:rPr lang="en-US" dirty="0"/>
              <a:t>/</a:t>
            </a:r>
            <a:r>
              <a:rPr lang="en-US" dirty="0" err="1"/>
              <a:t>spriedumiem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99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uz</a:t>
            </a:r>
            <a:r>
              <a:rPr lang="en-US" b="1" dirty="0"/>
              <a:t> </a:t>
            </a:r>
            <a:r>
              <a:rPr lang="en-US" b="1" dirty="0" err="1"/>
              <a:t>informāciju</a:t>
            </a:r>
            <a:r>
              <a:rPr lang="en-US" b="1" dirty="0"/>
              <a:t> </a:t>
            </a:r>
            <a:r>
              <a:rPr lang="en-US" b="1" dirty="0" err="1"/>
              <a:t>Latvijā</a:t>
            </a:r>
            <a:r>
              <a:rPr lang="en-US" b="1" dirty="0"/>
              <a:t> (1)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 –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piemērotas</a:t>
            </a:r>
            <a:r>
              <a:rPr lang="en-US" dirty="0"/>
              <a:t>, pat </a:t>
            </a:r>
            <a:r>
              <a:rPr lang="en-US" dirty="0" err="1"/>
              <a:t>formālas</a:t>
            </a:r>
            <a:endParaRPr lang="en-US" dirty="0"/>
          </a:p>
          <a:p>
            <a:pPr algn="just"/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tikt</a:t>
            </a:r>
            <a:r>
              <a:rPr lang="en-US" dirty="0"/>
              <a:t> </a:t>
            </a:r>
            <a:r>
              <a:rPr lang="en-US" dirty="0" err="1"/>
              <a:t>uzklausītam</a:t>
            </a:r>
            <a:r>
              <a:rPr lang="en-US" dirty="0"/>
              <a:t> – </a:t>
            </a:r>
            <a:r>
              <a:rPr lang="en-US" dirty="0" err="1"/>
              <a:t>populārākas</a:t>
            </a:r>
            <a:r>
              <a:rPr lang="en-US" dirty="0"/>
              <a:t>, </a:t>
            </a:r>
            <a:r>
              <a:rPr lang="en-US" dirty="0" err="1"/>
              <a:t>tomēr</a:t>
            </a:r>
            <a:r>
              <a:rPr lang="en-US" dirty="0"/>
              <a:t> </a:t>
            </a:r>
            <a:r>
              <a:rPr lang="en-US" dirty="0" err="1"/>
              <a:t>arī</a:t>
            </a:r>
            <a:r>
              <a:rPr lang="en-US" dirty="0"/>
              <a:t> </a:t>
            </a:r>
            <a:r>
              <a:rPr lang="en-US" dirty="0" err="1"/>
              <a:t>šauros</a:t>
            </a:r>
            <a:r>
              <a:rPr lang="en-US" dirty="0"/>
              <a:t> </a:t>
            </a:r>
            <a:r>
              <a:rPr lang="en-US" dirty="0" err="1"/>
              <a:t>gadījumos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23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uz</a:t>
            </a:r>
            <a:r>
              <a:rPr lang="en-US" b="1" dirty="0"/>
              <a:t> </a:t>
            </a:r>
            <a:r>
              <a:rPr lang="en-US" b="1" dirty="0" err="1"/>
              <a:t>informāciju</a:t>
            </a:r>
            <a:r>
              <a:rPr lang="en-US" b="1" dirty="0"/>
              <a:t> </a:t>
            </a:r>
            <a:r>
              <a:rPr lang="en-US" b="1" dirty="0" err="1"/>
              <a:t>Latvijā</a:t>
            </a:r>
            <a:r>
              <a:rPr lang="en-US" b="1" dirty="0"/>
              <a:t> (2)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tiesību</a:t>
            </a:r>
            <a:r>
              <a:rPr lang="en-US" dirty="0"/>
              <a:t> </a:t>
            </a:r>
            <a:r>
              <a:rPr lang="en-US" dirty="0" err="1"/>
              <a:t>aizsardzības</a:t>
            </a:r>
            <a:r>
              <a:rPr lang="en-US" dirty="0"/>
              <a:t> </a:t>
            </a:r>
            <a:r>
              <a:rPr lang="en-US" dirty="0" err="1"/>
              <a:t>likuma</a:t>
            </a:r>
            <a:r>
              <a:rPr lang="en-US" dirty="0"/>
              <a:t> 13.panta </a:t>
            </a:r>
            <a:r>
              <a:rPr lang="en-US" dirty="0" err="1"/>
              <a:t>pirmās</a:t>
            </a:r>
            <a:r>
              <a:rPr lang="en-US" dirty="0"/>
              <a:t> </a:t>
            </a:r>
            <a:r>
              <a:rPr lang="en-US" dirty="0" err="1"/>
              <a:t>daļas</a:t>
            </a:r>
            <a:r>
              <a:rPr lang="en-US" dirty="0"/>
              <a:t> 1.teikums: </a:t>
            </a:r>
          </a:p>
          <a:p>
            <a:pPr marL="0" indent="0" algn="just">
              <a:buNone/>
            </a:pPr>
            <a:r>
              <a:rPr lang="en-US" dirty="0"/>
              <a:t>“</a:t>
            </a:r>
            <a:r>
              <a:rPr lang="lv-LV" dirty="0"/>
              <a:t>Bērnam ir tiesības brīvi izteikt savas domas, šajā nolūkā </a:t>
            </a:r>
            <a:r>
              <a:rPr lang="lv-LV" dirty="0">
                <a:highlight>
                  <a:srgbClr val="FFFF00"/>
                </a:highlight>
              </a:rPr>
              <a:t>saņemt un sniegt jebkāda veida informāciju</a:t>
            </a:r>
            <a:r>
              <a:rPr lang="lv-LV" dirty="0"/>
              <a:t>, </a:t>
            </a:r>
            <a:r>
              <a:rPr lang="lv-LV" dirty="0">
                <a:highlight>
                  <a:srgbClr val="00FFFF"/>
                </a:highlight>
              </a:rPr>
              <a:t>tiesības tikt uzklausītam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/>
              <a:t>[..]”</a:t>
            </a:r>
          </a:p>
          <a:p>
            <a:pPr algn="just"/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tiesību</a:t>
            </a:r>
            <a:r>
              <a:rPr lang="en-US" dirty="0"/>
              <a:t> </a:t>
            </a:r>
            <a:r>
              <a:rPr lang="en-US" dirty="0" err="1"/>
              <a:t>aizsardzības</a:t>
            </a:r>
            <a:r>
              <a:rPr lang="en-US" dirty="0"/>
              <a:t> </a:t>
            </a:r>
            <a:r>
              <a:rPr lang="en-US" dirty="0" err="1"/>
              <a:t>subjektu</a:t>
            </a:r>
            <a:r>
              <a:rPr lang="en-US" dirty="0"/>
              <a:t> </a:t>
            </a:r>
            <a:r>
              <a:rPr lang="en-US" dirty="0" err="1"/>
              <a:t>pienākums</a:t>
            </a:r>
            <a:r>
              <a:rPr lang="en-US" dirty="0"/>
              <a:t> </a:t>
            </a:r>
            <a:r>
              <a:rPr lang="en-US" dirty="0" err="1"/>
              <a:t>šīs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nodrošināt</a:t>
            </a:r>
            <a:r>
              <a:rPr lang="en-US" dirty="0"/>
              <a:t> </a:t>
            </a:r>
            <a:r>
              <a:rPr lang="en-US" dirty="0" err="1"/>
              <a:t>efektīvi</a:t>
            </a:r>
            <a:endParaRPr lang="en-US" dirty="0"/>
          </a:p>
          <a:p>
            <a:pPr algn="just"/>
            <a:r>
              <a:rPr lang="en-US" dirty="0" err="1"/>
              <a:t>Tikai</a:t>
            </a:r>
            <a:r>
              <a:rPr lang="en-US" dirty="0"/>
              <a:t> 1 </a:t>
            </a:r>
            <a:r>
              <a:rPr lang="en-US" dirty="0" err="1"/>
              <a:t>normā</a:t>
            </a:r>
            <a:r>
              <a:rPr lang="en-US" dirty="0"/>
              <a:t> </a:t>
            </a:r>
            <a:r>
              <a:rPr lang="en-US" dirty="0" err="1"/>
              <a:t>pienākums</a:t>
            </a:r>
            <a:r>
              <a:rPr lang="en-US" dirty="0"/>
              <a:t> </a:t>
            </a:r>
            <a:r>
              <a:rPr lang="en-US" dirty="0" err="1"/>
              <a:t>sniegt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 – 42.panta </a:t>
            </a:r>
            <a:r>
              <a:rPr lang="en-US" dirty="0" err="1"/>
              <a:t>otrā</a:t>
            </a:r>
            <a:r>
              <a:rPr lang="en-US" dirty="0"/>
              <a:t> </a:t>
            </a:r>
            <a:r>
              <a:rPr lang="en-US" dirty="0" err="1"/>
              <a:t>daļa</a:t>
            </a:r>
            <a:r>
              <a:rPr lang="en-US" dirty="0"/>
              <a:t>: </a:t>
            </a:r>
            <a:r>
              <a:rPr lang="en-US" dirty="0" err="1"/>
              <a:t>izbeidzot</a:t>
            </a:r>
            <a:r>
              <a:rPr lang="en-US" dirty="0"/>
              <a:t> </a:t>
            </a:r>
            <a:r>
              <a:rPr lang="en-US" dirty="0" err="1"/>
              <a:t>ārpusģimenes</a:t>
            </a:r>
            <a:r>
              <a:rPr lang="en-US" dirty="0"/>
              <a:t> </a:t>
            </a:r>
            <a:r>
              <a:rPr lang="en-US" dirty="0" err="1"/>
              <a:t>aprūpi</a:t>
            </a:r>
            <a:r>
              <a:rPr lang="en-US" dirty="0"/>
              <a:t>, </a:t>
            </a:r>
            <a:r>
              <a:rPr lang="en-US" dirty="0" err="1"/>
              <a:t>sasniedzot</a:t>
            </a:r>
            <a:r>
              <a:rPr lang="en-US" dirty="0"/>
              <a:t> 18 </a:t>
            </a:r>
            <a:r>
              <a:rPr lang="en-US" dirty="0" err="1"/>
              <a:t>gadu</a:t>
            </a:r>
            <a:r>
              <a:rPr lang="en-US" dirty="0"/>
              <a:t> </a:t>
            </a:r>
            <a:r>
              <a:rPr lang="en-US" dirty="0" err="1"/>
              <a:t>vecumu</a:t>
            </a:r>
            <a:r>
              <a:rPr lang="en-US" dirty="0"/>
              <a:t> “</a:t>
            </a:r>
            <a:r>
              <a:rPr lang="lv-LV" dirty="0"/>
              <a:t>sešus mēnešus pirms iestādes atstāšanas tās vadītājs bērnam rakstveidā sniedz informāciju par likumā noteiktajām garantijām, arī par tiesībām saņemt dzīvojamo platību.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22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Bērna </a:t>
            </a:r>
            <a:r>
              <a:rPr lang="en-US" b="1" dirty="0" err="1"/>
              <a:t>tiesības</a:t>
            </a:r>
            <a:r>
              <a:rPr lang="en-US" b="1" dirty="0"/>
              <a:t> </a:t>
            </a:r>
            <a:r>
              <a:rPr lang="en-US" b="1" dirty="0" err="1"/>
              <a:t>uz</a:t>
            </a:r>
            <a:r>
              <a:rPr lang="en-US" b="1" dirty="0"/>
              <a:t> </a:t>
            </a:r>
            <a:r>
              <a:rPr lang="en-US" b="1" dirty="0" err="1"/>
              <a:t>informāciju</a:t>
            </a:r>
            <a:r>
              <a:rPr lang="en-US" b="1" dirty="0"/>
              <a:t> </a:t>
            </a:r>
            <a:r>
              <a:rPr lang="en-US" b="1" dirty="0" err="1"/>
              <a:t>Latvijā</a:t>
            </a:r>
            <a:r>
              <a:rPr lang="en-US" b="1" dirty="0"/>
              <a:t> (3)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Jūs</a:t>
            </a:r>
            <a:r>
              <a:rPr lang="en-US" dirty="0"/>
              <a:t> </a:t>
            </a:r>
            <a:r>
              <a:rPr lang="en-US" dirty="0" err="1"/>
              <a:t>rīkotos</a:t>
            </a:r>
            <a:r>
              <a:rPr lang="en-US" dirty="0"/>
              <a:t>, ja </a:t>
            </a:r>
            <a:r>
              <a:rPr lang="en-US" dirty="0" err="1"/>
              <a:t>saņemtu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iesniegumu</a:t>
            </a:r>
            <a:r>
              <a:rPr lang="en-US" dirty="0"/>
              <a:t> </a:t>
            </a:r>
            <a:r>
              <a:rPr lang="en-US" dirty="0" err="1"/>
              <a:t>sniegt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 par </a:t>
            </a:r>
            <a:r>
              <a:rPr lang="en-US" dirty="0" err="1"/>
              <a:t>tiesvedības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par </a:t>
            </a:r>
            <a:r>
              <a:rPr lang="en-US" dirty="0" err="1"/>
              <a:t>viņa</a:t>
            </a:r>
            <a:r>
              <a:rPr lang="en-US" dirty="0"/>
              <a:t> </a:t>
            </a:r>
            <a:r>
              <a:rPr lang="en-US" dirty="0" err="1"/>
              <a:t>aizgādības</a:t>
            </a:r>
            <a:r>
              <a:rPr lang="en-US" dirty="0"/>
              <a:t> </a:t>
            </a:r>
            <a:r>
              <a:rPr lang="en-US" dirty="0" err="1"/>
              <a:t>strīdu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bērnam</a:t>
            </a:r>
            <a:r>
              <a:rPr lang="en-US" dirty="0"/>
              <a:t> </a:t>
            </a:r>
            <a:r>
              <a:rPr lang="en-US" dirty="0" err="1"/>
              <a:t>sniegtu</a:t>
            </a:r>
            <a:r>
              <a:rPr lang="en-US" dirty="0"/>
              <a:t> </a:t>
            </a:r>
            <a:r>
              <a:rPr lang="en-US" dirty="0" err="1"/>
              <a:t>atbildi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tiktu</a:t>
            </a:r>
            <a:r>
              <a:rPr lang="en-US" dirty="0"/>
              <a:t> </a:t>
            </a:r>
            <a:r>
              <a:rPr lang="en-US" dirty="0" err="1"/>
              <a:t>lietota</a:t>
            </a:r>
            <a:r>
              <a:rPr lang="en-US" dirty="0"/>
              <a:t> </a:t>
            </a:r>
            <a:r>
              <a:rPr lang="en-US" dirty="0" err="1"/>
              <a:t>bērnam</a:t>
            </a:r>
            <a:r>
              <a:rPr lang="en-US" dirty="0"/>
              <a:t> </a:t>
            </a:r>
            <a:r>
              <a:rPr lang="en-US" dirty="0" err="1"/>
              <a:t>saprotama</a:t>
            </a:r>
            <a:r>
              <a:rPr lang="en-US" dirty="0"/>
              <a:t> </a:t>
            </a:r>
            <a:r>
              <a:rPr lang="en-US" dirty="0" err="1"/>
              <a:t>valoda</a:t>
            </a:r>
            <a:r>
              <a:rPr lang="en-US" dirty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uzzina</a:t>
            </a:r>
            <a:r>
              <a:rPr lang="en-US" dirty="0"/>
              <a:t>, ka </a:t>
            </a:r>
            <a:r>
              <a:rPr lang="en-US" dirty="0" err="1"/>
              <a:t>viņam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tiesības</a:t>
            </a:r>
            <a:r>
              <a:rPr lang="en-US" dirty="0"/>
              <a:t> </a:t>
            </a:r>
            <a:r>
              <a:rPr lang="en-US" dirty="0" err="1"/>
              <a:t>pieprasīt</a:t>
            </a:r>
            <a:r>
              <a:rPr lang="en-US" dirty="0"/>
              <a:t> un </a:t>
            </a:r>
            <a:r>
              <a:rPr lang="en-US" dirty="0" err="1"/>
              <a:t>sniegt</a:t>
            </a:r>
            <a:r>
              <a:rPr lang="en-US" dirty="0"/>
              <a:t> </a:t>
            </a:r>
            <a:r>
              <a:rPr lang="en-US" dirty="0" err="1"/>
              <a:t>informāciju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70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1335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Fira Sans</vt:lpstr>
      <vt:lpstr>Fira Sans Medium</vt:lpstr>
      <vt:lpstr>Office Theme</vt:lpstr>
      <vt:lpstr>PowerPoint Presentation</vt:lpstr>
      <vt:lpstr>Prezentācijas saturs</vt:lpstr>
      <vt:lpstr>Pētījums un rezultāti (1)</vt:lpstr>
      <vt:lpstr>Pētījums un rezultāti (2). Jautājumu piemēri</vt:lpstr>
      <vt:lpstr>Pētījums un rezultāti (3). Jautājumu piemēri</vt:lpstr>
      <vt:lpstr>Pētījums un rezultāti (4)</vt:lpstr>
      <vt:lpstr>Bērna tiesības uz informāciju Latvijā (1)</vt:lpstr>
      <vt:lpstr>Bērna tiesības uz informāciju Latvijā (2)</vt:lpstr>
      <vt:lpstr>Bērna tiesības uz informāciju Latvijā (3)</vt:lpstr>
      <vt:lpstr>Bērna tiesības tikt uzklausītam (1)</vt:lpstr>
      <vt:lpstr>Bērna tiesības tikt uzklausītam (2). Adopcija</vt:lpstr>
      <vt:lpstr>Bērna tiesības tikt uzklausītam (2). Adopcija</vt:lpstr>
      <vt:lpstr>Bērna tiesības tikt uzklausītam (1). Aizgādības un saskarsmes lietas</vt:lpstr>
      <vt:lpstr>Bērna tiesības tikt uzklausītam (2). Aizgādības un saskarsmes lietas</vt:lpstr>
      <vt:lpstr>Bērna tiesības tikt uzklausītam (3). Aizgādības un saskarsmes lietas</vt:lpstr>
      <vt:lpstr>Bērna tiesības tikt uzklausītam (4). Aizgādības un saskarsmes lietas</vt:lpstr>
      <vt:lpstr>Bērna tiesības tikt uzklausītam. Bērna izcelšanās noteikšanas lietas (1)</vt:lpstr>
      <vt:lpstr>Bērna tiesības tikt uzklausītam. Bērna izcelšanās noteikšanas lietas (2)</vt:lpstr>
      <vt:lpstr>Bērna tiesības tikt uzklausītam. Bērna prettiesiskas pārrobežu aizvešanas lietās</vt:lpstr>
      <vt:lpstr>Secinājumi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Tihanova</dc:creator>
  <cp:lastModifiedBy>Ralfs Ronis</cp:lastModifiedBy>
  <cp:revision>35</cp:revision>
  <dcterms:created xsi:type="dcterms:W3CDTF">2021-02-08T14:33:44Z</dcterms:created>
  <dcterms:modified xsi:type="dcterms:W3CDTF">2021-02-18T23:23:49Z</dcterms:modified>
</cp:coreProperties>
</file>