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12192000" cy="6858000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5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71A53-420C-40C6-A19D-3B8F28F7CBA0}" type="datetimeFigureOut">
              <a:rPr lang="lv-LV" smtClean="0"/>
              <a:t>21.08.2018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9D272-7DF6-4B7C-A930-5795DED4F3C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0288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D0A81-6A5B-46AC-A9E5-FABC7291AD78}" type="datetimeFigureOut">
              <a:rPr lang="lv-LV" smtClean="0"/>
              <a:t>21.08.2018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EA24F-BFF3-4E37-A8C2-9615EF87108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93280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EA24F-BFF3-4E37-A8C2-9615EF871087}" type="slidenum">
              <a:rPr lang="lv-LV" smtClean="0"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53127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B3513DE0-634E-433E-9466-44ACB5AA2C61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AFF8-AF64-46E4-BC4B-635070A34CB2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3EB867C-4BAC-4311-834E-ACF7FFDCD150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B4CBB34-4406-4F82-8C26-166E985ADF84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ED6C08A-6656-489B-8AD7-07026980DF4D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806F-2904-4B67-84BF-1E8C5F053F14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63D4-841A-446C-BDD2-14301B2C7FFA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F5999-BEEF-44C3-A3A8-568FF32485D1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2F77C93-2FCC-45BA-8ED6-FF78E52E6A6E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4A4C-595F-4FB0-AE33-5476328D1802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5408468-695B-405C-A9C4-ECC24322BD20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67439-865C-4060-875B-7C5931F35071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683A-5B0D-44D7-9D62-E451FFA4FB8A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3348-5207-4431-9B51-BA212D97E788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6064-6916-424A-9C13-D3F3FC4318B3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A8804-047A-45DF-B312-3A5D5AC8D925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AC22-FF2A-451F-8D9F-081F1931E4F2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384EE-6660-417A-9B18-F0A1C16CC81A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ft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mediation.turiba.lv/index.php?id=5" TargetMode="External"/><Relationship Id="rId3" Type="http://schemas.openxmlformats.org/officeDocument/2006/relationships/hyperlink" Target="http://sertificetimediatori.lv/mediatori/" TargetMode="External"/><Relationship Id="rId7" Type="http://schemas.openxmlformats.org/officeDocument/2006/relationships/hyperlink" Target="https://mediazione.giustizia.it/ROM/ALBOMEDIATORI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epitus.ee/index_en.php" TargetMode="External"/><Relationship Id="rId5" Type="http://schemas.openxmlformats.org/officeDocument/2006/relationships/hyperlink" Target="http://www.mediacijosinstitutas.lt/" TargetMode="External"/><Relationship Id="rId4" Type="http://schemas.openxmlformats.org/officeDocument/2006/relationships/hyperlink" Target="http://www.sovittelu.com/english/index.php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8355" y="2676553"/>
            <a:ext cx="9448800" cy="1825096"/>
          </a:xfrm>
        </p:spPr>
        <p:txBody>
          <a:bodyPr>
            <a:noAutofit/>
          </a:bodyPr>
          <a:lstStyle/>
          <a:p>
            <a:r>
              <a:rPr lang="lv-LV" sz="4800" dirty="0" err="1" smtClean="0">
                <a:solidFill>
                  <a:schemeClr val="bg1"/>
                </a:solidFill>
              </a:rPr>
              <a:t>Examination</a:t>
            </a:r>
            <a:r>
              <a:rPr lang="lv-LV" sz="4800" dirty="0" smtClean="0">
                <a:solidFill>
                  <a:schemeClr val="bg1"/>
                </a:solidFill>
              </a:rPr>
              <a:t>, </a:t>
            </a:r>
            <a:r>
              <a:rPr lang="lv-LV" sz="4800" dirty="0" err="1" smtClean="0">
                <a:solidFill>
                  <a:schemeClr val="bg1"/>
                </a:solidFill>
              </a:rPr>
              <a:t>certification</a:t>
            </a:r>
            <a:r>
              <a:rPr lang="lv-LV" sz="4800" dirty="0" smtClean="0">
                <a:solidFill>
                  <a:schemeClr val="bg1"/>
                </a:solidFill>
              </a:rPr>
              <a:t> </a:t>
            </a:r>
            <a:r>
              <a:rPr lang="lv-LV" sz="4800" dirty="0" err="1" smtClean="0">
                <a:solidFill>
                  <a:schemeClr val="bg1"/>
                </a:solidFill>
              </a:rPr>
              <a:t>and</a:t>
            </a:r>
            <a:r>
              <a:rPr lang="lv-LV" sz="4800" dirty="0" smtClean="0">
                <a:solidFill>
                  <a:schemeClr val="bg1"/>
                </a:solidFill>
              </a:rPr>
              <a:t> </a:t>
            </a:r>
            <a:r>
              <a:rPr lang="lv-LV" sz="4800" dirty="0" err="1" smtClean="0">
                <a:solidFill>
                  <a:schemeClr val="bg1"/>
                </a:solidFill>
              </a:rPr>
              <a:t>attestation</a:t>
            </a:r>
            <a:r>
              <a:rPr lang="lv-LV" sz="4800" dirty="0" smtClean="0">
                <a:solidFill>
                  <a:schemeClr val="bg1"/>
                </a:solidFill>
              </a:rPr>
              <a:t> </a:t>
            </a:r>
            <a:r>
              <a:rPr lang="lv-LV" sz="4800" dirty="0" err="1" smtClean="0">
                <a:solidFill>
                  <a:schemeClr val="bg1"/>
                </a:solidFill>
              </a:rPr>
              <a:t>for</a:t>
            </a:r>
            <a:r>
              <a:rPr lang="lv-LV" sz="4800" dirty="0" smtClean="0">
                <a:solidFill>
                  <a:schemeClr val="bg1"/>
                </a:solidFill>
              </a:rPr>
              <a:t> mediators </a:t>
            </a:r>
            <a:r>
              <a:rPr lang="lv-LV" sz="4800" dirty="0" err="1" smtClean="0">
                <a:solidFill>
                  <a:schemeClr val="bg1"/>
                </a:solidFill>
              </a:rPr>
              <a:t>accross</a:t>
            </a:r>
            <a:r>
              <a:rPr lang="lv-LV" sz="4800" dirty="0" smtClean="0">
                <a:solidFill>
                  <a:schemeClr val="bg1"/>
                </a:solidFill>
              </a:rPr>
              <a:t> </a:t>
            </a:r>
            <a:r>
              <a:rPr lang="lv-LV" sz="4800" dirty="0" err="1" smtClean="0">
                <a:solidFill>
                  <a:schemeClr val="bg1"/>
                </a:solidFill>
              </a:rPr>
              <a:t>europe</a:t>
            </a:r>
            <a:endParaRPr lang="lv-LV" sz="48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err="1" smtClean="0"/>
              <a:t>Mag</a:t>
            </a:r>
            <a:r>
              <a:rPr lang="lv-LV" dirty="0" smtClean="0"/>
              <a:t>. </a:t>
            </a:r>
            <a:r>
              <a:rPr lang="lv-LV" dirty="0" err="1" smtClean="0"/>
              <a:t>iur</a:t>
            </a:r>
            <a:r>
              <a:rPr lang="lv-LV" dirty="0" smtClean="0"/>
              <a:t>. Dana Rone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1B562-0B1D-4D33-8483-0CCC8BA80765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471" y="1137566"/>
            <a:ext cx="8796908" cy="860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70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Liability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immunity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an</a:t>
            </a:r>
            <a:r>
              <a:rPr lang="lv-LV" dirty="0" smtClean="0"/>
              <a:t> </a:t>
            </a:r>
            <a:r>
              <a:rPr lang="lv-LV" dirty="0" err="1" smtClean="0"/>
              <a:t>accredited</a:t>
            </a:r>
            <a:r>
              <a:rPr lang="lv-LV" dirty="0" smtClean="0"/>
              <a:t> mediator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 smtClean="0"/>
              <a:t>Professional</a:t>
            </a:r>
            <a:r>
              <a:rPr lang="lv-LV" dirty="0" smtClean="0"/>
              <a:t> </a:t>
            </a:r>
            <a:r>
              <a:rPr lang="lv-LV" dirty="0" err="1" smtClean="0"/>
              <a:t>liability</a:t>
            </a:r>
            <a:endParaRPr lang="lv-LV" dirty="0" smtClean="0"/>
          </a:p>
          <a:p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some</a:t>
            </a:r>
            <a:r>
              <a:rPr lang="lv-LV" dirty="0" smtClean="0"/>
              <a:t> </a:t>
            </a:r>
            <a:r>
              <a:rPr lang="lv-LV" dirty="0" err="1" smtClean="0"/>
              <a:t>countries</a:t>
            </a:r>
            <a:r>
              <a:rPr lang="lv-LV" dirty="0" smtClean="0"/>
              <a:t> – </a:t>
            </a:r>
            <a:r>
              <a:rPr lang="lv-LV" dirty="0" err="1" smtClean="0"/>
              <a:t>professional</a:t>
            </a:r>
            <a:r>
              <a:rPr lang="lv-LV" dirty="0" smtClean="0"/>
              <a:t> </a:t>
            </a:r>
            <a:r>
              <a:rPr lang="lv-LV" dirty="0" err="1" smtClean="0"/>
              <a:t>civil</a:t>
            </a:r>
            <a:r>
              <a:rPr lang="lv-LV" dirty="0" smtClean="0"/>
              <a:t> </a:t>
            </a:r>
            <a:r>
              <a:rPr lang="lv-LV" dirty="0" err="1" smtClean="0"/>
              <a:t>liability</a:t>
            </a:r>
            <a:r>
              <a:rPr lang="lv-LV" dirty="0" smtClean="0"/>
              <a:t> </a:t>
            </a:r>
            <a:r>
              <a:rPr lang="lv-LV" dirty="0" err="1" smtClean="0"/>
              <a:t>insurance</a:t>
            </a:r>
            <a:endParaRPr lang="lv-LV" dirty="0" smtClean="0"/>
          </a:p>
          <a:p>
            <a:r>
              <a:rPr lang="lv-LV" dirty="0" err="1" smtClean="0"/>
              <a:t>Sanctions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cases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professional</a:t>
            </a:r>
            <a:r>
              <a:rPr lang="lv-LV" dirty="0" smtClean="0"/>
              <a:t> </a:t>
            </a:r>
            <a:r>
              <a:rPr lang="lv-LV" dirty="0" err="1" smtClean="0"/>
              <a:t>or</a:t>
            </a:r>
            <a:r>
              <a:rPr lang="lv-LV" dirty="0" smtClean="0"/>
              <a:t> </a:t>
            </a:r>
            <a:r>
              <a:rPr lang="lv-LV" dirty="0" err="1" smtClean="0"/>
              <a:t>ethical</a:t>
            </a:r>
            <a:r>
              <a:rPr lang="lv-LV" dirty="0" smtClean="0"/>
              <a:t> </a:t>
            </a:r>
            <a:r>
              <a:rPr lang="lv-LV" dirty="0" err="1" smtClean="0"/>
              <a:t>breach</a:t>
            </a:r>
            <a:r>
              <a:rPr lang="lv-LV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lv-LV" dirty="0" err="1" smtClean="0"/>
              <a:t>Warning</a:t>
            </a:r>
            <a:endParaRPr lang="lv-LV" dirty="0" smtClean="0"/>
          </a:p>
          <a:p>
            <a:pPr marL="457200" indent="-457200">
              <a:buFont typeface="+mj-lt"/>
              <a:buAutoNum type="arabicPeriod"/>
            </a:pPr>
            <a:r>
              <a:rPr lang="lv-LV" dirty="0" err="1" smtClean="0"/>
              <a:t>Reprimand</a:t>
            </a:r>
            <a:endParaRPr lang="lv-LV" dirty="0" smtClean="0"/>
          </a:p>
          <a:p>
            <a:pPr marL="457200" indent="-457200">
              <a:buFont typeface="+mj-lt"/>
              <a:buAutoNum type="arabicPeriod"/>
            </a:pPr>
            <a:r>
              <a:rPr lang="lv-LV" dirty="0" err="1" smtClean="0"/>
              <a:t>Temporary</a:t>
            </a:r>
            <a:r>
              <a:rPr lang="lv-LV" dirty="0" smtClean="0"/>
              <a:t> </a:t>
            </a:r>
            <a:r>
              <a:rPr lang="lv-LV" dirty="0" err="1" smtClean="0"/>
              <a:t>withdrawal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accreditaion</a:t>
            </a:r>
            <a:r>
              <a:rPr lang="lv-LV" dirty="0" smtClean="0"/>
              <a:t> </a:t>
            </a:r>
            <a:r>
              <a:rPr lang="lv-LV" dirty="0" err="1" smtClean="0"/>
              <a:t>from</a:t>
            </a:r>
            <a:r>
              <a:rPr lang="lv-LV" dirty="0" smtClean="0"/>
              <a:t> </a:t>
            </a:r>
            <a:r>
              <a:rPr lang="lv-LV" dirty="0" err="1" smtClean="0"/>
              <a:t>some</a:t>
            </a:r>
            <a:r>
              <a:rPr lang="lv-LV" dirty="0" smtClean="0"/>
              <a:t> </a:t>
            </a:r>
            <a:r>
              <a:rPr lang="lv-LV" dirty="0" err="1" smtClean="0"/>
              <a:t>months</a:t>
            </a:r>
            <a:r>
              <a:rPr lang="lv-LV" dirty="0" smtClean="0"/>
              <a:t> to </a:t>
            </a:r>
            <a:r>
              <a:rPr lang="lv-LV" dirty="0" err="1" smtClean="0"/>
              <a:t>years</a:t>
            </a:r>
            <a:endParaRPr lang="lv-LV" dirty="0" smtClean="0"/>
          </a:p>
          <a:p>
            <a:pPr marL="457200" indent="-457200">
              <a:buFont typeface="+mj-lt"/>
              <a:buAutoNum type="arabicPeriod"/>
            </a:pPr>
            <a:r>
              <a:rPr lang="lv-LV" dirty="0" err="1" smtClean="0"/>
              <a:t>Permanent</a:t>
            </a:r>
            <a:r>
              <a:rPr lang="lv-LV" dirty="0" smtClean="0"/>
              <a:t> </a:t>
            </a:r>
            <a:r>
              <a:rPr lang="lv-LV" dirty="0" err="1" smtClean="0"/>
              <a:t>withdrawal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accreditaion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2FAB9-001D-43E0-B86C-694A5309BCA7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38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Quality</a:t>
            </a:r>
            <a:r>
              <a:rPr lang="lv-LV" dirty="0" smtClean="0"/>
              <a:t> </a:t>
            </a:r>
            <a:r>
              <a:rPr lang="lv-LV" dirty="0" err="1" smtClean="0"/>
              <a:t>assurance</a:t>
            </a:r>
            <a:r>
              <a:rPr lang="lv-LV" dirty="0" smtClean="0"/>
              <a:t> </a:t>
            </a:r>
            <a:r>
              <a:rPr lang="lv-LV" dirty="0" err="1" smtClean="0"/>
              <a:t>mechanisms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 smtClean="0"/>
              <a:t>Complaints</a:t>
            </a:r>
            <a:r>
              <a:rPr lang="lv-LV" dirty="0" smtClean="0"/>
              <a:t> </a:t>
            </a:r>
            <a:r>
              <a:rPr lang="lv-LV" dirty="0" err="1" smtClean="0"/>
              <a:t>procedures</a:t>
            </a:r>
            <a:r>
              <a:rPr lang="lv-LV" dirty="0" smtClean="0"/>
              <a:t> </a:t>
            </a:r>
            <a:r>
              <a:rPr lang="lv-LV" dirty="0" err="1" smtClean="0"/>
              <a:t>against</a:t>
            </a:r>
            <a:r>
              <a:rPr lang="lv-LV" dirty="0" smtClean="0"/>
              <a:t> </a:t>
            </a:r>
            <a:r>
              <a:rPr lang="lv-LV" dirty="0" err="1" smtClean="0"/>
              <a:t>accredited</a:t>
            </a:r>
            <a:r>
              <a:rPr lang="lv-LV" dirty="0" smtClean="0"/>
              <a:t> mediators</a:t>
            </a:r>
          </a:p>
          <a:p>
            <a:r>
              <a:rPr lang="lv-LV" dirty="0" err="1" smtClean="0"/>
              <a:t>Complaints</a:t>
            </a:r>
            <a:r>
              <a:rPr lang="lv-LV" dirty="0" smtClean="0"/>
              <a:t> </a:t>
            </a:r>
            <a:r>
              <a:rPr lang="lv-LV" dirty="0" err="1" smtClean="0"/>
              <a:t>procedures</a:t>
            </a:r>
            <a:r>
              <a:rPr lang="lv-LV" dirty="0" smtClean="0"/>
              <a:t> </a:t>
            </a:r>
            <a:r>
              <a:rPr lang="lv-LV" dirty="0" err="1" smtClean="0"/>
              <a:t>against</a:t>
            </a:r>
            <a:r>
              <a:rPr lang="lv-LV" dirty="0" smtClean="0"/>
              <a:t> </a:t>
            </a:r>
            <a:r>
              <a:rPr lang="lv-LV" dirty="0" err="1" smtClean="0"/>
              <a:t>non-accredited</a:t>
            </a:r>
            <a:r>
              <a:rPr lang="lv-LV" dirty="0" smtClean="0"/>
              <a:t> mediators</a:t>
            </a:r>
          </a:p>
          <a:p>
            <a:r>
              <a:rPr lang="lv-LV" dirty="0" err="1" smtClean="0"/>
              <a:t>Disciplinary</a:t>
            </a:r>
            <a:r>
              <a:rPr lang="lv-LV" dirty="0" smtClean="0"/>
              <a:t> </a:t>
            </a:r>
            <a:r>
              <a:rPr lang="lv-LV" dirty="0" err="1" smtClean="0"/>
              <a:t>commission</a:t>
            </a:r>
            <a:endParaRPr lang="lv-LV" dirty="0" smtClean="0"/>
          </a:p>
          <a:p>
            <a:r>
              <a:rPr lang="lv-LV" dirty="0" err="1" smtClean="0"/>
              <a:t>Members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Disciplinary</a:t>
            </a:r>
            <a:r>
              <a:rPr lang="lv-LV" dirty="0" smtClean="0"/>
              <a:t> </a:t>
            </a:r>
            <a:r>
              <a:rPr lang="lv-LV" dirty="0" err="1" smtClean="0"/>
              <a:t>commission</a:t>
            </a:r>
            <a:endParaRPr lang="lv-LV" dirty="0" smtClean="0"/>
          </a:p>
          <a:p>
            <a:r>
              <a:rPr lang="lv-LV" dirty="0" smtClean="0"/>
              <a:t>To </a:t>
            </a:r>
            <a:r>
              <a:rPr lang="lv-LV" dirty="0" err="1" smtClean="0"/>
              <a:t>publish</a:t>
            </a:r>
            <a:r>
              <a:rPr lang="lv-LV" dirty="0" smtClean="0"/>
              <a:t> </a:t>
            </a:r>
            <a:r>
              <a:rPr lang="lv-LV" dirty="0" err="1" smtClean="0"/>
              <a:t>or</a:t>
            </a:r>
            <a:r>
              <a:rPr lang="lv-LV" dirty="0" smtClean="0"/>
              <a:t> </a:t>
            </a:r>
            <a:r>
              <a:rPr lang="lv-LV" dirty="0" err="1" smtClean="0"/>
              <a:t>not</a:t>
            </a:r>
            <a:r>
              <a:rPr lang="lv-LV" dirty="0" smtClean="0"/>
              <a:t> to </a:t>
            </a:r>
            <a:r>
              <a:rPr lang="lv-LV" dirty="0" err="1" smtClean="0"/>
              <a:t>publish</a:t>
            </a:r>
            <a:r>
              <a:rPr lang="lv-LV" dirty="0" smtClean="0"/>
              <a:t> </a:t>
            </a:r>
            <a:r>
              <a:rPr lang="lv-LV" dirty="0" err="1" smtClean="0"/>
              <a:t>disciplinary</a:t>
            </a:r>
            <a:r>
              <a:rPr lang="lv-LV" dirty="0" smtClean="0"/>
              <a:t> </a:t>
            </a:r>
            <a:r>
              <a:rPr lang="lv-LV" dirty="0" err="1" smtClean="0"/>
              <a:t>cases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decisions</a:t>
            </a:r>
            <a:r>
              <a:rPr lang="lv-LV" dirty="0" smtClean="0"/>
              <a:t>?</a:t>
            </a:r>
          </a:p>
          <a:p>
            <a:pPr marL="0" indent="0">
              <a:buNone/>
            </a:pP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670AA-68EA-4FA2-9A77-6E8613ADAFD5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94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Access</a:t>
            </a:r>
            <a:r>
              <a:rPr lang="lv-LV" dirty="0" smtClean="0"/>
              <a:t> to </a:t>
            </a:r>
            <a:r>
              <a:rPr lang="lv-LV" dirty="0" err="1" smtClean="0"/>
              <a:t>information</a:t>
            </a:r>
            <a:r>
              <a:rPr lang="lv-LV" dirty="0" smtClean="0"/>
              <a:t> </a:t>
            </a:r>
            <a:r>
              <a:rPr lang="lv-LV" dirty="0" err="1" smtClean="0"/>
              <a:t>on</a:t>
            </a:r>
            <a:r>
              <a:rPr lang="lv-LV" dirty="0" smtClean="0"/>
              <a:t> </a:t>
            </a:r>
            <a:r>
              <a:rPr lang="lv-LV" dirty="0" err="1" smtClean="0"/>
              <a:t>accredited</a:t>
            </a:r>
            <a:r>
              <a:rPr lang="lv-LV" dirty="0" smtClean="0"/>
              <a:t> mediators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Latvia: </a:t>
            </a:r>
            <a:r>
              <a:rPr lang="lv-LV" dirty="0">
                <a:hlinkClick r:id="rId3"/>
              </a:rPr>
              <a:t>http://sertificetimediatori.lv/mediatori</a:t>
            </a:r>
            <a:r>
              <a:rPr lang="lv-LV" dirty="0" smtClean="0">
                <a:hlinkClick r:id="rId3"/>
              </a:rPr>
              <a:t>/</a:t>
            </a:r>
            <a:r>
              <a:rPr lang="lv-LV" dirty="0" smtClean="0"/>
              <a:t> </a:t>
            </a:r>
          </a:p>
          <a:p>
            <a:r>
              <a:rPr lang="lv-LV" dirty="0" err="1" smtClean="0"/>
              <a:t>Finland</a:t>
            </a:r>
            <a:r>
              <a:rPr lang="lv-LV" dirty="0"/>
              <a:t>: </a:t>
            </a:r>
            <a:r>
              <a:rPr lang="lv-LV" dirty="0">
                <a:hlinkClick r:id="rId4"/>
              </a:rPr>
              <a:t>http://</a:t>
            </a:r>
            <a:r>
              <a:rPr lang="lv-LV" dirty="0" smtClean="0">
                <a:hlinkClick r:id="rId4"/>
              </a:rPr>
              <a:t>www.sovittelu.com/english/index.php</a:t>
            </a:r>
            <a:r>
              <a:rPr lang="lv-LV" dirty="0" smtClean="0"/>
              <a:t> </a:t>
            </a:r>
          </a:p>
          <a:p>
            <a:r>
              <a:rPr lang="lv-LV" dirty="0" err="1" smtClean="0"/>
              <a:t>Lithuania</a:t>
            </a:r>
            <a:r>
              <a:rPr lang="lv-LV" dirty="0"/>
              <a:t>: </a:t>
            </a:r>
            <a:r>
              <a:rPr lang="lv-LV" dirty="0">
                <a:hlinkClick r:id="rId5"/>
              </a:rPr>
              <a:t>http://www.mediacijosinstitutas.lt</a:t>
            </a:r>
            <a:r>
              <a:rPr lang="lv-LV" dirty="0" smtClean="0">
                <a:hlinkClick r:id="rId5"/>
              </a:rPr>
              <a:t>/</a:t>
            </a:r>
            <a:r>
              <a:rPr lang="lv-LV" dirty="0" smtClean="0"/>
              <a:t> </a:t>
            </a:r>
          </a:p>
          <a:p>
            <a:r>
              <a:rPr lang="lv-LV" dirty="0" err="1" smtClean="0"/>
              <a:t>Estonia</a:t>
            </a:r>
            <a:r>
              <a:rPr lang="lv-LV" dirty="0"/>
              <a:t>: </a:t>
            </a:r>
            <a:r>
              <a:rPr lang="lv-LV" dirty="0">
                <a:hlinkClick r:id="rId6"/>
              </a:rPr>
              <a:t>http://</a:t>
            </a:r>
            <a:r>
              <a:rPr lang="lv-LV" dirty="0" smtClean="0">
                <a:hlinkClick r:id="rId6"/>
              </a:rPr>
              <a:t>www.lepitus.ee/index_en.php</a:t>
            </a:r>
            <a:r>
              <a:rPr lang="lv-LV" dirty="0" smtClean="0"/>
              <a:t> </a:t>
            </a:r>
          </a:p>
          <a:p>
            <a:r>
              <a:rPr lang="lv-LV" dirty="0" err="1" smtClean="0"/>
              <a:t>Italy</a:t>
            </a:r>
            <a:r>
              <a:rPr lang="lv-LV" dirty="0"/>
              <a:t>: </a:t>
            </a:r>
            <a:r>
              <a:rPr lang="lv-LV" dirty="0">
                <a:hlinkClick r:id="rId7"/>
              </a:rPr>
              <a:t>https://</a:t>
            </a:r>
            <a:r>
              <a:rPr lang="lv-LV" dirty="0" smtClean="0">
                <a:hlinkClick r:id="rId7"/>
              </a:rPr>
              <a:t>mediazione.giustizia.it/ROM/ALBOMEDIATORI.ASPX</a:t>
            </a:r>
            <a:r>
              <a:rPr lang="lv-LV" dirty="0" smtClean="0"/>
              <a:t> </a:t>
            </a:r>
          </a:p>
          <a:p>
            <a:r>
              <a:rPr lang="lv-LV" dirty="0" err="1" smtClean="0"/>
              <a:t>General</a:t>
            </a:r>
            <a:r>
              <a:rPr lang="lv-LV" dirty="0" smtClean="0"/>
              <a:t> </a:t>
            </a:r>
            <a:r>
              <a:rPr lang="lv-LV" dirty="0" err="1" smtClean="0"/>
              <a:t>links</a:t>
            </a:r>
            <a:r>
              <a:rPr lang="lv-LV" dirty="0"/>
              <a:t>: </a:t>
            </a:r>
            <a:r>
              <a:rPr lang="lv-LV" dirty="0">
                <a:hlinkClick r:id="rId8"/>
              </a:rPr>
              <a:t>http://</a:t>
            </a:r>
            <a:r>
              <a:rPr lang="lv-LV" dirty="0" smtClean="0">
                <a:hlinkClick r:id="rId8"/>
              </a:rPr>
              <a:t>mediation.turiba.lv/index.php?id=5</a:t>
            </a:r>
            <a:r>
              <a:rPr lang="lv-LV" dirty="0" smtClean="0"/>
              <a:t> 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4F2A-D61E-4E38-9DB4-3EC797E6AE72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09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lv-LV" dirty="0" err="1" smtClean="0"/>
              <a:t>Thank</a:t>
            </a:r>
            <a:r>
              <a:rPr lang="lv-LV" dirty="0" smtClean="0"/>
              <a:t> </a:t>
            </a:r>
            <a:r>
              <a:rPr lang="lv-LV" dirty="0" err="1" smtClean="0"/>
              <a:t>you</a:t>
            </a:r>
            <a:r>
              <a:rPr lang="lv-LV" smtClean="0"/>
              <a:t>!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4A4C-595F-4FB0-AE33-5476328D1802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32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Need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examination</a:t>
            </a:r>
            <a:r>
              <a:rPr lang="lv-LV" dirty="0" smtClean="0"/>
              <a:t> &amp; </a:t>
            </a:r>
            <a:r>
              <a:rPr lang="lv-LV" dirty="0" err="1" smtClean="0"/>
              <a:t>attestation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 smtClean="0"/>
              <a:t>High</a:t>
            </a:r>
            <a:r>
              <a:rPr lang="lv-LV" dirty="0" smtClean="0"/>
              <a:t> </a:t>
            </a:r>
            <a:r>
              <a:rPr lang="lv-LV" dirty="0" err="1" smtClean="0"/>
              <a:t>standards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profession</a:t>
            </a:r>
            <a:endParaRPr lang="lv-LV" dirty="0" smtClean="0"/>
          </a:p>
          <a:p>
            <a:r>
              <a:rPr lang="lv-LV" dirty="0" err="1" smtClean="0"/>
              <a:t>Protection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profession</a:t>
            </a:r>
            <a:endParaRPr lang="lv-LV" dirty="0" smtClean="0"/>
          </a:p>
          <a:p>
            <a:r>
              <a:rPr lang="lv-LV" dirty="0" err="1" smtClean="0"/>
              <a:t>Protection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customers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mediation</a:t>
            </a:r>
            <a:r>
              <a:rPr lang="lv-LV" dirty="0" smtClean="0"/>
              <a:t> </a:t>
            </a:r>
            <a:r>
              <a:rPr lang="lv-LV" dirty="0" err="1" smtClean="0"/>
              <a:t>service</a:t>
            </a:r>
            <a:endParaRPr lang="lv-LV" dirty="0" smtClean="0"/>
          </a:p>
          <a:p>
            <a:r>
              <a:rPr lang="lv-LV" dirty="0" err="1" smtClean="0"/>
              <a:t>Social</a:t>
            </a:r>
            <a:r>
              <a:rPr lang="lv-LV" dirty="0" smtClean="0"/>
              <a:t> </a:t>
            </a:r>
            <a:r>
              <a:rPr lang="lv-LV" dirty="0" err="1" smtClean="0"/>
              <a:t>responsibility</a:t>
            </a:r>
            <a:endParaRPr lang="lv-LV" dirty="0" smtClean="0"/>
          </a:p>
          <a:p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8C66-29E9-4E57-B122-7B0908BE87E5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39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institutional</a:t>
            </a:r>
            <a:r>
              <a:rPr lang="lv-LV" dirty="0" smtClean="0"/>
              <a:t> </a:t>
            </a:r>
            <a:r>
              <a:rPr lang="lv-LV" dirty="0" err="1" smtClean="0"/>
              <a:t>framework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accreditation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mediators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 smtClean="0"/>
              <a:t>Is</a:t>
            </a:r>
            <a:r>
              <a:rPr lang="lv-LV" dirty="0" smtClean="0"/>
              <a:t> </a:t>
            </a:r>
            <a:r>
              <a:rPr lang="lv-LV" dirty="0" err="1" smtClean="0"/>
              <a:t>there</a:t>
            </a:r>
            <a:r>
              <a:rPr lang="lv-LV" dirty="0" smtClean="0"/>
              <a:t> a </a:t>
            </a:r>
            <a:r>
              <a:rPr lang="lv-LV" dirty="0" err="1" smtClean="0"/>
              <a:t>special</a:t>
            </a:r>
            <a:r>
              <a:rPr lang="lv-LV" dirty="0" smtClean="0"/>
              <a:t> </a:t>
            </a:r>
            <a:r>
              <a:rPr lang="lv-LV" dirty="0" err="1" smtClean="0"/>
              <a:t>institution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accreditation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mediators</a:t>
            </a:r>
          </a:p>
          <a:p>
            <a:r>
              <a:rPr lang="lv-LV" dirty="0" err="1" smtClean="0"/>
              <a:t>Who</a:t>
            </a:r>
            <a:r>
              <a:rPr lang="lv-LV" dirty="0" smtClean="0"/>
              <a:t> </a:t>
            </a:r>
            <a:r>
              <a:rPr lang="lv-LV" dirty="0" err="1" smtClean="0"/>
              <a:t>is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institution</a:t>
            </a:r>
            <a:r>
              <a:rPr lang="lv-LV" dirty="0" smtClean="0"/>
              <a:t>? – </a:t>
            </a:r>
            <a:r>
              <a:rPr lang="lv-LV" dirty="0" err="1" smtClean="0"/>
              <a:t>Ministry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Justice</a:t>
            </a:r>
            <a:r>
              <a:rPr lang="lv-LV" dirty="0" smtClean="0"/>
              <a:t> </a:t>
            </a:r>
            <a:r>
              <a:rPr lang="lv-LV" dirty="0" err="1" smtClean="0"/>
              <a:t>representative</a:t>
            </a:r>
            <a:r>
              <a:rPr lang="lv-LV" dirty="0" smtClean="0"/>
              <a:t>, </a:t>
            </a:r>
            <a:r>
              <a:rPr lang="lv-LV" dirty="0" err="1" smtClean="0"/>
              <a:t>University</a:t>
            </a:r>
            <a:r>
              <a:rPr lang="lv-LV" dirty="0" smtClean="0"/>
              <a:t> </a:t>
            </a:r>
            <a:r>
              <a:rPr lang="lv-LV" dirty="0" err="1" smtClean="0"/>
              <a:t>academics</a:t>
            </a:r>
            <a:r>
              <a:rPr lang="lv-LV" dirty="0" smtClean="0"/>
              <a:t>, </a:t>
            </a:r>
            <a:r>
              <a:rPr lang="lv-LV" dirty="0" err="1" smtClean="0"/>
              <a:t>Judges</a:t>
            </a:r>
            <a:r>
              <a:rPr lang="lv-LV" dirty="0" smtClean="0"/>
              <a:t>, </a:t>
            </a:r>
            <a:r>
              <a:rPr lang="lv-LV" dirty="0" err="1" smtClean="0"/>
              <a:t>etc</a:t>
            </a:r>
            <a:r>
              <a:rPr lang="lv-LV" dirty="0" smtClean="0"/>
              <a:t>.</a:t>
            </a:r>
          </a:p>
          <a:p>
            <a:r>
              <a:rPr lang="lv-LV" dirty="0" err="1" smtClean="0"/>
              <a:t>Outside</a:t>
            </a:r>
            <a:r>
              <a:rPr lang="lv-LV" dirty="0" smtClean="0"/>
              <a:t> </a:t>
            </a:r>
            <a:r>
              <a:rPr lang="lv-LV" dirty="0" err="1" smtClean="0"/>
              <a:t>control</a:t>
            </a:r>
            <a:endParaRPr lang="lv-LV" dirty="0" smtClean="0"/>
          </a:p>
          <a:p>
            <a:r>
              <a:rPr lang="lv-LV" dirty="0" err="1" smtClean="0"/>
              <a:t>Inside</a:t>
            </a:r>
            <a:r>
              <a:rPr lang="lv-LV" dirty="0" smtClean="0"/>
              <a:t> </a:t>
            </a:r>
            <a:r>
              <a:rPr lang="lv-LV" dirty="0" err="1" smtClean="0"/>
              <a:t>control</a:t>
            </a:r>
            <a:endParaRPr lang="lv-LV" dirty="0" smtClean="0"/>
          </a:p>
          <a:p>
            <a:r>
              <a:rPr lang="lv-LV" dirty="0" err="1" smtClean="0"/>
              <a:t>Self-organization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mediators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01D2-10BF-406F-A15E-CE3D45C3AC8C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86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Accreditation</a:t>
            </a:r>
            <a:r>
              <a:rPr lang="lv-LV" dirty="0" smtClean="0"/>
              <a:t> </a:t>
            </a:r>
            <a:r>
              <a:rPr lang="lv-LV" dirty="0" err="1" smtClean="0"/>
              <a:t>requirements</a:t>
            </a:r>
            <a:r>
              <a:rPr lang="lv-LV" dirty="0" smtClean="0"/>
              <a:t> </a:t>
            </a:r>
            <a:r>
              <a:rPr lang="lv-LV" dirty="0" err="1" smtClean="0"/>
              <a:t>under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law</a:t>
            </a:r>
            <a:r>
              <a:rPr lang="lv-LV" dirty="0" smtClean="0"/>
              <a:t> </a:t>
            </a:r>
            <a:r>
              <a:rPr lang="lv-LV" dirty="0" err="1" smtClean="0"/>
              <a:t>on</a:t>
            </a:r>
            <a:r>
              <a:rPr lang="lv-LV" dirty="0" smtClean="0"/>
              <a:t> </a:t>
            </a:r>
            <a:r>
              <a:rPr lang="lv-LV" dirty="0" err="1" smtClean="0"/>
              <a:t>mediation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 smtClean="0"/>
              <a:t>Qualification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mediators</a:t>
            </a:r>
          </a:p>
          <a:p>
            <a:r>
              <a:rPr lang="lv-LV" dirty="0" err="1" smtClean="0"/>
              <a:t>Candidate</a:t>
            </a:r>
            <a:r>
              <a:rPr lang="lv-LV" dirty="0" smtClean="0"/>
              <a:t> </a:t>
            </a:r>
            <a:r>
              <a:rPr lang="lv-LV" dirty="0" err="1" smtClean="0"/>
              <a:t>demonstrates</a:t>
            </a:r>
            <a:r>
              <a:rPr lang="lv-LV" dirty="0" smtClean="0"/>
              <a:t> </a:t>
            </a:r>
            <a:r>
              <a:rPr lang="lv-LV" dirty="0" err="1" smtClean="0"/>
              <a:t>adequate</a:t>
            </a:r>
            <a:r>
              <a:rPr lang="lv-LV" dirty="0" smtClean="0"/>
              <a:t> </a:t>
            </a:r>
            <a:r>
              <a:rPr lang="lv-LV" dirty="0" err="1" smtClean="0"/>
              <a:t>training</a:t>
            </a:r>
            <a:endParaRPr lang="lv-LV" dirty="0" smtClean="0"/>
          </a:p>
          <a:p>
            <a:r>
              <a:rPr lang="lv-LV" dirty="0" err="1" smtClean="0"/>
              <a:t>Guarantees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independence</a:t>
            </a:r>
            <a:endParaRPr lang="lv-LV" dirty="0" smtClean="0"/>
          </a:p>
          <a:p>
            <a:r>
              <a:rPr lang="lv-LV" dirty="0" smtClean="0"/>
              <a:t>No </a:t>
            </a:r>
            <a:r>
              <a:rPr lang="lv-LV" dirty="0" err="1" smtClean="0"/>
              <a:t>disciplinary</a:t>
            </a:r>
            <a:r>
              <a:rPr lang="lv-LV" dirty="0" smtClean="0"/>
              <a:t> / </a:t>
            </a:r>
            <a:r>
              <a:rPr lang="lv-LV" dirty="0" err="1" smtClean="0"/>
              <a:t>other</a:t>
            </a:r>
            <a:r>
              <a:rPr lang="lv-LV" dirty="0" smtClean="0"/>
              <a:t> </a:t>
            </a:r>
            <a:r>
              <a:rPr lang="lv-LV" dirty="0" err="1" smtClean="0"/>
              <a:t>sanctions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past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E1BB-22C3-4BFF-B3F6-81F9EBCD5F87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96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ACCREDITATION REQUIREMENTS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 smtClean="0"/>
              <a:t>Formal</a:t>
            </a:r>
            <a:r>
              <a:rPr lang="lv-LV" dirty="0" smtClean="0"/>
              <a:t> </a:t>
            </a:r>
            <a:r>
              <a:rPr lang="lv-LV" dirty="0" err="1" smtClean="0"/>
              <a:t>request</a:t>
            </a:r>
            <a:endParaRPr lang="lv-LV" dirty="0" smtClean="0"/>
          </a:p>
          <a:p>
            <a:r>
              <a:rPr lang="lv-LV" dirty="0" smtClean="0"/>
              <a:t>CV</a:t>
            </a:r>
          </a:p>
          <a:p>
            <a:r>
              <a:rPr lang="lv-LV" dirty="0" err="1" smtClean="0"/>
              <a:t>Extract</a:t>
            </a:r>
            <a:r>
              <a:rPr lang="lv-LV" dirty="0" smtClean="0"/>
              <a:t> </a:t>
            </a:r>
            <a:r>
              <a:rPr lang="lv-LV" dirty="0" err="1" smtClean="0"/>
              <a:t>from</a:t>
            </a:r>
            <a:r>
              <a:rPr lang="lv-LV" dirty="0" smtClean="0"/>
              <a:t> </a:t>
            </a:r>
            <a:r>
              <a:rPr lang="lv-LV" dirty="0" err="1" smtClean="0"/>
              <a:t>criminal</a:t>
            </a:r>
            <a:r>
              <a:rPr lang="lv-LV" dirty="0" smtClean="0"/>
              <a:t> </a:t>
            </a:r>
            <a:r>
              <a:rPr lang="lv-LV" dirty="0" err="1" smtClean="0"/>
              <a:t>record</a:t>
            </a:r>
            <a:endParaRPr lang="lv-LV" dirty="0" smtClean="0"/>
          </a:p>
          <a:p>
            <a:r>
              <a:rPr lang="lv-LV" dirty="0" err="1" smtClean="0"/>
              <a:t>Sworn</a:t>
            </a:r>
            <a:r>
              <a:rPr lang="lv-LV" dirty="0" smtClean="0"/>
              <a:t> </a:t>
            </a:r>
            <a:r>
              <a:rPr lang="lv-LV" dirty="0" err="1" smtClean="0"/>
              <a:t>statement</a:t>
            </a:r>
            <a:r>
              <a:rPr lang="lv-LV" dirty="0" smtClean="0"/>
              <a:t> </a:t>
            </a:r>
            <a:r>
              <a:rPr lang="lv-LV" dirty="0" err="1" smtClean="0"/>
              <a:t>about</a:t>
            </a:r>
            <a:r>
              <a:rPr lang="lv-LV" dirty="0" smtClean="0"/>
              <a:t> no </a:t>
            </a:r>
            <a:r>
              <a:rPr lang="lv-LV" dirty="0" err="1" smtClean="0"/>
              <a:t>disciplinary</a:t>
            </a:r>
            <a:r>
              <a:rPr lang="lv-LV" dirty="0" smtClean="0"/>
              <a:t> </a:t>
            </a:r>
            <a:r>
              <a:rPr lang="lv-LV" dirty="0" err="1" smtClean="0"/>
              <a:t>sanctions</a:t>
            </a:r>
            <a:endParaRPr lang="lv-LV" dirty="0" smtClean="0"/>
          </a:p>
          <a:p>
            <a:r>
              <a:rPr lang="lv-LV" dirty="0" err="1" smtClean="0"/>
              <a:t>Documentary</a:t>
            </a:r>
            <a:r>
              <a:rPr lang="lv-LV" dirty="0" smtClean="0"/>
              <a:t> </a:t>
            </a:r>
            <a:r>
              <a:rPr lang="lv-LV" dirty="0" err="1" smtClean="0"/>
              <a:t>evidence</a:t>
            </a:r>
            <a:r>
              <a:rPr lang="lv-LV" dirty="0" smtClean="0"/>
              <a:t> </a:t>
            </a:r>
            <a:r>
              <a:rPr lang="lv-LV" dirty="0" err="1" smtClean="0"/>
              <a:t>about</a:t>
            </a:r>
            <a:r>
              <a:rPr lang="lv-LV" dirty="0" smtClean="0"/>
              <a:t> </a:t>
            </a:r>
            <a:r>
              <a:rPr lang="lv-LV" dirty="0" err="1" smtClean="0"/>
              <a:t>successful</a:t>
            </a:r>
            <a:r>
              <a:rPr lang="lv-LV" dirty="0" smtClean="0"/>
              <a:t> </a:t>
            </a:r>
            <a:r>
              <a:rPr lang="lv-LV" dirty="0" err="1" smtClean="0"/>
              <a:t>completion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courses</a:t>
            </a:r>
            <a:r>
              <a:rPr lang="lv-LV" dirty="0" smtClean="0"/>
              <a:t>, </a:t>
            </a:r>
            <a:r>
              <a:rPr lang="lv-LV" dirty="0" err="1" smtClean="0"/>
              <a:t>training</a:t>
            </a:r>
            <a:endParaRPr lang="lv-LV" dirty="0" smtClean="0"/>
          </a:p>
          <a:p>
            <a:r>
              <a:rPr lang="lv-LV" dirty="0" smtClean="0"/>
              <a:t>A </a:t>
            </a:r>
            <a:r>
              <a:rPr lang="lv-LV" dirty="0" err="1" smtClean="0"/>
              <a:t>copy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education</a:t>
            </a:r>
            <a:r>
              <a:rPr lang="lv-LV" dirty="0" smtClean="0"/>
              <a:t> </a:t>
            </a:r>
            <a:r>
              <a:rPr lang="lv-LV" dirty="0" err="1" smtClean="0"/>
              <a:t>degree</a:t>
            </a:r>
            <a:endParaRPr lang="lv-LV" dirty="0" smtClean="0"/>
          </a:p>
          <a:p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some</a:t>
            </a:r>
            <a:r>
              <a:rPr lang="lv-LV" dirty="0" smtClean="0"/>
              <a:t> </a:t>
            </a:r>
            <a:r>
              <a:rPr lang="lv-LV" dirty="0" err="1" smtClean="0"/>
              <a:t>countries</a:t>
            </a:r>
            <a:r>
              <a:rPr lang="lv-LV" dirty="0" smtClean="0"/>
              <a:t> – </a:t>
            </a:r>
            <a:r>
              <a:rPr lang="lv-LV" dirty="0" err="1" smtClean="0"/>
              <a:t>professional</a:t>
            </a:r>
            <a:r>
              <a:rPr lang="lv-LV" dirty="0" smtClean="0"/>
              <a:t> </a:t>
            </a:r>
            <a:r>
              <a:rPr lang="lv-LV" dirty="0" err="1" smtClean="0"/>
              <a:t>liability</a:t>
            </a:r>
            <a:r>
              <a:rPr lang="lv-LV" dirty="0" smtClean="0"/>
              <a:t> </a:t>
            </a:r>
            <a:r>
              <a:rPr lang="lv-LV" dirty="0" err="1" smtClean="0"/>
              <a:t>insurance</a:t>
            </a:r>
            <a:endParaRPr lang="lv-LV" dirty="0" smtClean="0"/>
          </a:p>
          <a:p>
            <a:r>
              <a:rPr lang="lv-LV" dirty="0" err="1" smtClean="0"/>
              <a:t>Statement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candidate</a:t>
            </a:r>
            <a:r>
              <a:rPr lang="lv-LV" dirty="0" smtClean="0"/>
              <a:t> </a:t>
            </a:r>
            <a:r>
              <a:rPr lang="lv-LV" dirty="0" err="1" smtClean="0"/>
              <a:t>commiting</a:t>
            </a:r>
            <a:r>
              <a:rPr lang="lv-LV" dirty="0" smtClean="0"/>
              <a:t> to </a:t>
            </a:r>
            <a:r>
              <a:rPr lang="lv-LV" dirty="0" err="1" smtClean="0"/>
              <a:t>respecting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Code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Conduct</a:t>
            </a:r>
            <a:endParaRPr lang="lv-LV" dirty="0" smtClean="0"/>
          </a:p>
          <a:p>
            <a:r>
              <a:rPr lang="lv-LV" dirty="0" err="1" smtClean="0"/>
              <a:t>Payment</a:t>
            </a:r>
            <a:r>
              <a:rPr lang="lv-LV" dirty="0" smtClean="0"/>
              <a:t> </a:t>
            </a:r>
            <a:r>
              <a:rPr lang="lv-LV" dirty="0" err="1" smtClean="0"/>
              <a:t>document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examination</a:t>
            </a:r>
            <a:r>
              <a:rPr lang="lv-LV" dirty="0" smtClean="0"/>
              <a:t> / </a:t>
            </a:r>
            <a:r>
              <a:rPr lang="lv-LV" dirty="0" err="1" smtClean="0"/>
              <a:t>attestation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1037-BA8C-47DE-B8EC-30B421BF5880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99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Requirement</a:t>
            </a:r>
            <a:r>
              <a:rPr lang="lv-LV" dirty="0" smtClean="0"/>
              <a:t> to </a:t>
            </a:r>
            <a:r>
              <a:rPr lang="lv-LV" dirty="0" err="1" smtClean="0"/>
              <a:t>maintain</a:t>
            </a:r>
            <a:r>
              <a:rPr lang="lv-LV" dirty="0" smtClean="0"/>
              <a:t> </a:t>
            </a:r>
            <a:r>
              <a:rPr lang="lv-LV" dirty="0" err="1" smtClean="0"/>
              <a:t>mediator’s</a:t>
            </a:r>
            <a:r>
              <a:rPr lang="lv-LV" dirty="0" smtClean="0"/>
              <a:t> </a:t>
            </a:r>
            <a:r>
              <a:rPr lang="lv-LV" dirty="0" err="1" smtClean="0"/>
              <a:t>accreditation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 smtClean="0"/>
              <a:t>Documentary</a:t>
            </a:r>
            <a:r>
              <a:rPr lang="lv-LV" dirty="0" smtClean="0"/>
              <a:t> </a:t>
            </a:r>
            <a:r>
              <a:rPr lang="lv-LV" dirty="0" err="1" smtClean="0"/>
              <a:t>evidence</a:t>
            </a:r>
            <a:r>
              <a:rPr lang="lv-LV" dirty="0" smtClean="0"/>
              <a:t> </a:t>
            </a:r>
            <a:r>
              <a:rPr lang="lv-LV" dirty="0" err="1" smtClean="0"/>
              <a:t>about</a:t>
            </a:r>
            <a:r>
              <a:rPr lang="lv-LV" dirty="0" smtClean="0"/>
              <a:t> </a:t>
            </a:r>
            <a:r>
              <a:rPr lang="lv-LV" dirty="0" err="1" smtClean="0"/>
              <a:t>continuing</a:t>
            </a:r>
            <a:r>
              <a:rPr lang="lv-LV" dirty="0" smtClean="0"/>
              <a:t> </a:t>
            </a:r>
            <a:r>
              <a:rPr lang="lv-LV" dirty="0" err="1" smtClean="0"/>
              <a:t>professional</a:t>
            </a:r>
            <a:r>
              <a:rPr lang="lv-LV" dirty="0" smtClean="0"/>
              <a:t> </a:t>
            </a:r>
            <a:r>
              <a:rPr lang="lv-LV" dirty="0" err="1" smtClean="0"/>
              <a:t>training</a:t>
            </a:r>
            <a:r>
              <a:rPr lang="lv-LV" dirty="0" smtClean="0"/>
              <a:t> – </a:t>
            </a:r>
            <a:r>
              <a:rPr lang="lv-LV" dirty="0" err="1" smtClean="0"/>
              <a:t>theory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practice</a:t>
            </a:r>
            <a:endParaRPr lang="lv-LV" dirty="0" smtClean="0"/>
          </a:p>
          <a:p>
            <a:r>
              <a:rPr lang="lv-LV" dirty="0" err="1" smtClean="0"/>
              <a:t>Evidence</a:t>
            </a:r>
            <a:r>
              <a:rPr lang="lv-LV" dirty="0" smtClean="0"/>
              <a:t> </a:t>
            </a:r>
            <a:r>
              <a:rPr lang="lv-LV" dirty="0" err="1" smtClean="0"/>
              <a:t>about</a:t>
            </a:r>
            <a:r>
              <a:rPr lang="lv-LV" dirty="0" smtClean="0"/>
              <a:t> </a:t>
            </a:r>
            <a:r>
              <a:rPr lang="lv-LV" dirty="0" err="1" smtClean="0"/>
              <a:t>regular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frequent</a:t>
            </a:r>
            <a:r>
              <a:rPr lang="lv-LV" dirty="0" smtClean="0"/>
              <a:t> </a:t>
            </a:r>
            <a:r>
              <a:rPr lang="lv-LV" dirty="0" err="1" smtClean="0"/>
              <a:t>practice</a:t>
            </a:r>
            <a:endParaRPr lang="lv-LV" dirty="0" smtClean="0"/>
          </a:p>
          <a:p>
            <a:r>
              <a:rPr lang="lv-LV" dirty="0" err="1" smtClean="0"/>
              <a:t>Approved</a:t>
            </a:r>
            <a:r>
              <a:rPr lang="lv-LV" dirty="0" smtClean="0"/>
              <a:t> / </a:t>
            </a:r>
            <a:r>
              <a:rPr lang="lv-LV" dirty="0" err="1" smtClean="0"/>
              <a:t>non-approved</a:t>
            </a:r>
            <a:r>
              <a:rPr lang="lv-LV" dirty="0" smtClean="0"/>
              <a:t> </a:t>
            </a:r>
            <a:r>
              <a:rPr lang="lv-LV" dirty="0" err="1" smtClean="0"/>
              <a:t>programs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studies</a:t>
            </a:r>
            <a:endParaRPr lang="lv-LV" dirty="0" smtClean="0"/>
          </a:p>
          <a:p>
            <a:r>
              <a:rPr lang="lv-LV" dirty="0" err="1" smtClean="0"/>
              <a:t>How</a:t>
            </a:r>
            <a:r>
              <a:rPr lang="lv-LV" dirty="0" smtClean="0"/>
              <a:t> </a:t>
            </a:r>
            <a:r>
              <a:rPr lang="lv-LV" dirty="0" err="1" smtClean="0"/>
              <a:t>many</a:t>
            </a:r>
            <a:r>
              <a:rPr lang="lv-LV" dirty="0" smtClean="0"/>
              <a:t> </a:t>
            </a:r>
            <a:r>
              <a:rPr lang="lv-LV" dirty="0" err="1" smtClean="0"/>
              <a:t>hours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training</a:t>
            </a:r>
            <a:r>
              <a:rPr lang="lv-LV" dirty="0" smtClean="0"/>
              <a:t>?</a:t>
            </a:r>
          </a:p>
          <a:p>
            <a:r>
              <a:rPr lang="lv-LV" dirty="0" err="1" smtClean="0"/>
              <a:t>How</a:t>
            </a:r>
            <a:r>
              <a:rPr lang="lv-LV" dirty="0" smtClean="0"/>
              <a:t> </a:t>
            </a:r>
            <a:r>
              <a:rPr lang="lv-LV" dirty="0" err="1" smtClean="0"/>
              <a:t>many</a:t>
            </a:r>
            <a:r>
              <a:rPr lang="lv-LV" dirty="0" smtClean="0"/>
              <a:t> </a:t>
            </a:r>
            <a:r>
              <a:rPr lang="lv-LV" dirty="0" err="1" smtClean="0"/>
              <a:t>mediated</a:t>
            </a:r>
            <a:r>
              <a:rPr lang="lv-LV" dirty="0" smtClean="0"/>
              <a:t> </a:t>
            </a:r>
            <a:r>
              <a:rPr lang="lv-LV" dirty="0" err="1" smtClean="0"/>
              <a:t>cases</a:t>
            </a:r>
            <a:r>
              <a:rPr lang="lv-LV" dirty="0" smtClean="0"/>
              <a:t>?</a:t>
            </a:r>
          </a:p>
          <a:p>
            <a:r>
              <a:rPr lang="lv-LV" dirty="0" err="1" smtClean="0"/>
              <a:t>Analysis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cases</a:t>
            </a:r>
            <a:endParaRPr lang="lv-LV" dirty="0" smtClean="0"/>
          </a:p>
          <a:p>
            <a:r>
              <a:rPr lang="lv-LV" dirty="0" err="1" smtClean="0"/>
              <a:t>Repeated</a:t>
            </a:r>
            <a:r>
              <a:rPr lang="lv-LV" dirty="0" smtClean="0"/>
              <a:t> </a:t>
            </a:r>
            <a:r>
              <a:rPr lang="lv-LV" dirty="0" err="1" smtClean="0"/>
              <a:t>exam</a:t>
            </a:r>
            <a:r>
              <a:rPr lang="lv-LV" dirty="0" smtClean="0"/>
              <a:t>?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1037-BA8C-47DE-B8EC-30B421BF5880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29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err="1" smtClean="0"/>
              <a:t>Requirements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a </a:t>
            </a:r>
            <a:r>
              <a:rPr lang="lv-LV" dirty="0" err="1" smtClean="0"/>
              <a:t>lawyer</a:t>
            </a:r>
            <a:r>
              <a:rPr lang="lv-LV" dirty="0" smtClean="0"/>
              <a:t> to </a:t>
            </a:r>
            <a:r>
              <a:rPr lang="lv-LV" dirty="0" err="1" smtClean="0"/>
              <a:t>become</a:t>
            </a:r>
            <a:r>
              <a:rPr lang="lv-LV" dirty="0" smtClean="0"/>
              <a:t> </a:t>
            </a:r>
            <a:r>
              <a:rPr lang="lv-LV" dirty="0" err="1" smtClean="0"/>
              <a:t>accredited</a:t>
            </a:r>
            <a:r>
              <a:rPr lang="lv-LV" dirty="0" smtClean="0"/>
              <a:t> as a mediator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 smtClean="0"/>
              <a:t>Same</a:t>
            </a:r>
            <a:r>
              <a:rPr lang="lv-LV" dirty="0" smtClean="0"/>
              <a:t> </a:t>
            </a:r>
            <a:r>
              <a:rPr lang="lv-LV" dirty="0" err="1" smtClean="0"/>
              <a:t>or</a:t>
            </a:r>
            <a:r>
              <a:rPr lang="lv-LV" dirty="0" smtClean="0"/>
              <a:t> </a:t>
            </a:r>
            <a:r>
              <a:rPr lang="lv-LV" dirty="0" err="1" smtClean="0"/>
              <a:t>different</a:t>
            </a:r>
            <a:r>
              <a:rPr lang="lv-LV" dirty="0" smtClean="0"/>
              <a:t> </a:t>
            </a:r>
            <a:r>
              <a:rPr lang="lv-LV" dirty="0" err="1" smtClean="0"/>
              <a:t>requirements</a:t>
            </a:r>
            <a:r>
              <a:rPr lang="lv-LV" dirty="0" smtClean="0"/>
              <a:t>?</a:t>
            </a:r>
          </a:p>
          <a:p>
            <a:r>
              <a:rPr lang="lv-LV" dirty="0" err="1" smtClean="0"/>
              <a:t>Same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different</a:t>
            </a:r>
            <a:r>
              <a:rPr lang="lv-LV" dirty="0" smtClean="0"/>
              <a:t> </a:t>
            </a:r>
            <a:r>
              <a:rPr lang="lv-LV" dirty="0" err="1" smtClean="0"/>
              <a:t>courses</a:t>
            </a:r>
            <a:r>
              <a:rPr lang="lv-LV" dirty="0" smtClean="0"/>
              <a:t>?</a:t>
            </a:r>
          </a:p>
          <a:p>
            <a:r>
              <a:rPr lang="lv-LV" dirty="0" err="1" smtClean="0"/>
              <a:t>Same</a:t>
            </a:r>
            <a:r>
              <a:rPr lang="lv-LV" dirty="0" smtClean="0"/>
              <a:t> </a:t>
            </a:r>
            <a:r>
              <a:rPr lang="lv-LV" dirty="0" err="1" smtClean="0"/>
              <a:t>or</a:t>
            </a:r>
            <a:r>
              <a:rPr lang="lv-LV" dirty="0" smtClean="0"/>
              <a:t> </a:t>
            </a:r>
            <a:r>
              <a:rPr lang="lv-LV" dirty="0" err="1" smtClean="0"/>
              <a:t>different</a:t>
            </a:r>
            <a:r>
              <a:rPr lang="lv-LV" dirty="0" smtClean="0"/>
              <a:t> </a:t>
            </a:r>
            <a:r>
              <a:rPr lang="lv-LV" dirty="0" err="1" smtClean="0"/>
              <a:t>professional</a:t>
            </a:r>
            <a:r>
              <a:rPr lang="lv-LV" dirty="0" smtClean="0"/>
              <a:t> </a:t>
            </a:r>
            <a:r>
              <a:rPr lang="lv-LV" dirty="0" err="1" smtClean="0"/>
              <a:t>civil</a:t>
            </a:r>
            <a:r>
              <a:rPr lang="lv-LV" dirty="0" smtClean="0"/>
              <a:t> </a:t>
            </a:r>
            <a:r>
              <a:rPr lang="lv-LV" dirty="0" err="1" smtClean="0"/>
              <a:t>liability</a:t>
            </a:r>
            <a:r>
              <a:rPr lang="lv-LV" dirty="0" smtClean="0"/>
              <a:t> </a:t>
            </a:r>
            <a:r>
              <a:rPr lang="lv-LV" dirty="0" err="1" smtClean="0"/>
              <a:t>insurance</a:t>
            </a:r>
            <a:r>
              <a:rPr lang="lv-LV" dirty="0" smtClean="0"/>
              <a:t>?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C727-90A1-4D52-8F5B-E27168B68FE6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19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Benefits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using</a:t>
            </a:r>
            <a:r>
              <a:rPr lang="lv-LV" dirty="0" smtClean="0"/>
              <a:t> </a:t>
            </a:r>
            <a:r>
              <a:rPr lang="lv-LV" dirty="0" err="1" smtClean="0"/>
              <a:t>an</a:t>
            </a:r>
            <a:r>
              <a:rPr lang="lv-LV" dirty="0" smtClean="0"/>
              <a:t> </a:t>
            </a:r>
            <a:r>
              <a:rPr lang="lv-LV" dirty="0" err="1" smtClean="0"/>
              <a:t>accredited</a:t>
            </a:r>
            <a:r>
              <a:rPr lang="lv-LV" dirty="0" smtClean="0"/>
              <a:t> mediator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 smtClean="0"/>
              <a:t>Judges</a:t>
            </a:r>
            <a:r>
              <a:rPr lang="lv-LV" dirty="0" smtClean="0"/>
              <a:t> </a:t>
            </a:r>
            <a:r>
              <a:rPr lang="lv-LV" dirty="0" err="1" smtClean="0"/>
              <a:t>recommend</a:t>
            </a:r>
            <a:r>
              <a:rPr lang="lv-LV" dirty="0" smtClean="0"/>
              <a:t> </a:t>
            </a:r>
            <a:r>
              <a:rPr lang="lv-LV" dirty="0" err="1" smtClean="0"/>
              <a:t>only</a:t>
            </a:r>
            <a:r>
              <a:rPr lang="lv-LV" dirty="0" smtClean="0"/>
              <a:t> </a:t>
            </a:r>
            <a:r>
              <a:rPr lang="lv-LV" dirty="0" err="1" smtClean="0"/>
              <a:t>accredited</a:t>
            </a:r>
            <a:r>
              <a:rPr lang="lv-LV" dirty="0" smtClean="0"/>
              <a:t> mediator</a:t>
            </a:r>
          </a:p>
          <a:p>
            <a:r>
              <a:rPr lang="lv-LV" dirty="0" err="1" smtClean="0"/>
              <a:t>State</a:t>
            </a:r>
            <a:r>
              <a:rPr lang="lv-LV" dirty="0" smtClean="0"/>
              <a:t> </a:t>
            </a:r>
            <a:r>
              <a:rPr lang="lv-LV" dirty="0" err="1" smtClean="0"/>
              <a:t>fees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court</a:t>
            </a:r>
            <a:r>
              <a:rPr lang="lv-LV" dirty="0" smtClean="0"/>
              <a:t> </a:t>
            </a:r>
            <a:r>
              <a:rPr lang="lv-LV" dirty="0" err="1" smtClean="0"/>
              <a:t>are</a:t>
            </a:r>
            <a:r>
              <a:rPr lang="lv-LV" dirty="0" smtClean="0"/>
              <a:t> </a:t>
            </a:r>
            <a:r>
              <a:rPr lang="lv-LV" dirty="0" err="1" smtClean="0"/>
              <a:t>fully</a:t>
            </a:r>
            <a:r>
              <a:rPr lang="lv-LV" dirty="0" smtClean="0"/>
              <a:t>/</a:t>
            </a:r>
            <a:r>
              <a:rPr lang="lv-LV" dirty="0" err="1" smtClean="0"/>
              <a:t>partially</a:t>
            </a:r>
            <a:r>
              <a:rPr lang="lv-LV" dirty="0" smtClean="0"/>
              <a:t> </a:t>
            </a:r>
            <a:r>
              <a:rPr lang="lv-LV" dirty="0" err="1" smtClean="0"/>
              <a:t>returned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case</a:t>
            </a:r>
            <a:r>
              <a:rPr lang="lv-LV" dirty="0" smtClean="0"/>
              <a:t> </a:t>
            </a:r>
            <a:r>
              <a:rPr lang="lv-LV" dirty="0" err="1" smtClean="0"/>
              <a:t>amicable</a:t>
            </a:r>
            <a:r>
              <a:rPr lang="lv-LV" dirty="0" smtClean="0"/>
              <a:t> </a:t>
            </a:r>
            <a:r>
              <a:rPr lang="lv-LV" dirty="0" err="1" smtClean="0"/>
              <a:t>agreement</a:t>
            </a:r>
            <a:r>
              <a:rPr lang="lv-LV" dirty="0" smtClean="0"/>
              <a:t> </a:t>
            </a:r>
            <a:r>
              <a:rPr lang="lv-LV" dirty="0" err="1" smtClean="0"/>
              <a:t>is</a:t>
            </a:r>
            <a:r>
              <a:rPr lang="lv-LV" dirty="0" smtClean="0"/>
              <a:t> </a:t>
            </a:r>
            <a:r>
              <a:rPr lang="lv-LV" dirty="0" err="1" smtClean="0"/>
              <a:t>concluded</a:t>
            </a:r>
            <a:r>
              <a:rPr lang="lv-LV" dirty="0" smtClean="0"/>
              <a:t> </a:t>
            </a:r>
            <a:r>
              <a:rPr lang="lv-LV" dirty="0" err="1" smtClean="0"/>
              <a:t>with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help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mediator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DB89A-BFAD-4F40-9BA4-856D5872C85B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52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Rights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obligations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an</a:t>
            </a:r>
            <a:r>
              <a:rPr lang="lv-LV" dirty="0" smtClean="0"/>
              <a:t> </a:t>
            </a:r>
            <a:r>
              <a:rPr lang="lv-LV" dirty="0" err="1" smtClean="0"/>
              <a:t>accredited</a:t>
            </a:r>
            <a:r>
              <a:rPr lang="lv-LV" dirty="0" smtClean="0"/>
              <a:t> mediator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 smtClean="0"/>
              <a:t>Observance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principle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confidentiality</a:t>
            </a:r>
            <a:endParaRPr lang="lv-LV" dirty="0" smtClean="0"/>
          </a:p>
          <a:p>
            <a:r>
              <a:rPr lang="lv-LV" dirty="0" err="1" smtClean="0"/>
              <a:t>Obligation</a:t>
            </a:r>
            <a:r>
              <a:rPr lang="lv-LV" dirty="0" smtClean="0"/>
              <a:t> to </a:t>
            </a:r>
            <a:r>
              <a:rPr lang="lv-LV" dirty="0" err="1" smtClean="0"/>
              <a:t>issue</a:t>
            </a:r>
            <a:r>
              <a:rPr lang="lv-LV" dirty="0" smtClean="0"/>
              <a:t> </a:t>
            </a:r>
            <a:r>
              <a:rPr lang="lv-LV" dirty="0" err="1" smtClean="0"/>
              <a:t>confirmation</a:t>
            </a:r>
            <a:r>
              <a:rPr lang="lv-LV" dirty="0" smtClean="0"/>
              <a:t> </a:t>
            </a:r>
            <a:r>
              <a:rPr lang="lv-LV" dirty="0" err="1" smtClean="0"/>
              <a:t>letter</a:t>
            </a:r>
            <a:r>
              <a:rPr lang="lv-LV" dirty="0" smtClean="0"/>
              <a:t> to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parties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end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mediation</a:t>
            </a:r>
            <a:endParaRPr lang="lv-LV" dirty="0" smtClean="0"/>
          </a:p>
          <a:p>
            <a:r>
              <a:rPr lang="lv-LV" dirty="0" smtClean="0"/>
              <a:t>Code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Conduct</a:t>
            </a:r>
            <a:r>
              <a:rPr lang="lv-LV" dirty="0" smtClean="0"/>
              <a:t> </a:t>
            </a:r>
            <a:r>
              <a:rPr lang="lv-LV" dirty="0" err="1" smtClean="0"/>
              <a:t>observance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7113-2A3F-4B3C-9F65-2C56160E3745}" type="datetime3">
              <a:rPr lang="en-US" smtClean="0"/>
              <a:t>21 August 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63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79</TotalTime>
  <Words>431</Words>
  <Application>Microsoft Office PowerPoint</Application>
  <PresentationFormat>Widescreen</PresentationFormat>
  <Paragraphs>96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Century Gothic</vt:lpstr>
      <vt:lpstr>Vapor Trail</vt:lpstr>
      <vt:lpstr>Examination, certification and attestation for mediators accross europe</vt:lpstr>
      <vt:lpstr>Need for examination &amp; attestation</vt:lpstr>
      <vt:lpstr>The institutional framework for accreditation of mediators</vt:lpstr>
      <vt:lpstr>Accreditation requirements under the law on mediation</vt:lpstr>
      <vt:lpstr>ACCREDITATION REQUIREMENTS</vt:lpstr>
      <vt:lpstr>Requirement to maintain mediator’s accreditation</vt:lpstr>
      <vt:lpstr>Requirements for a lawyer to become accredited as a mediator</vt:lpstr>
      <vt:lpstr>Benefits for using an accredited mediator</vt:lpstr>
      <vt:lpstr>Rights and obligations of an accredited mediator</vt:lpstr>
      <vt:lpstr>Liability and immunity of an accredited mediator</vt:lpstr>
      <vt:lpstr>Quality assurance mechanisms</vt:lpstr>
      <vt:lpstr>Access to information on accredited mediators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Examination, certification and attestation for mediators accross europe</dc:title>
  <dc:creator>Dana</dc:creator>
  <cp:lastModifiedBy>Kristine Tihanova</cp:lastModifiedBy>
  <cp:revision>8</cp:revision>
  <cp:lastPrinted>2017-09-05T14:31:26Z</cp:lastPrinted>
  <dcterms:created xsi:type="dcterms:W3CDTF">2017-08-04T09:52:13Z</dcterms:created>
  <dcterms:modified xsi:type="dcterms:W3CDTF">2018-08-21T11:29:21Z</dcterms:modified>
</cp:coreProperties>
</file>