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7" r:id="rId12"/>
  </p:sldIdLst>
  <p:sldSz cx="9144000" cy="6858000" type="screen4x3"/>
  <p:notesSz cx="6819900" cy="9931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B1F1A-660B-491F-AFF4-9F3168F79136}" type="datetimeFigureOut">
              <a:rPr lang="it-IT" smtClean="0"/>
              <a:t>03/04/2017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EAA39-583C-4681-8735-FA00BF911E8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620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2388" y="0"/>
            <a:ext cx="29559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235FC-E0A2-4C77-A1E3-A8620EECE14A}" type="datetimeFigureOut">
              <a:rPr lang="lv-LV" smtClean="0"/>
              <a:t>03.04.2017.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2625" y="4779963"/>
            <a:ext cx="545465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559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2388" y="9432925"/>
            <a:ext cx="29559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3DA16-452E-43D2-A098-8AFAD2B9D5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6171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3DA16-452E-43D2-A098-8AFAD2B9D51B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262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3DA16-452E-43D2-A098-8AFAD2B9D51B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73755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89A-3787-473B-BC05-AF78A2313A48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96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7D21-0CC0-442A-93DA-46BA5975ABA3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7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2C9B-E877-48F8-BDAD-FF72937FD032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087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AFFF-EDB8-4BEB-9B6A-DB74741B7B8A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53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5E6BB-6C30-4C29-BA38-826BB1E0353F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42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3B29A-E901-4BE1-8217-972FFEBE3D72}" type="datetime4">
              <a:rPr lang="it-IT" smtClean="0"/>
              <a:t>3 aprile 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76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04A1-F9FA-4FDC-8166-334FC5ECE0EC}" type="datetime4">
              <a:rPr lang="it-IT" smtClean="0"/>
              <a:t>3 aprile 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95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B489-19D1-4C95-B842-B3A717A92C6B}" type="datetime4">
              <a:rPr lang="it-IT" smtClean="0"/>
              <a:t>3 aprile 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645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10FC-1DCC-4272-9187-FB1D589BC6A6}" type="datetime4">
              <a:rPr lang="it-IT" smtClean="0"/>
              <a:t>3 aprile 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23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15E2E-5EE8-406E-ACC3-360C1074BBB8}" type="datetime4">
              <a:rPr lang="it-IT" smtClean="0"/>
              <a:t>3 aprile 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F463-B4F4-4C4D-8C01-4F4288BC9BD3}" type="datetime4">
              <a:rPr lang="it-IT" smtClean="0"/>
              <a:t>3 aprile 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82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664">
              <a:srgbClr val="CCD9F0"/>
            </a:gs>
            <a:gs pos="56650">
              <a:srgbClr val="C6D4EE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CF15F-7D4E-4C7C-8438-DE8BCAE335B2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F3E91-EF95-4071-B06C-4BB50DEA3C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06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2592288"/>
          </a:xfrm>
        </p:spPr>
        <p:txBody>
          <a:bodyPr>
            <a:normAutofit/>
          </a:bodyPr>
          <a:lstStyle/>
          <a:p>
            <a:r>
              <a:rPr lang="lv-LV" sz="3600" b="1" dirty="0" err="1" smtClean="0">
                <a:latin typeface="Book Antiqua" pitchFamily="18" charset="0"/>
              </a:rPr>
              <a:t>Introduction</a:t>
            </a:r>
            <a:r>
              <a:rPr lang="lv-LV" sz="3600" b="1" dirty="0" smtClean="0">
                <a:latin typeface="Book Antiqua" pitchFamily="18" charset="0"/>
              </a:rPr>
              <a:t> to </a:t>
            </a:r>
            <a:r>
              <a:rPr lang="lv-LV" sz="3600" b="1" dirty="0" err="1" smtClean="0">
                <a:latin typeface="Book Antiqua" pitchFamily="18" charset="0"/>
              </a:rPr>
              <a:t>the</a:t>
            </a:r>
            <a:r>
              <a:rPr lang="lv-LV" sz="3600" b="1" dirty="0" smtClean="0">
                <a:latin typeface="Book Antiqua" pitchFamily="18" charset="0"/>
              </a:rPr>
              <a:t> </a:t>
            </a:r>
            <a:r>
              <a:rPr lang="lv-LV" sz="3600" b="1" dirty="0" err="1" smtClean="0">
                <a:latin typeface="Book Antiqua" pitchFamily="18" charset="0"/>
              </a:rPr>
              <a:t>project</a:t>
            </a:r>
            <a:r>
              <a:rPr lang="lv-LV" sz="3600" b="1" dirty="0" smtClean="0">
                <a:latin typeface="Book Antiqua" pitchFamily="18" charset="0"/>
              </a:rPr>
              <a:t> «</a:t>
            </a:r>
            <a:r>
              <a:rPr lang="lv-LV" sz="3600" b="1" dirty="0" err="1" smtClean="0">
                <a:latin typeface="Book Antiqua" pitchFamily="18" charset="0"/>
              </a:rPr>
              <a:t>SaveComp</a:t>
            </a:r>
            <a:r>
              <a:rPr lang="lv-LV" sz="3600" b="1" dirty="0" smtClean="0">
                <a:latin typeface="Book Antiqua" pitchFamily="18" charset="0"/>
              </a:rPr>
              <a:t>» </a:t>
            </a:r>
            <a:r>
              <a:rPr lang="lv-LV" sz="3600" b="1" dirty="0" err="1" smtClean="0">
                <a:latin typeface="Book Antiqua" pitchFamily="18" charset="0"/>
              </a:rPr>
              <a:t>on</a:t>
            </a:r>
            <a:r>
              <a:rPr lang="lv-LV" sz="3600" b="1" dirty="0" smtClean="0">
                <a:latin typeface="Book Antiqua" pitchFamily="18" charset="0"/>
              </a:rPr>
              <a:t> </a:t>
            </a:r>
            <a:r>
              <a:rPr lang="lv-LV" sz="3600" b="1" dirty="0" err="1" smtClean="0">
                <a:latin typeface="Book Antiqua" pitchFamily="18" charset="0"/>
              </a:rPr>
              <a:t>cross-border</a:t>
            </a:r>
            <a:r>
              <a:rPr lang="lv-LV" sz="3600" b="1" dirty="0" smtClean="0">
                <a:latin typeface="Book Antiqua" pitchFamily="18" charset="0"/>
              </a:rPr>
              <a:t> </a:t>
            </a:r>
            <a:r>
              <a:rPr lang="lv-LV" sz="3600" b="1" dirty="0" err="1" smtClean="0">
                <a:latin typeface="Book Antiqua" pitchFamily="18" charset="0"/>
              </a:rPr>
              <a:t>insolvency</a:t>
            </a:r>
            <a:r>
              <a:rPr lang="lv-LV" sz="3600" b="1" dirty="0" smtClean="0">
                <a:latin typeface="Book Antiqua" pitchFamily="18" charset="0"/>
              </a:rPr>
              <a:t> </a:t>
            </a:r>
            <a:r>
              <a:rPr lang="lv-LV" sz="3600" b="1" dirty="0" err="1" smtClean="0">
                <a:latin typeface="Book Antiqua" pitchFamily="18" charset="0"/>
              </a:rPr>
              <a:t>issues</a:t>
            </a:r>
            <a:endParaRPr lang="it-IT" sz="2400" i="1" dirty="0">
              <a:latin typeface="Book Antiqua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95936" y="5661248"/>
            <a:ext cx="5032648" cy="1080120"/>
          </a:xfrm>
        </p:spPr>
        <p:txBody>
          <a:bodyPr>
            <a:normAutofit/>
          </a:bodyPr>
          <a:lstStyle/>
          <a:p>
            <a:pPr algn="r"/>
            <a:r>
              <a:rPr lang="lv-LV" sz="2400" dirty="0" smtClean="0">
                <a:solidFill>
                  <a:schemeClr val="tx1"/>
                </a:solidFill>
                <a:latin typeface="Book Antiqua" pitchFamily="18" charset="0"/>
              </a:rPr>
              <a:t>Dana </a:t>
            </a:r>
            <a:r>
              <a:rPr lang="lv-LV" sz="2400" dirty="0" smtClean="0">
                <a:solidFill>
                  <a:schemeClr val="tx1"/>
                </a:solidFill>
                <a:latin typeface="Book Antiqua" pitchFamily="18" charset="0"/>
              </a:rPr>
              <a:t>Rone, LL.M, Dr. </a:t>
            </a:r>
            <a:r>
              <a:rPr lang="lv-LV" sz="2400" dirty="0" err="1" smtClean="0">
                <a:solidFill>
                  <a:schemeClr val="tx1"/>
                </a:solidFill>
                <a:latin typeface="Book Antiqua" pitchFamily="18" charset="0"/>
              </a:rPr>
              <a:t>iur</a:t>
            </a:r>
            <a:r>
              <a:rPr lang="lv-LV" sz="2400" dirty="0" smtClean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lv-LV" sz="2400" dirty="0" err="1" smtClean="0">
                <a:solidFill>
                  <a:schemeClr val="tx1"/>
                </a:solidFill>
                <a:latin typeface="Book Antiqua" pitchFamily="18" charset="0"/>
              </a:rPr>
              <a:t>cand</a:t>
            </a:r>
            <a:r>
              <a:rPr lang="lv-LV" sz="2400" dirty="0">
                <a:solidFill>
                  <a:schemeClr val="tx1"/>
                </a:solidFill>
                <a:latin typeface="Book Antiqua" pitchFamily="18" charset="0"/>
              </a:rPr>
              <a:t>.</a:t>
            </a:r>
            <a:endParaRPr lang="it-IT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86CF-E197-4C3E-9A28-9D3A0BD53B9C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640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err="1" smtClean="0"/>
              <a:t>Project</a:t>
            </a:r>
            <a:r>
              <a:rPr lang="lv-LV" dirty="0" smtClean="0"/>
              <a:t> </a:t>
            </a:r>
            <a:r>
              <a:rPr lang="lv-LV" dirty="0" err="1" smtClean="0"/>
              <a:t>partners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i="1" dirty="0"/>
              <a:t>Genova University (</a:t>
            </a:r>
            <a:r>
              <a:rPr lang="en-GB" i="1" dirty="0" smtClean="0"/>
              <a:t>Italy)</a:t>
            </a:r>
            <a:endParaRPr lang="lv-LV" i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i="1" dirty="0" smtClean="0"/>
              <a:t>Tur</a:t>
            </a:r>
            <a:r>
              <a:rPr lang="lv-LV" i="1" dirty="0"/>
              <a:t>ī</a:t>
            </a:r>
            <a:r>
              <a:rPr lang="en-GB" i="1" dirty="0" err="1" smtClean="0"/>
              <a:t>ba</a:t>
            </a:r>
            <a:r>
              <a:rPr lang="en-GB" i="1" dirty="0" smtClean="0"/>
              <a:t> </a:t>
            </a:r>
            <a:r>
              <a:rPr lang="en-GB" i="1" dirty="0"/>
              <a:t>University (</a:t>
            </a:r>
            <a:r>
              <a:rPr lang="en-GB" i="1" dirty="0" smtClean="0"/>
              <a:t>Latvia)</a:t>
            </a:r>
            <a:endParaRPr lang="lv-LV" i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Institute </a:t>
            </a:r>
            <a:r>
              <a:rPr lang="en-GB" dirty="0"/>
              <a:t>of Private International Law in Sofia (Bulgaria</a:t>
            </a:r>
            <a:r>
              <a:rPr lang="en-GB" dirty="0" smtClean="0"/>
              <a:t>)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University </a:t>
            </a:r>
            <a:r>
              <a:rPr lang="en-GB" dirty="0"/>
              <a:t>of Amsterdam (the Netherlands</a:t>
            </a:r>
            <a:r>
              <a:rPr lang="en-GB" dirty="0" smtClean="0"/>
              <a:t>)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Charles </a:t>
            </a:r>
            <a:r>
              <a:rPr lang="en-GB" dirty="0"/>
              <a:t>University in Prague (</a:t>
            </a:r>
            <a:r>
              <a:rPr lang="en-GB" dirty="0" err="1"/>
              <a:t>Czechia</a:t>
            </a:r>
            <a:r>
              <a:rPr lang="en-GB" dirty="0" smtClean="0"/>
              <a:t>)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Johannes </a:t>
            </a:r>
            <a:r>
              <a:rPr lang="en-GB" dirty="0"/>
              <a:t>Gutenberg </a:t>
            </a:r>
            <a:r>
              <a:rPr lang="en-GB" dirty="0" err="1"/>
              <a:t>Universität</a:t>
            </a:r>
            <a:r>
              <a:rPr lang="en-GB" dirty="0"/>
              <a:t> Mainz (Germany</a:t>
            </a:r>
            <a:r>
              <a:rPr lang="en-GB" dirty="0" smtClean="0"/>
              <a:t>)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University </a:t>
            </a:r>
            <a:r>
              <a:rPr lang="en-GB" dirty="0"/>
              <a:t>of Glasgow (the United Kingdom</a:t>
            </a:r>
            <a:r>
              <a:rPr lang="en-GB" dirty="0" smtClean="0"/>
              <a:t>)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IPR </a:t>
            </a:r>
            <a:r>
              <a:rPr lang="en-GB" dirty="0" err="1" smtClean="0"/>
              <a:t>Verlag</a:t>
            </a:r>
            <a:r>
              <a:rPr lang="lv-LV" dirty="0" smtClean="0"/>
              <a:t> (</a:t>
            </a:r>
            <a:r>
              <a:rPr lang="lv-LV" dirty="0" err="1" smtClean="0"/>
              <a:t>International</a:t>
            </a:r>
            <a:r>
              <a:rPr lang="lv-LV" dirty="0" smtClean="0"/>
              <a:t> </a:t>
            </a:r>
            <a:r>
              <a:rPr lang="lv-LV" dirty="0" err="1" smtClean="0"/>
              <a:t>Law</a:t>
            </a:r>
            <a:r>
              <a:rPr lang="lv-LV" dirty="0" smtClean="0"/>
              <a:t> </a:t>
            </a:r>
            <a:r>
              <a:rPr lang="lv-LV" dirty="0" err="1" smtClean="0"/>
              <a:t>Portal</a:t>
            </a:r>
            <a:r>
              <a:rPr lang="lv-LV" dirty="0" smtClean="0"/>
              <a:t>, </a:t>
            </a:r>
            <a:r>
              <a:rPr lang="lv-LV" dirty="0" err="1" smtClean="0"/>
              <a:t>Germany</a:t>
            </a:r>
            <a:r>
              <a:rPr lang="lv-LV" dirty="0" smtClean="0"/>
              <a:t>)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21E2-728D-4323-A2C5-900CE618659C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805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err="1" smtClean="0"/>
              <a:t>Thank</a:t>
            </a:r>
            <a:r>
              <a:rPr lang="lv-LV" dirty="0" smtClean="0"/>
              <a:t> </a:t>
            </a:r>
            <a:r>
              <a:rPr lang="lv-LV" dirty="0" err="1" smtClean="0"/>
              <a:t>you</a:t>
            </a:r>
            <a:r>
              <a:rPr lang="lv-LV" dirty="0" smtClean="0"/>
              <a:t>!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err="1" smtClean="0"/>
              <a:t>dana.rone@latnet.lv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89A-3787-473B-BC05-AF78A2313A48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597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Project</a:t>
            </a:r>
            <a:r>
              <a:rPr lang="lv-LV" dirty="0" smtClean="0"/>
              <a:t> </a:t>
            </a:r>
            <a:r>
              <a:rPr lang="lv-LV" dirty="0" err="1" smtClean="0"/>
              <a:t>outline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lv-LV" dirty="0" err="1" smtClean="0"/>
              <a:t>Project</a:t>
            </a:r>
            <a:r>
              <a:rPr lang="lv-LV" dirty="0" smtClean="0"/>
              <a:t> to </a:t>
            </a:r>
            <a:r>
              <a:rPr lang="lv-LV" dirty="0" err="1" smtClean="0"/>
              <a:t>support</a:t>
            </a:r>
            <a:r>
              <a:rPr lang="lv-LV" dirty="0" smtClean="0"/>
              <a:t> </a:t>
            </a:r>
            <a:r>
              <a:rPr lang="lv-LV" dirty="0" err="1" smtClean="0"/>
              <a:t>judicial</a:t>
            </a:r>
            <a:r>
              <a:rPr lang="lv-LV" dirty="0" smtClean="0"/>
              <a:t> </a:t>
            </a:r>
            <a:r>
              <a:rPr lang="lv-LV" dirty="0" err="1" smtClean="0"/>
              <a:t>cooperation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civil</a:t>
            </a:r>
            <a:r>
              <a:rPr lang="lv-LV" dirty="0" smtClean="0"/>
              <a:t> </a:t>
            </a:r>
            <a:r>
              <a:rPr lang="lv-LV" dirty="0" err="1" smtClean="0"/>
              <a:t>or</a:t>
            </a:r>
            <a:r>
              <a:rPr lang="lv-LV" dirty="0" smtClean="0"/>
              <a:t> </a:t>
            </a:r>
            <a:r>
              <a:rPr lang="lv-LV" dirty="0" err="1" smtClean="0"/>
              <a:t>criminal</a:t>
            </a:r>
            <a:r>
              <a:rPr lang="lv-LV" dirty="0" smtClean="0"/>
              <a:t> </a:t>
            </a:r>
            <a:r>
              <a:rPr lang="lv-LV" dirty="0" err="1" smtClean="0"/>
              <a:t>matters</a:t>
            </a:r>
            <a:r>
              <a:rPr lang="lv-LV" dirty="0" smtClean="0"/>
              <a:t> – JUST/2014/JCOO/AG </a:t>
            </a:r>
            <a:r>
              <a:rPr lang="lv-LV" dirty="0" err="1" smtClean="0"/>
              <a:t>Save</a:t>
            </a:r>
            <a:r>
              <a:rPr lang="lv-LV" dirty="0" smtClean="0"/>
              <a:t> </a:t>
            </a:r>
            <a:r>
              <a:rPr lang="lv-LV" dirty="0" err="1" smtClean="0"/>
              <a:t>Comp</a:t>
            </a:r>
            <a:r>
              <a:rPr lang="lv-LV" dirty="0" smtClean="0"/>
              <a:t>. </a:t>
            </a:r>
            <a:r>
              <a:rPr lang="lv-LV" dirty="0" err="1" smtClean="0"/>
              <a:t>Collection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development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cross</a:t>
            </a:r>
            <a:r>
              <a:rPr lang="lv-LV" dirty="0" smtClean="0"/>
              <a:t> </a:t>
            </a:r>
            <a:r>
              <a:rPr lang="lv-LV" dirty="0" err="1" smtClean="0"/>
              <a:t>border</a:t>
            </a:r>
            <a:r>
              <a:rPr lang="lv-LV" dirty="0" smtClean="0"/>
              <a:t> </a:t>
            </a:r>
            <a:r>
              <a:rPr lang="lv-LV" dirty="0" err="1" smtClean="0"/>
              <a:t>cases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survival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distressed</a:t>
            </a:r>
            <a:r>
              <a:rPr lang="lv-LV" dirty="0" smtClean="0"/>
              <a:t> </a:t>
            </a:r>
            <a:r>
              <a:rPr lang="lv-LV" dirty="0" err="1" smtClean="0"/>
              <a:t>companies</a:t>
            </a:r>
            <a:r>
              <a:rPr lang="lv-LV" dirty="0" smtClean="0"/>
              <a:t> JUST/2014/JCOO/AG/CIVI 4000007693</a:t>
            </a:r>
          </a:p>
          <a:p>
            <a:r>
              <a:rPr lang="lv-LV" dirty="0" err="1" smtClean="0"/>
              <a:t>Start</a:t>
            </a:r>
            <a:r>
              <a:rPr lang="lv-LV" dirty="0" smtClean="0"/>
              <a:t>: 1/11/2015</a:t>
            </a:r>
          </a:p>
          <a:p>
            <a:r>
              <a:rPr lang="lv-LV" dirty="0" err="1" smtClean="0"/>
              <a:t>Planned</a:t>
            </a:r>
            <a:r>
              <a:rPr lang="lv-LV" dirty="0" smtClean="0"/>
              <a:t> </a:t>
            </a:r>
            <a:r>
              <a:rPr lang="lv-LV" dirty="0" err="1" smtClean="0"/>
              <a:t>end</a:t>
            </a:r>
            <a:r>
              <a:rPr lang="lv-LV" dirty="0" smtClean="0"/>
              <a:t>: 30/10/2017 (24 </a:t>
            </a:r>
            <a:r>
              <a:rPr lang="lv-LV" dirty="0" err="1" smtClean="0"/>
              <a:t>months</a:t>
            </a:r>
            <a:r>
              <a:rPr lang="lv-LV" dirty="0" smtClean="0"/>
              <a:t>)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0E52-6C47-4757-A26B-AAE37A465E2E}" type="datetime4">
              <a:rPr lang="it-IT" smtClean="0"/>
              <a:t>3 aprile 2017</a:t>
            </a:fld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0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Objectives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err="1" smtClean="0"/>
              <a:t>Practical</a:t>
            </a:r>
            <a:r>
              <a:rPr lang="lv-LV" dirty="0" smtClean="0"/>
              <a:t> </a:t>
            </a:r>
            <a:r>
              <a:rPr lang="lv-LV" dirty="0" err="1" smtClean="0"/>
              <a:t>comparative-international</a:t>
            </a:r>
            <a:r>
              <a:rPr lang="lv-LV" dirty="0" smtClean="0"/>
              <a:t> </a:t>
            </a:r>
            <a:r>
              <a:rPr lang="lv-LV" dirty="0" err="1" smtClean="0"/>
              <a:t>methodology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To </a:t>
            </a:r>
            <a:r>
              <a:rPr lang="lv-LV" dirty="0" err="1" smtClean="0"/>
              <a:t>collect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exchange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field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insolvency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pre-insolvency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proceedings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To </a:t>
            </a:r>
            <a:r>
              <a:rPr lang="lv-LV" dirty="0" err="1" smtClean="0"/>
              <a:t>help</a:t>
            </a:r>
            <a:r>
              <a:rPr lang="lv-LV" dirty="0" smtClean="0"/>
              <a:t> </a:t>
            </a:r>
            <a:r>
              <a:rPr lang="lv-LV" dirty="0" err="1" smtClean="0"/>
              <a:t>office</a:t>
            </a:r>
            <a:r>
              <a:rPr lang="lv-LV" dirty="0" smtClean="0"/>
              <a:t> </a:t>
            </a:r>
            <a:r>
              <a:rPr lang="lv-LV" dirty="0" err="1" smtClean="0"/>
              <a:t>holders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insolvency</a:t>
            </a:r>
            <a:r>
              <a:rPr lang="lv-LV" dirty="0" smtClean="0"/>
              <a:t> </a:t>
            </a:r>
            <a:r>
              <a:rPr lang="lv-LV" dirty="0" err="1" smtClean="0"/>
              <a:t>proceedings</a:t>
            </a:r>
            <a:r>
              <a:rPr lang="lv-LV" dirty="0" smtClean="0"/>
              <a:t> to </a:t>
            </a:r>
            <a:r>
              <a:rPr lang="lv-LV" dirty="0" err="1" smtClean="0"/>
              <a:t>better</a:t>
            </a:r>
            <a:r>
              <a:rPr lang="lv-LV" dirty="0" smtClean="0"/>
              <a:t> </a:t>
            </a:r>
            <a:r>
              <a:rPr lang="lv-LV" dirty="0" err="1" smtClean="0"/>
              <a:t>coordinate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implement</a:t>
            </a:r>
            <a:r>
              <a:rPr lang="lv-LV" dirty="0" smtClean="0"/>
              <a:t> </a:t>
            </a:r>
            <a:r>
              <a:rPr lang="lv-LV" dirty="0" err="1" smtClean="0"/>
              <a:t>international</a:t>
            </a:r>
            <a:r>
              <a:rPr lang="lv-LV" dirty="0" smtClean="0"/>
              <a:t> </a:t>
            </a:r>
            <a:r>
              <a:rPr lang="lv-LV" dirty="0" err="1" smtClean="0"/>
              <a:t>cooperation</a:t>
            </a:r>
            <a:r>
              <a:rPr lang="lv-LV" dirty="0" smtClean="0"/>
              <a:t>, </a:t>
            </a:r>
            <a:r>
              <a:rPr lang="lv-LV" dirty="0" err="1" smtClean="0"/>
              <a:t>thus</a:t>
            </a:r>
            <a:r>
              <a:rPr lang="lv-LV" dirty="0" smtClean="0"/>
              <a:t> </a:t>
            </a:r>
            <a:r>
              <a:rPr lang="lv-LV" dirty="0" err="1" smtClean="0"/>
              <a:t>enhancing</a:t>
            </a:r>
            <a:r>
              <a:rPr lang="lv-LV" dirty="0" smtClean="0"/>
              <a:t> </a:t>
            </a:r>
            <a:r>
              <a:rPr lang="lv-LV" dirty="0" err="1" smtClean="0"/>
              <a:t>management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multiple</a:t>
            </a:r>
            <a:r>
              <a:rPr lang="lv-LV" dirty="0" smtClean="0"/>
              <a:t> </a:t>
            </a:r>
            <a:r>
              <a:rPr lang="lv-LV" dirty="0" err="1" smtClean="0"/>
              <a:t>proceedings</a:t>
            </a:r>
            <a:r>
              <a:rPr lang="lv-LV" dirty="0" smtClean="0"/>
              <a:t>, </a:t>
            </a:r>
            <a:r>
              <a:rPr lang="lv-LV" dirty="0" err="1" smtClean="0"/>
              <a:t>reorganization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companies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protection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creditors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interests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stakeholders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0670-DE6C-4540-BE11-B228DB712880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41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Objectives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Aim</a:t>
            </a:r>
            <a:r>
              <a:rPr lang="lv-LV" dirty="0" smtClean="0"/>
              <a:t>: To </a:t>
            </a:r>
            <a:r>
              <a:rPr lang="lv-LV" dirty="0" err="1" smtClean="0"/>
              <a:t>compare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domestic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r>
              <a:rPr lang="lv-LV" dirty="0" smtClean="0"/>
              <a:t>, </a:t>
            </a:r>
            <a:r>
              <a:rPr lang="lv-LV" dirty="0" err="1" smtClean="0"/>
              <a:t>so</a:t>
            </a:r>
            <a:r>
              <a:rPr lang="lv-LV" dirty="0" smtClean="0"/>
              <a:t> as to </a:t>
            </a:r>
            <a:r>
              <a:rPr lang="lv-LV" dirty="0" err="1" smtClean="0"/>
              <a:t>possibly</a:t>
            </a:r>
            <a:r>
              <a:rPr lang="lv-LV" dirty="0" smtClean="0"/>
              <a:t> </a:t>
            </a:r>
            <a:r>
              <a:rPr lang="lv-LV" dirty="0" err="1" smtClean="0"/>
              <a:t>develop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exchange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r>
              <a:rPr lang="lv-LV" dirty="0" smtClean="0"/>
              <a:t> </a:t>
            </a:r>
            <a:r>
              <a:rPr lang="lv-LV" dirty="0" err="1" smtClean="0"/>
              <a:t>which</a:t>
            </a:r>
            <a:r>
              <a:rPr lang="lv-LV" dirty="0" smtClean="0"/>
              <a:t> </a:t>
            </a:r>
            <a:r>
              <a:rPr lang="lv-LV" dirty="0" err="1" smtClean="0"/>
              <a:t>might</a:t>
            </a:r>
            <a:r>
              <a:rPr lang="lv-LV" dirty="0" smtClean="0"/>
              <a:t> </a:t>
            </a:r>
            <a:r>
              <a:rPr lang="lv-LV" dirty="0" err="1" smtClean="0"/>
              <a:t>be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use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proceedings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A192B-9A80-475F-A261-B76853ED2294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63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Activities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Identification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areas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insolvency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pre-insolvency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proceedings</a:t>
            </a:r>
            <a:r>
              <a:rPr lang="lv-LV" dirty="0" smtClean="0"/>
              <a:t>, </a:t>
            </a:r>
            <a:r>
              <a:rPr lang="lv-LV" dirty="0" err="1" smtClean="0"/>
              <a:t>where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r>
              <a:rPr lang="lv-LV" dirty="0" smtClean="0"/>
              <a:t> </a:t>
            </a:r>
            <a:r>
              <a:rPr lang="lv-LV" dirty="0" err="1" smtClean="0"/>
              <a:t>could</a:t>
            </a:r>
            <a:r>
              <a:rPr lang="lv-LV" dirty="0" smtClean="0"/>
              <a:t> </a:t>
            </a:r>
            <a:r>
              <a:rPr lang="lv-LV" dirty="0" err="1" smtClean="0"/>
              <a:t>enhance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possibility</a:t>
            </a:r>
            <a:r>
              <a:rPr lang="lv-LV" dirty="0" smtClean="0"/>
              <a:t> to </a:t>
            </a:r>
            <a:r>
              <a:rPr lang="lv-LV" dirty="0" err="1" smtClean="0"/>
              <a:t>save</a:t>
            </a:r>
            <a:r>
              <a:rPr lang="lv-LV" dirty="0" smtClean="0"/>
              <a:t> </a:t>
            </a:r>
            <a:r>
              <a:rPr lang="lv-LV" dirty="0" err="1" smtClean="0"/>
              <a:t>distressed</a:t>
            </a:r>
            <a:r>
              <a:rPr lang="lv-LV" dirty="0" smtClean="0"/>
              <a:t> </a:t>
            </a:r>
            <a:r>
              <a:rPr lang="lv-LV" dirty="0" err="1" smtClean="0"/>
              <a:t>companies</a:t>
            </a:r>
            <a:r>
              <a:rPr lang="lv-LV" dirty="0" smtClean="0"/>
              <a:t>, </a:t>
            </a:r>
            <a:r>
              <a:rPr lang="lv-LV" dirty="0" err="1" smtClean="0"/>
              <a:t>enhance</a:t>
            </a:r>
            <a:r>
              <a:rPr lang="lv-LV" dirty="0" smtClean="0"/>
              <a:t> </a:t>
            </a:r>
            <a:r>
              <a:rPr lang="lv-LV" dirty="0" err="1" smtClean="0"/>
              <a:t>protection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creditors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stakeholders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Involvment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practitioners</a:t>
            </a:r>
            <a:r>
              <a:rPr lang="lv-LV" dirty="0" smtClean="0"/>
              <a:t> to </a:t>
            </a:r>
            <a:r>
              <a:rPr lang="lv-LV" dirty="0" err="1" smtClean="0"/>
              <a:t>help</a:t>
            </a:r>
            <a:r>
              <a:rPr lang="lv-LV" dirty="0" smtClean="0"/>
              <a:t> to </a:t>
            </a:r>
            <a:r>
              <a:rPr lang="lv-LV" dirty="0" err="1" smtClean="0"/>
              <a:t>identify</a:t>
            </a:r>
            <a:r>
              <a:rPr lang="lv-LV" dirty="0" smtClean="0"/>
              <a:t> </a:t>
            </a:r>
            <a:r>
              <a:rPr lang="lv-LV" dirty="0" err="1" smtClean="0"/>
              <a:t>problematic</a:t>
            </a:r>
            <a:r>
              <a:rPr lang="lv-LV" dirty="0" smtClean="0"/>
              <a:t> </a:t>
            </a:r>
            <a:r>
              <a:rPr lang="lv-LV" dirty="0" err="1" smtClean="0"/>
              <a:t>issues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already</a:t>
            </a:r>
            <a:r>
              <a:rPr lang="lv-LV" dirty="0" smtClean="0"/>
              <a:t> </a:t>
            </a:r>
            <a:r>
              <a:rPr lang="lv-LV" dirty="0" err="1" smtClean="0"/>
              <a:t>developed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endParaRPr lang="lv-LV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21E2-728D-4323-A2C5-900CE618659C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527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Activities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3. </a:t>
            </a:r>
            <a:r>
              <a:rPr lang="lv-LV" dirty="0" err="1" smtClean="0"/>
              <a:t>Collection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relevant</a:t>
            </a:r>
            <a:r>
              <a:rPr lang="lv-LV" dirty="0" smtClean="0"/>
              <a:t> </a:t>
            </a:r>
            <a:r>
              <a:rPr lang="lv-LV" dirty="0" err="1" smtClean="0"/>
              <a:t>domestic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supra-national</a:t>
            </a:r>
            <a:r>
              <a:rPr lang="lv-LV" dirty="0" smtClean="0"/>
              <a:t> </a:t>
            </a:r>
            <a:r>
              <a:rPr lang="lv-LV" dirty="0" err="1" smtClean="0"/>
              <a:t>provisions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case-law</a:t>
            </a: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4. </a:t>
            </a:r>
            <a:r>
              <a:rPr lang="lv-LV" dirty="0" err="1" smtClean="0"/>
              <a:t>Collection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relevant</a:t>
            </a:r>
            <a:r>
              <a:rPr lang="lv-LV" dirty="0" smtClean="0"/>
              <a:t> </a:t>
            </a:r>
            <a:r>
              <a:rPr lang="lv-LV" dirty="0" err="1" smtClean="0"/>
              <a:t>domestic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5. </a:t>
            </a:r>
            <a:r>
              <a:rPr lang="lv-LV" dirty="0" err="1" smtClean="0"/>
              <a:t>Exchange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6. </a:t>
            </a:r>
            <a:r>
              <a:rPr lang="lv-LV" dirty="0" err="1" smtClean="0"/>
              <a:t>Comparison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posssible</a:t>
            </a:r>
            <a:r>
              <a:rPr lang="lv-LV" dirty="0" smtClean="0"/>
              <a:t> </a:t>
            </a:r>
            <a:r>
              <a:rPr lang="lv-LV" dirty="0" err="1" smtClean="0"/>
              <a:t>proposal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7. </a:t>
            </a:r>
            <a:r>
              <a:rPr lang="lv-LV" dirty="0" err="1" smtClean="0"/>
              <a:t>Exchange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21E2-728D-4323-A2C5-900CE618659C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4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err="1" smtClean="0"/>
              <a:t>Type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beneficiaries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project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smtClean="0"/>
              <a:t>EU </a:t>
            </a:r>
            <a:r>
              <a:rPr lang="lv-LV" dirty="0" err="1" smtClean="0"/>
              <a:t>insolvency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pre-insolvency</a:t>
            </a:r>
            <a:r>
              <a:rPr lang="lv-LV" dirty="0" smtClean="0"/>
              <a:t> </a:t>
            </a:r>
            <a:r>
              <a:rPr lang="lv-LV" dirty="0" err="1" smtClean="0"/>
              <a:t>office</a:t>
            </a:r>
            <a:r>
              <a:rPr lang="lv-LV" dirty="0" smtClean="0"/>
              <a:t> </a:t>
            </a:r>
            <a:r>
              <a:rPr lang="lv-LV" dirty="0" err="1" smtClean="0"/>
              <a:t>holders</a:t>
            </a:r>
            <a:r>
              <a:rPr lang="lv-LV" dirty="0" smtClean="0"/>
              <a:t> (</a:t>
            </a:r>
            <a:r>
              <a:rPr lang="lv-LV" dirty="0" err="1" smtClean="0"/>
              <a:t>accountants</a:t>
            </a:r>
            <a:r>
              <a:rPr lang="lv-LV" dirty="0" smtClean="0"/>
              <a:t>, </a:t>
            </a:r>
            <a:r>
              <a:rPr lang="lv-LV" dirty="0" err="1" smtClean="0"/>
              <a:t>lawyers</a:t>
            </a:r>
            <a:r>
              <a:rPr lang="lv-LV" dirty="0" smtClean="0"/>
              <a:t>, </a:t>
            </a:r>
            <a:r>
              <a:rPr lang="lv-LV" dirty="0" err="1" smtClean="0"/>
              <a:t>judges</a:t>
            </a:r>
            <a:r>
              <a:rPr lang="lv-LV" dirty="0" smtClean="0"/>
              <a:t>, </a:t>
            </a:r>
            <a:r>
              <a:rPr lang="lv-LV" dirty="0" err="1" smtClean="0"/>
              <a:t>notaries</a:t>
            </a:r>
            <a:r>
              <a:rPr lang="lv-LV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Companies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insolvency</a:t>
            </a:r>
            <a:r>
              <a:rPr lang="lv-LV" dirty="0" smtClean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pre-insolvency</a:t>
            </a:r>
            <a:r>
              <a:rPr lang="lv-LV" dirty="0"/>
              <a:t> </a:t>
            </a:r>
            <a:r>
              <a:rPr lang="lv-LV" dirty="0" err="1" smtClean="0"/>
              <a:t>proceedings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Creditors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stakeholders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Academics</a:t>
            </a:r>
            <a:r>
              <a:rPr lang="lv-LV" dirty="0" smtClean="0"/>
              <a:t> </a:t>
            </a:r>
            <a:r>
              <a:rPr lang="lv-LV" dirty="0" err="1" smtClean="0"/>
              <a:t>researching</a:t>
            </a:r>
            <a:r>
              <a:rPr lang="lv-LV" dirty="0" smtClean="0"/>
              <a:t> </a:t>
            </a:r>
            <a:r>
              <a:rPr lang="lv-LV" dirty="0" err="1" smtClean="0"/>
              <a:t>insolvency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/>
              <a:t>pre-insolvency</a:t>
            </a:r>
            <a:r>
              <a:rPr lang="lv-LV" dirty="0"/>
              <a:t> </a:t>
            </a:r>
            <a:r>
              <a:rPr lang="lv-LV" dirty="0" err="1" smtClean="0"/>
              <a:t>proceedings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21E2-728D-4323-A2C5-900CE618659C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6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err="1" smtClean="0"/>
              <a:t>Expected</a:t>
            </a:r>
            <a:r>
              <a:rPr lang="lv-LV" dirty="0" smtClean="0"/>
              <a:t> </a:t>
            </a:r>
            <a:r>
              <a:rPr lang="lv-LV" dirty="0" err="1" smtClean="0"/>
              <a:t>results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lnSpcReduction="10000"/>
          </a:bodyPr>
          <a:lstStyle/>
          <a:p>
            <a:r>
              <a:rPr lang="lv-LV" dirty="0" err="1" smtClean="0"/>
              <a:t>Following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data</a:t>
            </a:r>
            <a:r>
              <a:rPr lang="lv-LV" dirty="0" smtClean="0"/>
              <a:t> </a:t>
            </a:r>
            <a:r>
              <a:rPr lang="lv-LV" dirty="0" err="1" smtClean="0"/>
              <a:t>collection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survey</a:t>
            </a:r>
            <a:r>
              <a:rPr lang="lv-LV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More </a:t>
            </a:r>
            <a:r>
              <a:rPr lang="lv-LV" dirty="0" err="1" smtClean="0"/>
              <a:t>efficient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cooperation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insolvency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pre-insolvency</a:t>
            </a:r>
            <a:r>
              <a:rPr lang="lv-LV" dirty="0" smtClean="0"/>
              <a:t> </a:t>
            </a:r>
            <a:r>
              <a:rPr lang="lv-LV" dirty="0" err="1" smtClean="0"/>
              <a:t>proceedings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Promotion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a </a:t>
            </a:r>
            <a:r>
              <a:rPr lang="lv-LV" dirty="0" err="1" smtClean="0"/>
              <a:t>sound</a:t>
            </a:r>
            <a:r>
              <a:rPr lang="lv-LV" dirty="0" smtClean="0"/>
              <a:t> </a:t>
            </a:r>
            <a:r>
              <a:rPr lang="lv-LV" dirty="0" err="1" smtClean="0"/>
              <a:t>administration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justice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proceedings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Enhanced</a:t>
            </a:r>
            <a:r>
              <a:rPr lang="lv-LV" dirty="0" smtClean="0"/>
              <a:t> </a:t>
            </a:r>
            <a:r>
              <a:rPr lang="lv-LV" dirty="0" err="1" smtClean="0"/>
              <a:t>possibility</a:t>
            </a:r>
            <a:r>
              <a:rPr lang="lv-LV" dirty="0" smtClean="0"/>
              <a:t> to </a:t>
            </a:r>
            <a:r>
              <a:rPr lang="lv-LV" dirty="0" err="1" smtClean="0"/>
              <a:t>save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companies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distress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Enhanced</a:t>
            </a:r>
            <a:r>
              <a:rPr lang="lv-LV" dirty="0" smtClean="0"/>
              <a:t> </a:t>
            </a:r>
            <a:r>
              <a:rPr lang="lv-LV" dirty="0" err="1" smtClean="0"/>
              <a:t>protection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creditors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stakeholders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companies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21E2-728D-4323-A2C5-900CE618659C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60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err="1" smtClean="0"/>
              <a:t>Type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outputs</a:t>
            </a:r>
            <a:r>
              <a:rPr lang="lv-LV" dirty="0" smtClean="0"/>
              <a:t> to </a:t>
            </a:r>
            <a:r>
              <a:rPr lang="lv-LV" dirty="0" err="1" smtClean="0"/>
              <a:t>be</a:t>
            </a:r>
            <a:r>
              <a:rPr lang="lv-LV" dirty="0" smtClean="0"/>
              <a:t> </a:t>
            </a:r>
            <a:r>
              <a:rPr lang="lv-LV" dirty="0" err="1" smtClean="0"/>
              <a:t>produced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 smtClean="0"/>
              <a:t>Internet </a:t>
            </a:r>
            <a:r>
              <a:rPr lang="lv-LV" dirty="0" err="1" smtClean="0"/>
              <a:t>web</a:t>
            </a:r>
            <a:r>
              <a:rPr lang="lv-LV" dirty="0" smtClean="0"/>
              <a:t> </a:t>
            </a:r>
            <a:r>
              <a:rPr lang="lv-LV" dirty="0" err="1" smtClean="0"/>
              <a:t>page</a:t>
            </a:r>
            <a:r>
              <a:rPr lang="lv-LV" dirty="0" smtClean="0"/>
              <a:t> </a:t>
            </a:r>
            <a:r>
              <a:rPr lang="lv-LV" dirty="0" err="1" smtClean="0"/>
              <a:t>about</a:t>
            </a:r>
            <a:r>
              <a:rPr lang="lv-LV" dirty="0" smtClean="0"/>
              <a:t> </a:t>
            </a:r>
            <a:r>
              <a:rPr lang="lv-LV" dirty="0" err="1" smtClean="0"/>
              <a:t>project</a:t>
            </a:r>
            <a:r>
              <a:rPr lang="lv-LV" dirty="0" smtClean="0"/>
              <a:t> </a:t>
            </a:r>
            <a:r>
              <a:rPr lang="lv-LV" dirty="0" err="1" smtClean="0"/>
              <a:t>activities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Questionnaire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Report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questionnaire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Datebase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case</a:t>
            </a:r>
            <a:r>
              <a:rPr lang="lv-LV" dirty="0" smtClean="0"/>
              <a:t> </a:t>
            </a:r>
            <a:r>
              <a:rPr lang="lv-LV" dirty="0" err="1" smtClean="0"/>
              <a:t>law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Domestic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r>
              <a:rPr lang="lv-LV" dirty="0" smtClean="0"/>
              <a:t> </a:t>
            </a:r>
            <a:r>
              <a:rPr lang="lv-LV" dirty="0" err="1" smtClean="0"/>
              <a:t>exchange</a:t>
            </a:r>
            <a:r>
              <a:rPr lang="lv-LV" dirty="0" smtClean="0"/>
              <a:t> </a:t>
            </a:r>
            <a:r>
              <a:rPr lang="lv-LV" dirty="0" err="1" smtClean="0"/>
              <a:t>conferences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National</a:t>
            </a:r>
            <a:r>
              <a:rPr lang="lv-LV" dirty="0" smtClean="0"/>
              <a:t> </a:t>
            </a:r>
            <a:r>
              <a:rPr lang="lv-LV" dirty="0" err="1" smtClean="0"/>
              <a:t>reports</a:t>
            </a:r>
            <a:r>
              <a:rPr lang="lv-LV" dirty="0" smtClean="0"/>
              <a:t> </a:t>
            </a:r>
            <a:r>
              <a:rPr lang="lv-LV" dirty="0" err="1" smtClean="0"/>
              <a:t>collecting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endParaRPr lang="lv-LV" dirty="0" smtClean="0"/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International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r>
              <a:rPr lang="lv-LV" dirty="0" smtClean="0"/>
              <a:t> </a:t>
            </a:r>
            <a:r>
              <a:rPr lang="lv-LV" dirty="0" err="1" smtClean="0"/>
              <a:t>exchange</a:t>
            </a:r>
            <a:r>
              <a:rPr lang="lv-LV" dirty="0" smtClean="0"/>
              <a:t> </a:t>
            </a:r>
            <a:r>
              <a:rPr lang="lv-LV" dirty="0" err="1" smtClean="0"/>
              <a:t>conference</a:t>
            </a:r>
            <a:r>
              <a:rPr lang="lv-LV" dirty="0" smtClean="0"/>
              <a:t> (to </a:t>
            </a:r>
            <a:r>
              <a:rPr lang="lv-LV" dirty="0" err="1" smtClean="0"/>
              <a:t>be</a:t>
            </a:r>
            <a:r>
              <a:rPr lang="lv-LV" dirty="0" smtClean="0"/>
              <a:t> </a:t>
            </a:r>
            <a:r>
              <a:rPr lang="lv-LV" dirty="0" err="1" smtClean="0"/>
              <a:t>held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Genova</a:t>
            </a:r>
            <a:r>
              <a:rPr lang="lv-LV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err="1" smtClean="0"/>
              <a:t>Guidelines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cross-border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practices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E-</a:t>
            </a:r>
            <a:r>
              <a:rPr lang="lv-LV" dirty="0" err="1" smtClean="0"/>
              <a:t>book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21E2-728D-4323-A2C5-900CE618659C}" type="datetime4">
              <a:rPr lang="it-IT" smtClean="0"/>
              <a:t>3 aprile 2017</a:t>
            </a:fld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E91-EF95-4071-B06C-4BB50DEA3C0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481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463</Words>
  <Application>Microsoft Office PowerPoint</Application>
  <PresentationFormat>On-screen Show (4:3)</PresentationFormat>
  <Paragraphs>76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Book Antiqua</vt:lpstr>
      <vt:lpstr>Calibri</vt:lpstr>
      <vt:lpstr>Tema di Office</vt:lpstr>
      <vt:lpstr>Introduction to the project «SaveComp» on cross-border insolvency issues</vt:lpstr>
      <vt:lpstr>Project outline</vt:lpstr>
      <vt:lpstr>Objectives</vt:lpstr>
      <vt:lpstr>Objectives</vt:lpstr>
      <vt:lpstr>Activities</vt:lpstr>
      <vt:lpstr>Activities</vt:lpstr>
      <vt:lpstr>Type of beneficiaries of the project</vt:lpstr>
      <vt:lpstr>Expected results</vt:lpstr>
      <vt:lpstr>Type of outputs to be produced</vt:lpstr>
      <vt:lpstr>Project partners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dirint</dc:creator>
  <cp:lastModifiedBy>Dana</cp:lastModifiedBy>
  <cp:revision>173</cp:revision>
  <cp:lastPrinted>2017-03-21T15:05:30Z</cp:lastPrinted>
  <dcterms:created xsi:type="dcterms:W3CDTF">2016-08-22T06:27:05Z</dcterms:created>
  <dcterms:modified xsi:type="dcterms:W3CDTF">2017-04-03T19:52:26Z</dcterms:modified>
</cp:coreProperties>
</file>