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0" r:id="rId2"/>
    <p:sldId id="318" r:id="rId3"/>
    <p:sldId id="326" r:id="rId4"/>
    <p:sldId id="391" r:id="rId5"/>
    <p:sldId id="327" r:id="rId6"/>
    <p:sldId id="323" r:id="rId7"/>
    <p:sldId id="322" r:id="rId8"/>
    <p:sldId id="394" r:id="rId9"/>
    <p:sldId id="395" r:id="rId10"/>
    <p:sldId id="397" r:id="rId11"/>
    <p:sldId id="398" r:id="rId12"/>
    <p:sldId id="399" r:id="rId13"/>
    <p:sldId id="407" r:id="rId14"/>
    <p:sldId id="409" r:id="rId15"/>
    <p:sldId id="400" r:id="rId16"/>
    <p:sldId id="401" r:id="rId17"/>
    <p:sldId id="402" r:id="rId18"/>
    <p:sldId id="403" r:id="rId19"/>
    <p:sldId id="404" r:id="rId20"/>
    <p:sldId id="405" r:id="rId21"/>
    <p:sldId id="408" r:id="rId22"/>
    <p:sldId id="373" r:id="rId23"/>
    <p:sldId id="259" r:id="rId24"/>
  </p:sldIdLst>
  <p:sldSz cx="9144000" cy="6858000" type="screen4x3"/>
  <p:notesSz cx="6797675" cy="9928225"/>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59" autoAdjust="0"/>
  </p:normalViewPr>
  <p:slideViewPr>
    <p:cSldViewPr>
      <p:cViewPr varScale="1">
        <p:scale>
          <a:sx n="85" d="100"/>
          <a:sy n="85" d="100"/>
        </p:scale>
        <p:origin x="100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846" y="-10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59692B9F-A9C6-4F8E-A063-280447F2DA3D}" type="datetimeFigureOut">
              <a:rPr lang="lt-LT" smtClean="0"/>
              <a:pPr/>
              <a:t>2016.07.18</a:t>
            </a:fld>
            <a:endParaRPr lang="lt-LT"/>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1B5CB8DB-38B0-4AB7-8FC9-6A076EA5D0BF}" type="slidenum">
              <a:rPr lang="lt-LT" smtClean="0"/>
              <a:pPr/>
              <a:t>‹#›</a:t>
            </a:fld>
            <a:endParaRPr lang="lt-LT"/>
          </a:p>
        </p:txBody>
      </p:sp>
    </p:spTree>
    <p:extLst>
      <p:ext uri="{BB962C8B-B14F-4D97-AF65-F5344CB8AC3E}">
        <p14:creationId xmlns:p14="http://schemas.microsoft.com/office/powerpoint/2010/main" val="77854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3C3FBB3E-5F1F-496E-9192-4192D90A0288}" type="datetimeFigureOut">
              <a:rPr lang="lt-LT" smtClean="0"/>
              <a:t>2016.07.18</a:t>
            </a:fld>
            <a:endParaRPr lang="lt-LT"/>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03A00D7E-7892-4B14-81B1-7C3729DC095A}" type="slidenum">
              <a:rPr lang="lt-LT" smtClean="0"/>
              <a:t>‹#›</a:t>
            </a:fld>
            <a:endParaRPr lang="lt-LT"/>
          </a:p>
        </p:txBody>
      </p:sp>
    </p:spTree>
    <p:extLst>
      <p:ext uri="{BB962C8B-B14F-4D97-AF65-F5344CB8AC3E}">
        <p14:creationId xmlns:p14="http://schemas.microsoft.com/office/powerpoint/2010/main" val="70264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03A00D7E-7892-4B14-81B1-7C3729DC095A}" type="slidenum">
              <a:rPr lang="lt-LT" smtClean="0"/>
              <a:t>1</a:t>
            </a:fld>
            <a:endParaRPr lang="lt-LT"/>
          </a:p>
        </p:txBody>
      </p:sp>
    </p:spTree>
    <p:extLst>
      <p:ext uri="{BB962C8B-B14F-4D97-AF65-F5344CB8AC3E}">
        <p14:creationId xmlns:p14="http://schemas.microsoft.com/office/powerpoint/2010/main" val="13589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Taikinamojo tarpininkavimo metu gali dalyvauti tik ginčo šalys, jų atstovai ir taikinimo tarpininkas. Ginčo šalių prašymu arba sutikimu taikinamojo tarpininkavimo metu gali dalyvauti ir kiti asmenys. Taikinimo tarpininkas, nustatęs, kad yra ir daugiau sprendžiamo ginčo šalių, pasiūlo šioje ginčų sprendimo procedūroje dalyvaujančioms ginčo šalims susitarti su kitomis ginčo šalimis dėl ginčo sprendimo taikinamojo tarpininkavimo būdu.</a:t>
            </a:r>
            <a:endParaRPr lang="lt-LT" dirty="0"/>
          </a:p>
        </p:txBody>
      </p:sp>
      <p:sp>
        <p:nvSpPr>
          <p:cNvPr id="4" name="Slide Number Placeholder 3"/>
          <p:cNvSpPr>
            <a:spLocks noGrp="1"/>
          </p:cNvSpPr>
          <p:nvPr>
            <p:ph type="sldNum" sz="quarter" idx="10"/>
          </p:nvPr>
        </p:nvSpPr>
        <p:spPr/>
        <p:txBody>
          <a:bodyPr/>
          <a:lstStyle/>
          <a:p>
            <a:fld id="{03A00D7E-7892-4B14-81B1-7C3729DC095A}" type="slidenum">
              <a:rPr lang="lt-LT" smtClean="0"/>
              <a:t>2</a:t>
            </a:fld>
            <a:endParaRPr lang="lt-LT"/>
          </a:p>
        </p:txBody>
      </p:sp>
    </p:spTree>
    <p:extLst>
      <p:ext uri="{BB962C8B-B14F-4D97-AF65-F5344CB8AC3E}">
        <p14:creationId xmlns:p14="http://schemas.microsoft.com/office/powerpoint/2010/main" val="6098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Hardening. Irritation over the issue leads to a hardened stance in the interaction</a:t>
            </a:r>
          </a:p>
          <a:p>
            <a:endParaRPr lang="en-US" dirty="0" smtClean="0"/>
          </a:p>
          <a:p>
            <a:r>
              <a:rPr lang="en-US" dirty="0" smtClean="0"/>
              <a:t>-          Debates. The irritation is vented through debate and arguments.</a:t>
            </a:r>
          </a:p>
          <a:p>
            <a:endParaRPr lang="en-US" dirty="0" smtClean="0"/>
          </a:p>
          <a:p>
            <a:r>
              <a:rPr lang="en-US" dirty="0" smtClean="0"/>
              <a:t>-          Actions, not words. The time for talk has passed, it’s time for action to reach your goal.</a:t>
            </a:r>
          </a:p>
          <a:p>
            <a:endParaRPr lang="en-US" dirty="0" smtClean="0"/>
          </a:p>
          <a:p>
            <a:r>
              <a:rPr lang="en-US" dirty="0" smtClean="0"/>
              <a:t>-          Image and coalition. Support is sought from others to boost reputation.</a:t>
            </a:r>
          </a:p>
          <a:p>
            <a:endParaRPr lang="en-US" dirty="0" smtClean="0"/>
          </a:p>
          <a:p>
            <a:r>
              <a:rPr lang="en-US" dirty="0" smtClean="0"/>
              <a:t>-          Loss of face. Backing down is no longer an option. Images and position start to polarize.</a:t>
            </a:r>
          </a:p>
          <a:p>
            <a:endParaRPr lang="en-US" dirty="0" smtClean="0"/>
          </a:p>
          <a:p>
            <a:r>
              <a:rPr lang="en-US" dirty="0" smtClean="0"/>
              <a:t>-          Strategies of threats. In this phase threats will be used to try and ‘win’ the conflict.</a:t>
            </a:r>
          </a:p>
          <a:p>
            <a:endParaRPr lang="en-US" dirty="0" smtClean="0"/>
          </a:p>
          <a:p>
            <a:r>
              <a:rPr lang="en-US" dirty="0" smtClean="0"/>
              <a:t>-          Limited destruction. Words as ‘eliminate’ </a:t>
            </a:r>
            <a:r>
              <a:rPr lang="en-US" dirty="0" err="1" smtClean="0"/>
              <a:t>en</a:t>
            </a:r>
            <a:r>
              <a:rPr lang="en-US" dirty="0" smtClean="0"/>
              <a:t> ‘exterminate’ are used in the escalation.</a:t>
            </a:r>
          </a:p>
          <a:p>
            <a:endParaRPr lang="en-US" dirty="0" smtClean="0"/>
          </a:p>
          <a:p>
            <a:r>
              <a:rPr lang="en-US" dirty="0" smtClean="0"/>
              <a:t>-          Viewing as enemy. The other party is viewed as an enemy that must be destroyed.</a:t>
            </a:r>
          </a:p>
          <a:p>
            <a:endParaRPr lang="en-US" dirty="0" smtClean="0"/>
          </a:p>
          <a:p>
            <a:r>
              <a:rPr lang="en-US" dirty="0" smtClean="0"/>
              <a:t>-          Together into the abyss. Self-preservation is neglected. All reason is abandoned.</a:t>
            </a:r>
          </a:p>
          <a:p>
            <a:endParaRPr lang="lt-LT" dirty="0"/>
          </a:p>
        </p:txBody>
      </p:sp>
      <p:sp>
        <p:nvSpPr>
          <p:cNvPr id="4" name="Slide Number Placeholder 3"/>
          <p:cNvSpPr>
            <a:spLocks noGrp="1"/>
          </p:cNvSpPr>
          <p:nvPr>
            <p:ph type="sldNum" sz="quarter" idx="10"/>
          </p:nvPr>
        </p:nvSpPr>
        <p:spPr/>
        <p:txBody>
          <a:bodyPr/>
          <a:lstStyle/>
          <a:p>
            <a:fld id="{03A00D7E-7892-4B14-81B1-7C3729DC095A}" type="slidenum">
              <a:rPr lang="lt-LT" smtClean="0"/>
              <a:t>18</a:t>
            </a:fld>
            <a:endParaRPr lang="lt-LT"/>
          </a:p>
        </p:txBody>
      </p:sp>
    </p:spTree>
    <p:extLst>
      <p:ext uri="{BB962C8B-B14F-4D97-AF65-F5344CB8AC3E}">
        <p14:creationId xmlns:p14="http://schemas.microsoft.com/office/powerpoint/2010/main" val="417127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Hardening. Irritation over the issue leads to a hardened stance in the interaction</a:t>
            </a:r>
          </a:p>
          <a:p>
            <a:endParaRPr lang="en-US" dirty="0" smtClean="0"/>
          </a:p>
          <a:p>
            <a:r>
              <a:rPr lang="en-US" dirty="0" smtClean="0"/>
              <a:t>-          Debates. The irritation is vented through debate and arguments.</a:t>
            </a:r>
          </a:p>
          <a:p>
            <a:endParaRPr lang="en-US" dirty="0" smtClean="0"/>
          </a:p>
          <a:p>
            <a:r>
              <a:rPr lang="en-US" dirty="0" smtClean="0"/>
              <a:t>-          Actions, not words. The time for talk has passed, it’s time for action to reach your goal.</a:t>
            </a:r>
          </a:p>
          <a:p>
            <a:endParaRPr lang="en-US" dirty="0" smtClean="0"/>
          </a:p>
          <a:p>
            <a:r>
              <a:rPr lang="en-US" dirty="0" smtClean="0"/>
              <a:t>-          Image and coalition. Support is sought from others to boost reputation.</a:t>
            </a:r>
          </a:p>
          <a:p>
            <a:endParaRPr lang="en-US" dirty="0" smtClean="0"/>
          </a:p>
          <a:p>
            <a:r>
              <a:rPr lang="en-US" dirty="0" smtClean="0"/>
              <a:t>-          Loss of face. Backing down is no longer an option. Images and position start to polarize.</a:t>
            </a:r>
          </a:p>
          <a:p>
            <a:endParaRPr lang="en-US" dirty="0" smtClean="0"/>
          </a:p>
          <a:p>
            <a:r>
              <a:rPr lang="en-US" dirty="0" smtClean="0"/>
              <a:t>-          Strategies of threats. In this phase threats will be used to try and ‘win’ the conflict.</a:t>
            </a:r>
          </a:p>
          <a:p>
            <a:endParaRPr lang="en-US" dirty="0" smtClean="0"/>
          </a:p>
          <a:p>
            <a:r>
              <a:rPr lang="en-US" dirty="0" smtClean="0"/>
              <a:t>-          Limited destruction. Words as ‘eliminate’ </a:t>
            </a:r>
            <a:r>
              <a:rPr lang="en-US" dirty="0" err="1" smtClean="0"/>
              <a:t>en</a:t>
            </a:r>
            <a:r>
              <a:rPr lang="en-US" dirty="0" smtClean="0"/>
              <a:t> ‘exterminate’ are used in the escalation.</a:t>
            </a:r>
          </a:p>
          <a:p>
            <a:endParaRPr lang="en-US" dirty="0" smtClean="0"/>
          </a:p>
          <a:p>
            <a:r>
              <a:rPr lang="en-US" dirty="0" smtClean="0"/>
              <a:t>-          Viewing as enemy. The other party is viewed as an enemy that must be destroyed.</a:t>
            </a:r>
          </a:p>
          <a:p>
            <a:endParaRPr lang="en-US" dirty="0" smtClean="0"/>
          </a:p>
          <a:p>
            <a:r>
              <a:rPr lang="en-US" dirty="0" smtClean="0"/>
              <a:t>-          Together into the abyss. Self-preservation is neglected. All reason is abandoned.</a:t>
            </a:r>
          </a:p>
          <a:p>
            <a:endParaRPr lang="lt-LT" dirty="0"/>
          </a:p>
        </p:txBody>
      </p:sp>
      <p:sp>
        <p:nvSpPr>
          <p:cNvPr id="4" name="Slide Number Placeholder 3"/>
          <p:cNvSpPr>
            <a:spLocks noGrp="1"/>
          </p:cNvSpPr>
          <p:nvPr>
            <p:ph type="sldNum" sz="quarter" idx="10"/>
          </p:nvPr>
        </p:nvSpPr>
        <p:spPr/>
        <p:txBody>
          <a:bodyPr/>
          <a:lstStyle/>
          <a:p>
            <a:fld id="{03A00D7E-7892-4B14-81B1-7C3729DC095A}" type="slidenum">
              <a:rPr lang="lt-LT" smtClean="0"/>
              <a:t>19</a:t>
            </a:fld>
            <a:endParaRPr lang="lt-LT"/>
          </a:p>
        </p:txBody>
      </p:sp>
    </p:spTree>
    <p:extLst>
      <p:ext uri="{BB962C8B-B14F-4D97-AF65-F5344CB8AC3E}">
        <p14:creationId xmlns:p14="http://schemas.microsoft.com/office/powerpoint/2010/main" val="428359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Hardening. Irritation over the issue leads to a hardened stance in the interaction</a:t>
            </a:r>
          </a:p>
          <a:p>
            <a:endParaRPr lang="en-US" dirty="0" smtClean="0"/>
          </a:p>
          <a:p>
            <a:r>
              <a:rPr lang="en-US" dirty="0" smtClean="0"/>
              <a:t>-          Debates. The irritation is vented through debate and arguments.</a:t>
            </a:r>
          </a:p>
          <a:p>
            <a:endParaRPr lang="en-US" dirty="0" smtClean="0"/>
          </a:p>
          <a:p>
            <a:r>
              <a:rPr lang="en-US" dirty="0" smtClean="0"/>
              <a:t>-          Actions, not words. The time for talk has passed, it’s time for action to reach your goal.</a:t>
            </a:r>
          </a:p>
          <a:p>
            <a:endParaRPr lang="en-US" dirty="0" smtClean="0"/>
          </a:p>
          <a:p>
            <a:r>
              <a:rPr lang="en-US" dirty="0" smtClean="0"/>
              <a:t>-          Image and coalition. Support is sought from others to boost reputation.</a:t>
            </a:r>
          </a:p>
          <a:p>
            <a:endParaRPr lang="en-US" dirty="0" smtClean="0"/>
          </a:p>
          <a:p>
            <a:r>
              <a:rPr lang="en-US" dirty="0" smtClean="0"/>
              <a:t>-          Loss of face. Backing down is no longer an option. Images and position start to polarize.</a:t>
            </a:r>
          </a:p>
          <a:p>
            <a:endParaRPr lang="en-US" dirty="0" smtClean="0"/>
          </a:p>
          <a:p>
            <a:r>
              <a:rPr lang="en-US" dirty="0" smtClean="0"/>
              <a:t>-          Strategies of threats. In this phase threats will be used to try and ‘win’ the conflict.</a:t>
            </a:r>
          </a:p>
          <a:p>
            <a:endParaRPr lang="en-US" dirty="0" smtClean="0"/>
          </a:p>
          <a:p>
            <a:r>
              <a:rPr lang="en-US" dirty="0" smtClean="0"/>
              <a:t>-          Limited destruction. Words as ‘eliminate’ </a:t>
            </a:r>
            <a:r>
              <a:rPr lang="en-US" dirty="0" err="1" smtClean="0"/>
              <a:t>en</a:t>
            </a:r>
            <a:r>
              <a:rPr lang="en-US" dirty="0" smtClean="0"/>
              <a:t> ‘exterminate’ are used in the escalation.</a:t>
            </a:r>
          </a:p>
          <a:p>
            <a:endParaRPr lang="en-US" dirty="0" smtClean="0"/>
          </a:p>
          <a:p>
            <a:r>
              <a:rPr lang="en-US" dirty="0" smtClean="0"/>
              <a:t>-          Viewing as enemy. The other party is viewed as an enemy that must be destroyed.</a:t>
            </a:r>
          </a:p>
          <a:p>
            <a:endParaRPr lang="en-US" dirty="0" smtClean="0"/>
          </a:p>
          <a:p>
            <a:r>
              <a:rPr lang="en-US" dirty="0" smtClean="0"/>
              <a:t>-          Together into the abyss. Self-preservation is neglected. </a:t>
            </a:r>
            <a:r>
              <a:rPr lang="en-US" smtClean="0"/>
              <a:t>All reason is abandoned.</a:t>
            </a:r>
          </a:p>
          <a:p>
            <a:endParaRPr lang="lt-LT"/>
          </a:p>
        </p:txBody>
      </p:sp>
      <p:sp>
        <p:nvSpPr>
          <p:cNvPr id="4" name="Slide Number Placeholder 3"/>
          <p:cNvSpPr>
            <a:spLocks noGrp="1"/>
          </p:cNvSpPr>
          <p:nvPr>
            <p:ph type="sldNum" sz="quarter" idx="10"/>
          </p:nvPr>
        </p:nvSpPr>
        <p:spPr/>
        <p:txBody>
          <a:bodyPr/>
          <a:lstStyle/>
          <a:p>
            <a:fld id="{03A00D7E-7892-4B14-81B1-7C3729DC095A}" type="slidenum">
              <a:rPr lang="lt-LT" smtClean="0"/>
              <a:t>20</a:t>
            </a:fld>
            <a:endParaRPr lang="lt-LT"/>
          </a:p>
        </p:txBody>
      </p:sp>
    </p:spTree>
    <p:extLst>
      <p:ext uri="{BB962C8B-B14F-4D97-AF65-F5344CB8AC3E}">
        <p14:creationId xmlns:p14="http://schemas.microsoft.com/office/powerpoint/2010/main" val="2731502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šel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95536" y="2132856"/>
            <a:ext cx="8352928" cy="3168352"/>
          </a:xfrm>
        </p:spPr>
        <p:txBody>
          <a:bodyPr>
            <a:normAutofit/>
          </a:bodyPr>
          <a:lstStyle>
            <a:lvl1pPr marL="0" indent="0" algn="l">
              <a:buNone/>
              <a:defRPr sz="1800">
                <a:solidFill>
                  <a:schemeClr val="tx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Tekstas</a:t>
            </a:r>
            <a:endParaRPr lang="lt-LT" dirty="0"/>
          </a:p>
        </p:txBody>
      </p:sp>
      <p:sp>
        <p:nvSpPr>
          <p:cNvPr id="5" name="Text Placeholder 4"/>
          <p:cNvSpPr>
            <a:spLocks noGrp="1"/>
          </p:cNvSpPr>
          <p:nvPr>
            <p:ph type="body" sz="quarter" idx="10" hasCustomPrompt="1"/>
          </p:nvPr>
        </p:nvSpPr>
        <p:spPr>
          <a:xfrm>
            <a:off x="395536" y="404664"/>
            <a:ext cx="8352928" cy="1008112"/>
          </a:xfrm>
          <a:noFill/>
          <a:ln>
            <a:noFill/>
          </a:ln>
        </p:spPr>
        <p:style>
          <a:lnRef idx="2">
            <a:schemeClr val="accent2"/>
          </a:lnRef>
          <a:fillRef idx="1">
            <a:schemeClr val="lt1"/>
          </a:fillRef>
          <a:effectRef idx="0">
            <a:schemeClr val="accent2"/>
          </a:effectRef>
          <a:fontRef idx="none"/>
        </p:style>
        <p:txBody>
          <a:bodyPr>
            <a:normAutofit/>
          </a:bodyPr>
          <a:lstStyle>
            <a:lvl1pPr>
              <a:buNone/>
              <a:defRPr sz="3600" b="0" cap="none" spc="0" baseline="0">
                <a:ln w="18415" cmpd="sng">
                  <a:noFill/>
                  <a:prstDash val="solid"/>
                </a:ln>
                <a:solidFill>
                  <a:schemeClr val="tx1"/>
                </a:solidFill>
                <a:effectLst/>
                <a:latin typeface="Myriad Pro" pitchFamily="34" charset="0"/>
              </a:defRPr>
            </a:lvl1pPr>
          </a:lstStyle>
          <a:p>
            <a:pPr lvl="0"/>
            <a:r>
              <a:rPr lang="lt-LT" dirty="0" smtClean="0"/>
              <a:t>Tekstas</a:t>
            </a:r>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rin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536" y="404664"/>
            <a:ext cx="8352928" cy="4896544"/>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0" baseline="0">
                <a:solidFill>
                  <a:schemeClr val="tx1"/>
                </a:solidFill>
                <a:latin typeface="Myriad Pro"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lt-LT" dirty="0" smtClean="0"/>
              <a:t>Tekstas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lt-LT"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lt-LT"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lt-LT" dirty="0" smtClean="0"/>
          </a:p>
          <a:p>
            <a:pPr lvl="0"/>
            <a:endParaRPr lang="lt-L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skutinis lap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5536" y="404664"/>
            <a:ext cx="8352928" cy="4896544"/>
          </a:xfrm>
        </p:spPr>
        <p:txBody>
          <a:bodyPr anchor="t" anchorCtr="0">
            <a:normAutofit/>
          </a:bodyPr>
          <a:lstStyle>
            <a:lvl1pPr marL="0" indent="0" algn="l">
              <a:buNone/>
              <a:defRPr sz="1800">
                <a:solidFill>
                  <a:schemeClr val="tx1"/>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dirty="0" smtClean="0"/>
              <a:t>Tekstas</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Viršel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7504" y="5849888"/>
            <a:ext cx="5328592" cy="891480"/>
          </a:xfrm>
          <a:noFill/>
          <a:ln>
            <a:noFill/>
          </a:ln>
        </p:spPr>
        <p:style>
          <a:lnRef idx="2">
            <a:schemeClr val="accent2"/>
          </a:lnRef>
          <a:fillRef idx="1">
            <a:schemeClr val="lt1"/>
          </a:fillRef>
          <a:effectRef idx="0">
            <a:schemeClr val="accent2"/>
          </a:effectRef>
          <a:fontRef idx="none"/>
        </p:style>
        <p:txBody>
          <a:bodyPr>
            <a:normAutofit/>
          </a:bodyPr>
          <a:lstStyle>
            <a:lvl1pPr>
              <a:buNone/>
              <a:defRPr sz="1600" b="0" cap="none" spc="0" baseline="0">
                <a:ln w="18415" cmpd="sng">
                  <a:noFill/>
                  <a:prstDash val="solid"/>
                </a:ln>
                <a:solidFill>
                  <a:schemeClr val="tx1"/>
                </a:solidFill>
                <a:effectLst/>
                <a:latin typeface="Myriad Pro" pitchFamily="34" charset="0"/>
              </a:defRPr>
            </a:lvl1pPr>
          </a:lstStyle>
          <a:p>
            <a:pPr lvl="0"/>
            <a:r>
              <a:rPr lang="lt-LT" dirty="0" smtClean="0"/>
              <a:t>Mokslo ir tarptautinių ryšių </a:t>
            </a:r>
            <a:r>
              <a:rPr lang="lt-LT" dirty="0" err="1" smtClean="0"/>
              <a:t>prorektorė</a:t>
            </a:r>
            <a:r>
              <a:rPr lang="lt-LT" dirty="0" smtClean="0"/>
              <a:t> Dr. Inga Žalėnienė</a:t>
            </a:r>
          </a:p>
          <a:p>
            <a:pPr lvl="0"/>
            <a:r>
              <a:rPr lang="lt-LT" dirty="0" smtClean="0"/>
              <a:t>Didlaukio g. 55, Vilnius</a:t>
            </a:r>
          </a:p>
          <a:p>
            <a:pPr lvl="0"/>
            <a:r>
              <a:rPr lang="lt-LT" dirty="0" smtClean="0"/>
              <a:t>El. p. research@mruni.eu</a:t>
            </a:r>
            <a:endParaRPr lang="en-US" dirty="0" smtClean="0"/>
          </a:p>
        </p:txBody>
      </p:sp>
    </p:spTree>
    <p:extLst>
      <p:ext uri="{BB962C8B-B14F-4D97-AF65-F5344CB8AC3E}">
        <p14:creationId xmlns:p14="http://schemas.microsoft.com/office/powerpoint/2010/main" val="6167802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6292C-D345-4753-8820-C6D019E3B898}" type="datetimeFigureOut">
              <a:rPr lang="lt-LT" smtClean="0"/>
              <a:pPr/>
              <a:t>2016.07.18</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466D9-59F9-4A9A-B2AD-E0AB28166AD8}"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sOFhU4foWy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79512" y="5733256"/>
            <a:ext cx="5256584" cy="1008112"/>
          </a:xfrm>
        </p:spPr>
        <p:txBody>
          <a:bodyPr>
            <a:noAutofit/>
          </a:bodyPr>
          <a:lstStyle/>
          <a:p>
            <a:pPr>
              <a:defRPr/>
            </a:pPr>
            <a:r>
              <a:rPr lang="lt-LT" sz="1800" dirty="0" err="1" smtClean="0">
                <a:latin typeface="Arial Black" panose="020B0A04020102020204" pitchFamily="34" charset="0"/>
              </a:rPr>
              <a:t>Basics</a:t>
            </a:r>
            <a:r>
              <a:rPr lang="lt-LT" sz="1800" dirty="0" smtClean="0">
                <a:latin typeface="Arial Black" panose="020B0A04020102020204" pitchFamily="34" charset="0"/>
              </a:rPr>
              <a:t> </a:t>
            </a:r>
            <a:r>
              <a:rPr lang="lt-LT" sz="1800" dirty="0" err="1" smtClean="0">
                <a:latin typeface="Arial Black" panose="020B0A04020102020204" pitchFamily="34" charset="0"/>
              </a:rPr>
              <a:t>of</a:t>
            </a:r>
            <a:r>
              <a:rPr lang="lt-LT" sz="1800" dirty="0" smtClean="0">
                <a:latin typeface="Arial Black" panose="020B0A04020102020204" pitchFamily="34" charset="0"/>
              </a:rPr>
              <a:t> </a:t>
            </a:r>
            <a:r>
              <a:rPr lang="lt-LT" sz="1800" dirty="0" err="1" smtClean="0">
                <a:latin typeface="Arial Black" panose="020B0A04020102020204" pitchFamily="34" charset="0"/>
              </a:rPr>
              <a:t>Alternative</a:t>
            </a:r>
            <a:r>
              <a:rPr lang="lt-LT" sz="1800" dirty="0" smtClean="0">
                <a:latin typeface="Arial Black" panose="020B0A04020102020204" pitchFamily="34" charset="0"/>
              </a:rPr>
              <a:t> </a:t>
            </a:r>
            <a:r>
              <a:rPr lang="en-US" sz="1800" dirty="0" smtClean="0">
                <a:latin typeface="Arial Black" panose="020B0A04020102020204" pitchFamily="34" charset="0"/>
              </a:rPr>
              <a:t>D</a:t>
            </a:r>
            <a:r>
              <a:rPr lang="lt-LT" sz="1800" dirty="0" err="1" smtClean="0">
                <a:latin typeface="Arial Black" panose="020B0A04020102020204" pitchFamily="34" charset="0"/>
              </a:rPr>
              <a:t>ispute</a:t>
            </a:r>
            <a:r>
              <a:rPr lang="lt-LT" sz="1800" dirty="0" smtClean="0">
                <a:latin typeface="Arial Black" panose="020B0A04020102020204" pitchFamily="34" charset="0"/>
              </a:rPr>
              <a:t> </a:t>
            </a:r>
            <a:r>
              <a:rPr lang="en-US" sz="1800" dirty="0" err="1">
                <a:latin typeface="Arial Black" panose="020B0A04020102020204" pitchFamily="34" charset="0"/>
              </a:rPr>
              <a:t>R</a:t>
            </a:r>
            <a:r>
              <a:rPr lang="lt-LT" sz="1800" dirty="0" err="1" smtClean="0">
                <a:latin typeface="Arial Black" panose="020B0A04020102020204" pitchFamily="34" charset="0"/>
              </a:rPr>
              <a:t>esolution</a:t>
            </a:r>
            <a:endParaRPr lang="lt-LT" sz="1800" dirty="0" smtClean="0">
              <a:latin typeface="Arial Black" panose="020B0A04020102020204" pitchFamily="34" charset="0"/>
            </a:endParaRPr>
          </a:p>
          <a:p>
            <a:pPr>
              <a:defRPr/>
            </a:pPr>
            <a:endParaRPr lang="lt-LT" sz="1000" dirty="0">
              <a:latin typeface="Arial Black" panose="020B0A04020102020204" pitchFamily="34" charset="0"/>
            </a:endParaRPr>
          </a:p>
          <a:p>
            <a:pPr algn="r">
              <a:defRPr/>
            </a:pPr>
            <a:r>
              <a:rPr lang="lt-LT" sz="1000" dirty="0" err="1" smtClean="0">
                <a:latin typeface="Arial Black" panose="020B0A04020102020204" pitchFamily="34" charset="0"/>
              </a:rPr>
              <a:t>Assoc</a:t>
            </a:r>
            <a:r>
              <a:rPr lang="lt-LT" sz="1000" dirty="0" smtClean="0">
                <a:latin typeface="Arial Black" panose="020B0A04020102020204" pitchFamily="34" charset="0"/>
              </a:rPr>
              <a:t>. prof. Agnė Tvaronavičienė</a:t>
            </a:r>
          </a:p>
          <a:p>
            <a:pPr algn="r">
              <a:defRPr/>
            </a:pPr>
            <a:r>
              <a:rPr lang="en-US" sz="1000" dirty="0" smtClean="0">
                <a:latin typeface="Arial Black" panose="020B0A04020102020204" pitchFamily="34" charset="0"/>
              </a:rPr>
              <a:t>19</a:t>
            </a:r>
            <a:r>
              <a:rPr lang="en-US" sz="1000" baseline="30000" dirty="0" smtClean="0">
                <a:latin typeface="Arial Black" panose="020B0A04020102020204" pitchFamily="34" charset="0"/>
              </a:rPr>
              <a:t>th</a:t>
            </a:r>
            <a:r>
              <a:rPr lang="en-US" sz="1000" dirty="0" smtClean="0">
                <a:latin typeface="Arial Black" panose="020B0A04020102020204" pitchFamily="34" charset="0"/>
              </a:rPr>
              <a:t> </a:t>
            </a:r>
            <a:r>
              <a:rPr lang="lt-LT" sz="1000" dirty="0" err="1" smtClean="0">
                <a:latin typeface="Arial Black" panose="020B0A04020102020204" pitchFamily="34" charset="0"/>
              </a:rPr>
              <a:t>July</a:t>
            </a:r>
            <a:r>
              <a:rPr lang="en-US" sz="1000" dirty="0" smtClean="0">
                <a:latin typeface="Arial Black" panose="020B0A04020102020204" pitchFamily="34" charset="0"/>
              </a:rPr>
              <a:t>, 2016</a:t>
            </a:r>
            <a:endParaRPr lang="lt-LT" sz="1000" dirty="0" smtClean="0">
              <a:latin typeface="Arial Black" panose="020B0A04020102020204" pitchFamily="34" charset="0"/>
            </a:endParaRPr>
          </a:p>
          <a:p>
            <a:pPr>
              <a:defRPr/>
            </a:pPr>
            <a:endParaRPr lang="lt-LT" sz="1000" dirty="0">
              <a:latin typeface="Arial Black" panose="020B0A04020102020204" pitchFamily="34" charset="0"/>
            </a:endParaRPr>
          </a:p>
        </p:txBody>
      </p:sp>
    </p:spTree>
    <p:extLst>
      <p:ext uri="{BB962C8B-B14F-4D97-AF65-F5344CB8AC3E}">
        <p14:creationId xmlns:p14="http://schemas.microsoft.com/office/powerpoint/2010/main" val="3235347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MEDIATION</a:t>
            </a:r>
          </a:p>
          <a:p>
            <a:endParaRPr lang="en-US" dirty="0"/>
          </a:p>
          <a:p>
            <a:pPr algn="just"/>
            <a:r>
              <a:rPr lang="en-US" dirty="0" smtClean="0"/>
              <a:t>This type of ADR means the settlement </a:t>
            </a:r>
            <a:r>
              <a:rPr lang="en-US" dirty="0"/>
              <a:t>of a </a:t>
            </a:r>
            <a:r>
              <a:rPr lang="en-US" dirty="0" smtClean="0"/>
              <a:t>dispute </a:t>
            </a:r>
            <a:r>
              <a:rPr lang="en-US" dirty="0"/>
              <a:t>by setting up an independent person between two contending parties in order to aid them in the settlement of their disagreement</a:t>
            </a:r>
            <a:r>
              <a:rPr lang="en-US" dirty="0" smtClean="0"/>
              <a:t>.</a:t>
            </a:r>
          </a:p>
          <a:p>
            <a:endParaRPr lang="en-US" dirty="0"/>
          </a:p>
          <a:p>
            <a:r>
              <a:rPr lang="en-US" dirty="0" smtClean="0"/>
              <a:t>Main features of mediation:</a:t>
            </a:r>
          </a:p>
          <a:p>
            <a:pPr lvl="0">
              <a:buFont typeface="Arial" pitchFamily="34" charset="0"/>
              <a:buChar char="•"/>
            </a:pPr>
            <a:r>
              <a:rPr lang="en-US" dirty="0" smtClean="0">
                <a:solidFill>
                  <a:prstClr val="black"/>
                </a:solidFill>
              </a:rPr>
              <a:t>allows </a:t>
            </a:r>
            <a:r>
              <a:rPr lang="en-US" dirty="0">
                <a:solidFill>
                  <a:prstClr val="black"/>
                </a:solidFill>
              </a:rPr>
              <a:t>the parties themselves to control the process and the </a:t>
            </a:r>
            <a:r>
              <a:rPr lang="en-US" dirty="0" smtClean="0">
                <a:solidFill>
                  <a:prstClr val="black"/>
                </a:solidFill>
              </a:rPr>
              <a:t>solution;</a:t>
            </a:r>
            <a:endParaRPr lang="en-US" dirty="0">
              <a:solidFill>
                <a:prstClr val="black"/>
              </a:solidFill>
            </a:endParaRPr>
          </a:p>
          <a:p>
            <a:pPr lvl="0">
              <a:buFont typeface="Arial" pitchFamily="34" charset="0"/>
              <a:buChar char="•"/>
            </a:pPr>
            <a:r>
              <a:rPr lang="en-US" dirty="0" smtClean="0">
                <a:solidFill>
                  <a:prstClr val="black"/>
                </a:solidFill>
              </a:rPr>
              <a:t>requires </a:t>
            </a:r>
            <a:r>
              <a:rPr lang="en-US" dirty="0">
                <a:solidFill>
                  <a:prstClr val="black"/>
                </a:solidFill>
              </a:rPr>
              <a:t>involvement of the third </a:t>
            </a:r>
            <a:r>
              <a:rPr lang="en-US" dirty="0" smtClean="0">
                <a:solidFill>
                  <a:prstClr val="black"/>
                </a:solidFill>
              </a:rPr>
              <a:t>neutral party (mediator);</a:t>
            </a:r>
          </a:p>
          <a:p>
            <a:pPr lvl="0">
              <a:buFont typeface="Arial" pitchFamily="34" charset="0"/>
              <a:buChar char="•"/>
            </a:pPr>
            <a:r>
              <a:rPr lang="en-US" dirty="0" smtClean="0">
                <a:solidFill>
                  <a:prstClr val="black"/>
                </a:solidFill>
              </a:rPr>
              <a:t>mediator bring opposing parties together and encourages</a:t>
            </a:r>
          </a:p>
          <a:p>
            <a:pPr marL="0" lvl="0" indent="0"/>
            <a:r>
              <a:rPr lang="en-US" dirty="0" smtClean="0">
                <a:solidFill>
                  <a:prstClr val="black"/>
                </a:solidFill>
              </a:rPr>
              <a:t>them to work out a settlement;</a:t>
            </a:r>
            <a:endParaRPr lang="en-US" dirty="0">
              <a:solidFill>
                <a:prstClr val="black"/>
              </a:solidFill>
            </a:endParaRPr>
          </a:p>
          <a:p>
            <a:pPr lvl="0">
              <a:buFont typeface="Arial" pitchFamily="34" charset="0"/>
              <a:buChar char="•"/>
            </a:pPr>
            <a:r>
              <a:rPr lang="en-US" dirty="0">
                <a:solidFill>
                  <a:prstClr val="black"/>
                </a:solidFill>
              </a:rPr>
              <a:t>informal, low cost, high </a:t>
            </a:r>
            <a:r>
              <a:rPr lang="en-US" dirty="0" smtClean="0">
                <a:solidFill>
                  <a:prstClr val="black"/>
                </a:solidFill>
              </a:rPr>
              <a:t>speed, private, future oriented,</a:t>
            </a:r>
          </a:p>
          <a:p>
            <a:pPr marL="0" lvl="0" indent="0"/>
            <a:r>
              <a:rPr lang="en-US" dirty="0" smtClean="0">
                <a:solidFill>
                  <a:prstClr val="black"/>
                </a:solidFill>
              </a:rPr>
              <a:t>voluntary procedure</a:t>
            </a:r>
            <a:r>
              <a:rPr lang="en-US" dirty="0">
                <a:solidFill>
                  <a:prstClr val="black"/>
                </a:solidFill>
              </a:rPr>
              <a:t>;</a:t>
            </a:r>
          </a:p>
          <a:p>
            <a:pPr lvl="0">
              <a:buFont typeface="Arial" pitchFamily="34" charset="0"/>
              <a:buChar char="•"/>
            </a:pPr>
            <a:r>
              <a:rPr lang="en-US" dirty="0" smtClean="0">
                <a:solidFill>
                  <a:prstClr val="black"/>
                </a:solidFill>
              </a:rPr>
              <a:t>helps to restore relations;</a:t>
            </a:r>
          </a:p>
          <a:p>
            <a:pPr lvl="0">
              <a:buFont typeface="Arial" pitchFamily="34" charset="0"/>
              <a:buChar char="•"/>
            </a:pPr>
            <a:r>
              <a:rPr lang="en-US" dirty="0" smtClean="0">
                <a:solidFill>
                  <a:prstClr val="black"/>
                </a:solidFill>
              </a:rPr>
              <a:t>focuses on underlying interests.</a:t>
            </a:r>
            <a:endParaRPr lang="en-US" dirty="0">
              <a:solidFill>
                <a:prstClr val="black"/>
              </a:solidFill>
            </a:endParaRPr>
          </a:p>
        </p:txBody>
      </p:sp>
      <p:pic>
        <p:nvPicPr>
          <p:cNvPr id="3" name="Picture 2"/>
          <p:cNvPicPr>
            <a:picLocks noChangeAspect="1"/>
          </p:cNvPicPr>
          <p:nvPr/>
        </p:nvPicPr>
        <p:blipFill>
          <a:blip r:embed="rId2"/>
          <a:stretch>
            <a:fillRect/>
          </a:stretch>
        </p:blipFill>
        <p:spPr>
          <a:xfrm>
            <a:off x="6732240" y="3284984"/>
            <a:ext cx="2143125" cy="2143125"/>
          </a:xfrm>
          <a:prstGeom prst="rect">
            <a:avLst/>
          </a:prstGeom>
        </p:spPr>
      </p:pic>
    </p:spTree>
    <p:extLst>
      <p:ext uri="{BB962C8B-B14F-4D97-AF65-F5344CB8AC3E}">
        <p14:creationId xmlns:p14="http://schemas.microsoft.com/office/powerpoint/2010/main" val="93698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404664"/>
            <a:ext cx="8568952" cy="4896544"/>
          </a:xfrm>
        </p:spPr>
        <p:txBody>
          <a:bodyPr>
            <a:normAutofit fontScale="92500" lnSpcReduction="10000"/>
          </a:bodyPr>
          <a:lstStyle/>
          <a:p>
            <a:r>
              <a:rPr lang="en-US" dirty="0" smtClean="0">
                <a:latin typeface="Myriad Pro"/>
              </a:rPr>
              <a:t>ARBITRATION</a:t>
            </a:r>
          </a:p>
          <a:p>
            <a:endParaRPr lang="en-US" dirty="0">
              <a:latin typeface="Myriad Pro"/>
            </a:endParaRPr>
          </a:p>
          <a:p>
            <a:pPr algn="just"/>
            <a:r>
              <a:rPr lang="en-US" dirty="0" smtClean="0">
                <a:latin typeface="Myriad Pro"/>
              </a:rPr>
              <a:t>This type of ADR means the </a:t>
            </a:r>
            <a:r>
              <a:rPr lang="en-US" dirty="0">
                <a:latin typeface="Myriad Pro"/>
              </a:rPr>
              <a:t>hearing and determining of a dispute </a:t>
            </a:r>
            <a:r>
              <a:rPr lang="en-US" dirty="0" smtClean="0">
                <a:latin typeface="Myriad Pro"/>
              </a:rPr>
              <a:t>between </a:t>
            </a:r>
            <a:r>
              <a:rPr lang="en-US" dirty="0">
                <a:latin typeface="Myriad Pro"/>
              </a:rPr>
              <a:t>parties by a person or </a:t>
            </a:r>
            <a:r>
              <a:rPr lang="en-US" dirty="0" smtClean="0">
                <a:latin typeface="Myriad Pro"/>
              </a:rPr>
              <a:t>persons (arbitrators) </a:t>
            </a:r>
            <a:r>
              <a:rPr lang="en-US" dirty="0">
                <a:latin typeface="Myriad Pro"/>
              </a:rPr>
              <a:t>chosen or agreed to by </a:t>
            </a:r>
            <a:r>
              <a:rPr lang="en-US" dirty="0" smtClean="0">
                <a:latin typeface="Myriad Pro"/>
              </a:rPr>
              <a:t>the parties. Arbitration award is recognized and enforceable under the law.</a:t>
            </a:r>
          </a:p>
          <a:p>
            <a:pPr algn="just"/>
            <a:endParaRPr lang="en-US" dirty="0">
              <a:latin typeface="Myriad Pro"/>
            </a:endParaRPr>
          </a:p>
          <a:p>
            <a:pPr algn="just"/>
            <a:r>
              <a:rPr lang="en-US" dirty="0" smtClean="0">
                <a:latin typeface="Myriad Pro"/>
              </a:rPr>
              <a:t>Main features of arbitration:</a:t>
            </a:r>
          </a:p>
          <a:p>
            <a:pPr algn="just">
              <a:buFont typeface="Arial" panose="020B0604020202020204" pitchFamily="34" charset="0"/>
              <a:buChar char="•"/>
            </a:pPr>
            <a:r>
              <a:rPr lang="en-US" dirty="0" smtClean="0">
                <a:latin typeface="Myriad Pro"/>
              </a:rPr>
              <a:t>voluntary (on the bases of arbitration clause or agreement);</a:t>
            </a:r>
          </a:p>
          <a:p>
            <a:pPr marL="285750" lvl="0" indent="-285750">
              <a:spcBef>
                <a:spcPts val="0"/>
              </a:spcBef>
              <a:buFont typeface="Arial" panose="020B0604020202020204" pitchFamily="34" charset="0"/>
              <a:buChar char="•"/>
            </a:pPr>
            <a:r>
              <a:rPr lang="en-US" dirty="0" smtClean="0">
                <a:solidFill>
                  <a:prstClr val="black"/>
                </a:solidFill>
                <a:latin typeface="Myriad Pro"/>
              </a:rPr>
              <a:t>a </a:t>
            </a:r>
            <a:r>
              <a:rPr lang="en-US" dirty="0">
                <a:solidFill>
                  <a:prstClr val="black"/>
                </a:solidFill>
                <a:latin typeface="Myriad Pro"/>
              </a:rPr>
              <a:t>simplified version of a </a:t>
            </a:r>
            <a:r>
              <a:rPr lang="en-US" dirty="0" smtClean="0">
                <a:solidFill>
                  <a:prstClr val="black"/>
                </a:solidFill>
                <a:latin typeface="Myriad Pro"/>
              </a:rPr>
              <a:t>trial;</a:t>
            </a:r>
          </a:p>
          <a:p>
            <a:pPr marL="285750" lvl="0" indent="-285750">
              <a:spcBef>
                <a:spcPts val="0"/>
              </a:spcBef>
              <a:buFont typeface="Arial" panose="020B0604020202020204" pitchFamily="34" charset="0"/>
              <a:buChar char="•"/>
            </a:pPr>
            <a:r>
              <a:rPr lang="en-US" dirty="0" smtClean="0">
                <a:solidFill>
                  <a:prstClr val="black"/>
                </a:solidFill>
                <a:latin typeface="Myriad Pro"/>
              </a:rPr>
              <a:t>parties can agree on arbitral panel, procedural rules, language, applicable law, place of hearings and etc.;</a:t>
            </a:r>
          </a:p>
          <a:p>
            <a:pPr marL="285750" lvl="0" indent="-285750">
              <a:spcBef>
                <a:spcPts val="0"/>
              </a:spcBef>
              <a:buFont typeface="Arial" panose="020B0604020202020204" pitchFamily="34" charset="0"/>
              <a:buChar char="•"/>
            </a:pPr>
            <a:r>
              <a:rPr lang="en-US" dirty="0" smtClean="0">
                <a:solidFill>
                  <a:prstClr val="black"/>
                </a:solidFill>
                <a:latin typeface="Myriad Pro"/>
              </a:rPr>
              <a:t>decision is mandatory to follow;</a:t>
            </a:r>
          </a:p>
          <a:p>
            <a:pPr marL="285750" lvl="0" indent="-285750">
              <a:spcBef>
                <a:spcPts val="0"/>
              </a:spcBef>
              <a:buFont typeface="Arial" panose="020B0604020202020204" pitchFamily="34" charset="0"/>
              <a:buChar char="•"/>
            </a:pPr>
            <a:r>
              <a:rPr lang="en-US" dirty="0" smtClean="0">
                <a:solidFill>
                  <a:prstClr val="black"/>
                </a:solidFill>
                <a:latin typeface="Myriad Pro"/>
              </a:rPr>
              <a:t>formal, more expensive, slower and past oriented private procedure;</a:t>
            </a:r>
          </a:p>
          <a:p>
            <a:pPr marL="285750" lvl="0" indent="-285750">
              <a:spcBef>
                <a:spcPts val="0"/>
              </a:spcBef>
              <a:buFont typeface="Arial" panose="020B0604020202020204" pitchFamily="34" charset="0"/>
              <a:buChar char="•"/>
            </a:pPr>
            <a:r>
              <a:rPr lang="en-US" dirty="0">
                <a:solidFill>
                  <a:prstClr val="black"/>
                </a:solidFill>
                <a:latin typeface="Myriad Pro"/>
              </a:rPr>
              <a:t>a</a:t>
            </a:r>
            <a:r>
              <a:rPr lang="en-US" dirty="0" smtClean="0">
                <a:solidFill>
                  <a:prstClr val="black"/>
                </a:solidFill>
                <a:latin typeface="Myriad Pro"/>
              </a:rPr>
              <a:t>djudicative method;</a:t>
            </a:r>
          </a:p>
          <a:p>
            <a:pPr marL="285750" lvl="0" indent="-285750">
              <a:spcBef>
                <a:spcPts val="0"/>
              </a:spcBef>
              <a:buFont typeface="Arial" panose="020B0604020202020204" pitchFamily="34" charset="0"/>
              <a:buChar char="•"/>
            </a:pPr>
            <a:r>
              <a:rPr lang="en-US" dirty="0">
                <a:solidFill>
                  <a:prstClr val="black"/>
                </a:solidFill>
                <a:latin typeface="Myriad Pro"/>
              </a:rPr>
              <a:t>f</a:t>
            </a:r>
            <a:r>
              <a:rPr lang="en-US" dirty="0" smtClean="0">
                <a:solidFill>
                  <a:prstClr val="black"/>
                </a:solidFill>
                <a:latin typeface="Myriad Pro"/>
              </a:rPr>
              <a:t>ocuses more on legal issues and do not take into considerations</a:t>
            </a:r>
            <a:endParaRPr lang="lt-LT" dirty="0" smtClean="0">
              <a:solidFill>
                <a:prstClr val="black"/>
              </a:solidFill>
              <a:latin typeface="Myriad Pro"/>
            </a:endParaRPr>
          </a:p>
          <a:p>
            <a:pPr marL="0" lvl="0" indent="0">
              <a:spcBef>
                <a:spcPts val="0"/>
              </a:spcBef>
            </a:pPr>
            <a:r>
              <a:rPr lang="en-US" dirty="0" smtClean="0">
                <a:solidFill>
                  <a:prstClr val="black"/>
                </a:solidFill>
                <a:latin typeface="Myriad Pro"/>
              </a:rPr>
              <a:t>other aspects, what might be important;</a:t>
            </a:r>
          </a:p>
          <a:p>
            <a:pPr marL="285750" lvl="0" indent="-285750">
              <a:spcBef>
                <a:spcPts val="0"/>
              </a:spcBef>
              <a:buFont typeface="Arial" panose="020B0604020202020204" pitchFamily="34" charset="0"/>
              <a:buChar char="•"/>
            </a:pPr>
            <a:r>
              <a:rPr lang="en-US" dirty="0" smtClean="0">
                <a:solidFill>
                  <a:prstClr val="black"/>
                </a:solidFill>
                <a:latin typeface="Myriad Pro"/>
              </a:rPr>
              <a:t>not all disputes may be resolved in arbitration.</a:t>
            </a:r>
          </a:p>
          <a:p>
            <a:pPr marL="285750" lvl="0" indent="-285750">
              <a:spcBef>
                <a:spcPts val="0"/>
              </a:spcBef>
              <a:buFont typeface="Arial" panose="020B0604020202020204" pitchFamily="34" charset="0"/>
              <a:buChar char="•"/>
            </a:pPr>
            <a:endParaRPr lang="en-US" dirty="0">
              <a:solidFill>
                <a:prstClr val="black"/>
              </a:solidFill>
              <a:latin typeface="Myriad Pro"/>
            </a:endParaRPr>
          </a:p>
          <a:p>
            <a:pPr marL="0" lvl="0" indent="0">
              <a:spcBef>
                <a:spcPts val="0"/>
              </a:spcBef>
            </a:pPr>
            <a:r>
              <a:rPr lang="en-US" dirty="0" smtClean="0">
                <a:solidFill>
                  <a:prstClr val="black"/>
                </a:solidFill>
                <a:latin typeface="Myriad Pro"/>
              </a:rPr>
              <a:t>Arbitration might be binding and non-binding. </a:t>
            </a:r>
            <a:endParaRPr lang="lt-LT" dirty="0">
              <a:solidFill>
                <a:prstClr val="black"/>
              </a:solidFill>
              <a:latin typeface="Calibri"/>
            </a:endParaRPr>
          </a:p>
          <a:p>
            <a:pPr algn="just">
              <a:buFont typeface="Arial" panose="020B0604020202020204" pitchFamily="34" charset="0"/>
              <a:buChar char="•"/>
            </a:pPr>
            <a:endParaRPr lang="lt-LT" dirty="0"/>
          </a:p>
        </p:txBody>
      </p:sp>
      <p:pic>
        <p:nvPicPr>
          <p:cNvPr id="7" name="Picture 6"/>
          <p:cNvPicPr>
            <a:picLocks noChangeAspect="1"/>
          </p:cNvPicPr>
          <p:nvPr/>
        </p:nvPicPr>
        <p:blipFill>
          <a:blip r:embed="rId2"/>
          <a:stretch>
            <a:fillRect/>
          </a:stretch>
        </p:blipFill>
        <p:spPr>
          <a:xfrm>
            <a:off x="7232251" y="3861048"/>
            <a:ext cx="1732237" cy="1732237"/>
          </a:xfrm>
          <a:prstGeom prst="rect">
            <a:avLst/>
          </a:prstGeom>
        </p:spPr>
      </p:pic>
    </p:spTree>
    <p:extLst>
      <p:ext uri="{BB962C8B-B14F-4D97-AF65-F5344CB8AC3E}">
        <p14:creationId xmlns:p14="http://schemas.microsoft.com/office/powerpoint/2010/main" val="1282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HYBRID PROCEDURES</a:t>
            </a:r>
          </a:p>
          <a:p>
            <a:endParaRPr lang="en-US" dirty="0" smtClean="0"/>
          </a:p>
          <a:p>
            <a:pPr algn="just"/>
            <a:r>
              <a:rPr lang="en-US" dirty="0" smtClean="0"/>
              <a:t>These ADR methods combines two or more traditional ADR methods (negotiations, mediation and arbitration). </a:t>
            </a:r>
          </a:p>
          <a:p>
            <a:pPr algn="just"/>
            <a:endParaRPr lang="en-US" dirty="0" smtClean="0"/>
          </a:p>
          <a:p>
            <a:pPr algn="just"/>
            <a:r>
              <a:rPr lang="en-US" dirty="0" smtClean="0"/>
              <a:t>Main hybrid procedures:</a:t>
            </a:r>
          </a:p>
          <a:p>
            <a:pPr algn="just">
              <a:buFont typeface="Arial" panose="020B0604020202020204" pitchFamily="34" charset="0"/>
              <a:buChar char="•"/>
            </a:pPr>
            <a:r>
              <a:rPr lang="en-US" dirty="0" err="1" smtClean="0"/>
              <a:t>MedArb</a:t>
            </a:r>
            <a:r>
              <a:rPr lang="en-US" dirty="0" smtClean="0"/>
              <a:t> (third person starts as a mediator but in the event of a failure of mediation, the arbitrator imposes a binding decision);</a:t>
            </a:r>
          </a:p>
          <a:p>
            <a:pPr algn="just">
              <a:buFont typeface="Arial" panose="020B0604020202020204" pitchFamily="34" charset="0"/>
              <a:buChar char="•"/>
            </a:pPr>
            <a:r>
              <a:rPr lang="en-US" dirty="0" err="1" smtClean="0"/>
              <a:t>ArbMed</a:t>
            </a:r>
            <a:r>
              <a:rPr lang="en-US" dirty="0" smtClean="0"/>
              <a:t> (during the arbitration process, mediation is applied. In case of its failure, arbitrator imposes a binding decision);</a:t>
            </a:r>
          </a:p>
          <a:p>
            <a:pPr algn="just">
              <a:buFont typeface="Arial" panose="020B0604020202020204" pitchFamily="34" charset="0"/>
              <a:buChar char="•"/>
            </a:pPr>
            <a:r>
              <a:rPr lang="en-US" dirty="0" smtClean="0"/>
              <a:t>Neutral evaluation (expert in certain area investigates the case material and informs parties about the strong and weak points of their positions);</a:t>
            </a:r>
          </a:p>
          <a:p>
            <a:pPr algn="just">
              <a:buFont typeface="Arial" panose="020B0604020202020204" pitchFamily="34" charset="0"/>
              <a:buChar char="•"/>
            </a:pPr>
            <a:r>
              <a:rPr lang="en-US" dirty="0" smtClean="0"/>
              <a:t>Private judging / rent a judge (presenting case to a retired or former judge in a privately maintained courtroom with all the appurtenances of the formal judicial process). </a:t>
            </a:r>
          </a:p>
          <a:p>
            <a:pPr algn="just">
              <a:buFont typeface="Arial" panose="020B0604020202020204" pitchFamily="34" charset="0"/>
              <a:buChar char="•"/>
            </a:pPr>
            <a:r>
              <a:rPr lang="en-US" dirty="0" smtClean="0"/>
              <a:t>and etc.</a:t>
            </a:r>
          </a:p>
          <a:p>
            <a:pPr algn="just">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266523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ADR procedures</a:t>
            </a:r>
          </a:p>
          <a:p>
            <a:endParaRPr lang="en-US" dirty="0"/>
          </a:p>
          <a:p>
            <a:endParaRPr lang="lt-LT" dirty="0"/>
          </a:p>
        </p:txBody>
      </p:sp>
      <p:pic>
        <p:nvPicPr>
          <p:cNvPr id="7" name="Picture 6"/>
          <p:cNvPicPr>
            <a:picLocks noChangeAspect="1"/>
          </p:cNvPicPr>
          <p:nvPr/>
        </p:nvPicPr>
        <p:blipFill rotWithShape="1">
          <a:blip r:embed="rId2"/>
          <a:srcRect b="6692"/>
          <a:stretch/>
        </p:blipFill>
        <p:spPr>
          <a:xfrm>
            <a:off x="1533525" y="903084"/>
            <a:ext cx="6076950" cy="4381559"/>
          </a:xfrm>
          <a:prstGeom prst="rect">
            <a:avLst/>
          </a:prstGeom>
        </p:spPr>
      </p:pic>
    </p:spTree>
    <p:extLst>
      <p:ext uri="{BB962C8B-B14F-4D97-AF65-F5344CB8AC3E}">
        <p14:creationId xmlns:p14="http://schemas.microsoft.com/office/powerpoint/2010/main" val="399143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TO CHOOSE MOST APPROPRIATE DISPUTE RESOLUTION METHOD?</a:t>
            </a:r>
          </a:p>
          <a:p>
            <a:endParaRPr lang="en-US" dirty="0"/>
          </a:p>
          <a:p>
            <a:r>
              <a:rPr lang="en-US" dirty="0" smtClean="0"/>
              <a:t>Please take into account:</a:t>
            </a:r>
          </a:p>
          <a:p>
            <a:endParaRPr lang="en-US" dirty="0"/>
          </a:p>
          <a:p>
            <a:pPr>
              <a:buFont typeface="Arial" panose="020B0604020202020204" pitchFamily="34" charset="0"/>
              <a:buChar char="•"/>
            </a:pPr>
            <a:r>
              <a:rPr lang="en-US" dirty="0" smtClean="0"/>
              <a:t>character of a dispute;</a:t>
            </a:r>
          </a:p>
          <a:p>
            <a:pPr>
              <a:buFont typeface="Arial" panose="020B0604020202020204" pitchFamily="34" charset="0"/>
              <a:buChar char="•"/>
            </a:pPr>
            <a:r>
              <a:rPr lang="en-US" dirty="0" smtClean="0"/>
              <a:t>personal features of the parties;</a:t>
            </a:r>
          </a:p>
          <a:p>
            <a:pPr>
              <a:buFont typeface="Arial" panose="020B0604020202020204" pitchFamily="34" charset="0"/>
              <a:buChar char="•"/>
            </a:pPr>
            <a:r>
              <a:rPr lang="en-US" dirty="0" smtClean="0"/>
              <a:t>negotiation style of the parties;</a:t>
            </a:r>
          </a:p>
          <a:p>
            <a:pPr>
              <a:buFont typeface="Arial" panose="020B0604020202020204" pitchFamily="34" charset="0"/>
              <a:buChar char="•"/>
            </a:pPr>
            <a:r>
              <a:rPr lang="en-US" dirty="0"/>
              <a:t>financial status of the parties</a:t>
            </a:r>
            <a:r>
              <a:rPr lang="en-US" dirty="0" smtClean="0"/>
              <a:t>;</a:t>
            </a:r>
            <a:endParaRPr lang="lt-LT" dirty="0" smtClean="0"/>
          </a:p>
          <a:p>
            <a:pPr>
              <a:buFont typeface="Arial" panose="020B0604020202020204" pitchFamily="34" charset="0"/>
              <a:buChar char="•"/>
            </a:pPr>
            <a:r>
              <a:rPr lang="lt-LT" dirty="0" err="1"/>
              <a:t>t</a:t>
            </a:r>
            <a:r>
              <a:rPr lang="lt-LT" dirty="0" err="1" smtClean="0"/>
              <a:t>ime</a:t>
            </a:r>
            <a:r>
              <a:rPr lang="lt-LT" dirty="0" smtClean="0"/>
              <a:t> </a:t>
            </a:r>
            <a:r>
              <a:rPr lang="lt-LT" dirty="0" err="1" smtClean="0"/>
              <a:t>limits</a:t>
            </a:r>
            <a:r>
              <a:rPr lang="lt-LT" dirty="0" smtClean="0"/>
              <a:t> </a:t>
            </a:r>
            <a:r>
              <a:rPr lang="lt-LT" dirty="0" err="1" smtClean="0"/>
              <a:t>for</a:t>
            </a:r>
            <a:r>
              <a:rPr lang="lt-LT" dirty="0" smtClean="0"/>
              <a:t> </a:t>
            </a:r>
            <a:r>
              <a:rPr lang="lt-LT" dirty="0" err="1" smtClean="0"/>
              <a:t>resolution</a:t>
            </a:r>
            <a:r>
              <a:rPr lang="lt-LT" dirty="0" smtClean="0"/>
              <a:t>;</a:t>
            </a:r>
            <a:endParaRPr lang="en-US" dirty="0"/>
          </a:p>
          <a:p>
            <a:pPr>
              <a:buFont typeface="Arial" panose="020B0604020202020204" pitchFamily="34" charset="0"/>
              <a:buChar char="•"/>
            </a:pPr>
            <a:r>
              <a:rPr lang="en-US" dirty="0" smtClean="0"/>
              <a:t>duration of relations between the parties;</a:t>
            </a:r>
          </a:p>
          <a:p>
            <a:pPr>
              <a:buFont typeface="Arial" panose="020B0604020202020204" pitchFamily="34" charset="0"/>
              <a:buChar char="•"/>
            </a:pPr>
            <a:r>
              <a:rPr lang="en-US" dirty="0" smtClean="0"/>
              <a:t>level of personal emotional involvement of the parties into a dispute;</a:t>
            </a:r>
          </a:p>
          <a:p>
            <a:pPr>
              <a:buFont typeface="Arial" panose="020B0604020202020204" pitchFamily="34" charset="0"/>
              <a:buChar char="•"/>
            </a:pPr>
            <a:r>
              <a:rPr lang="en-US" dirty="0" smtClean="0"/>
              <a:t>level of the conflict escalation </a:t>
            </a:r>
          </a:p>
          <a:p>
            <a:pPr>
              <a:buFont typeface="Arial" panose="020B0604020202020204" pitchFamily="34" charset="0"/>
              <a:buChar char="•"/>
            </a:pPr>
            <a:endParaRPr lang="lt-LT" dirty="0" smtClean="0"/>
          </a:p>
          <a:p>
            <a:pPr>
              <a:buFont typeface="Arial" panose="020B0604020202020204" pitchFamily="34" charset="0"/>
              <a:buChar char="•"/>
            </a:pPr>
            <a:endParaRPr lang="lt-LT" dirty="0" smtClean="0"/>
          </a:p>
          <a:p>
            <a:pPr>
              <a:buFont typeface="Arial" panose="020B0604020202020204" pitchFamily="34" charset="0"/>
              <a:buChar char="•"/>
            </a:pPr>
            <a:endParaRPr lang="en-US" dirty="0" smtClean="0"/>
          </a:p>
          <a:p>
            <a:pPr>
              <a:buFont typeface="Arial" panose="020B0604020202020204" pitchFamily="34" charset="0"/>
              <a:buChar char="•"/>
            </a:pPr>
            <a:endParaRPr lang="lt-LT" dirty="0"/>
          </a:p>
        </p:txBody>
      </p:sp>
      <p:sp>
        <p:nvSpPr>
          <p:cNvPr id="3" name="Right Arrow 2"/>
          <p:cNvSpPr/>
          <p:nvPr/>
        </p:nvSpPr>
        <p:spPr>
          <a:xfrm>
            <a:off x="6300192" y="4293096"/>
            <a:ext cx="1944216" cy="8640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41213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ESCALATION OF CONFLICT (1)</a:t>
            </a:r>
          </a:p>
          <a:p>
            <a:endParaRPr lang="en-US" dirty="0"/>
          </a:p>
          <a:p>
            <a:r>
              <a:rPr lang="lt-LT" dirty="0" err="1" smtClean="0"/>
              <a:t>Conflicts</a:t>
            </a:r>
            <a:r>
              <a:rPr lang="lt-LT" dirty="0" smtClean="0"/>
              <a:t> </a:t>
            </a:r>
            <a:r>
              <a:rPr lang="lt-LT" dirty="0" err="1" smtClean="0"/>
              <a:t>till</a:t>
            </a:r>
            <a:r>
              <a:rPr lang="lt-LT" dirty="0" smtClean="0"/>
              <a:t> </a:t>
            </a:r>
            <a:r>
              <a:rPr lang="lt-LT" dirty="0" err="1" smtClean="0"/>
              <a:t>the</a:t>
            </a:r>
            <a:r>
              <a:rPr lang="lt-LT" dirty="0" smtClean="0"/>
              <a:t> </a:t>
            </a:r>
            <a:r>
              <a:rPr lang="lt-LT" dirty="0" err="1" smtClean="0"/>
              <a:t>reaching</a:t>
            </a:r>
            <a:r>
              <a:rPr lang="lt-LT" dirty="0" smtClean="0"/>
              <a:t> </a:t>
            </a:r>
            <a:r>
              <a:rPr lang="lt-LT" dirty="0" err="1" smtClean="0"/>
              <a:t>the</a:t>
            </a:r>
            <a:r>
              <a:rPr lang="lt-LT" dirty="0" smtClean="0"/>
              <a:t> </a:t>
            </a:r>
            <a:r>
              <a:rPr lang="lt-LT" dirty="0" err="1" smtClean="0"/>
              <a:t>stage</a:t>
            </a:r>
            <a:r>
              <a:rPr lang="lt-LT" dirty="0" smtClean="0"/>
              <a:t> </a:t>
            </a:r>
            <a:r>
              <a:rPr lang="lt-LT" dirty="0" err="1" smtClean="0"/>
              <a:t>of</a:t>
            </a:r>
            <a:r>
              <a:rPr lang="lt-LT" dirty="0" smtClean="0"/>
              <a:t> </a:t>
            </a:r>
            <a:r>
              <a:rPr lang="lt-LT" dirty="0" err="1" smtClean="0"/>
              <a:t>resolution</a:t>
            </a:r>
            <a:r>
              <a:rPr lang="lt-LT" dirty="0" smtClean="0"/>
              <a:t> </a:t>
            </a:r>
            <a:r>
              <a:rPr lang="lt-LT" dirty="0" err="1" smtClean="0"/>
              <a:t>may</a:t>
            </a:r>
            <a:r>
              <a:rPr lang="lt-LT" dirty="0" smtClean="0"/>
              <a:t> be </a:t>
            </a:r>
            <a:r>
              <a:rPr lang="lt-LT" dirty="0" err="1" smtClean="0"/>
              <a:t>escalated</a:t>
            </a:r>
            <a:r>
              <a:rPr lang="lt-LT" dirty="0" smtClean="0"/>
              <a:t> </a:t>
            </a:r>
            <a:r>
              <a:rPr lang="lt-LT" dirty="0" err="1" smtClean="0"/>
              <a:t>in</a:t>
            </a:r>
            <a:r>
              <a:rPr lang="lt-LT" dirty="0" smtClean="0"/>
              <a:t> </a:t>
            </a:r>
            <a:r>
              <a:rPr lang="lt-LT" dirty="0" err="1" smtClean="0"/>
              <a:t>diferent</a:t>
            </a:r>
            <a:r>
              <a:rPr lang="lt-LT" dirty="0" smtClean="0"/>
              <a:t> </a:t>
            </a:r>
            <a:r>
              <a:rPr lang="lt-LT" dirty="0" err="1" smtClean="0"/>
              <a:t>levels</a:t>
            </a:r>
            <a:r>
              <a:rPr lang="lt-LT" dirty="0" smtClean="0"/>
              <a:t>.</a:t>
            </a:r>
          </a:p>
          <a:p>
            <a:endParaRPr lang="lt-LT" dirty="0"/>
          </a:p>
          <a:p>
            <a:r>
              <a:rPr lang="lt-LT" dirty="0" err="1" smtClean="0"/>
              <a:t>Please</a:t>
            </a:r>
            <a:r>
              <a:rPr lang="lt-LT" dirty="0" smtClean="0"/>
              <a:t> </a:t>
            </a:r>
            <a:r>
              <a:rPr lang="lt-LT" dirty="0" err="1" smtClean="0"/>
              <a:t>have</a:t>
            </a:r>
            <a:r>
              <a:rPr lang="lt-LT" dirty="0" smtClean="0"/>
              <a:t> a </a:t>
            </a:r>
            <a:r>
              <a:rPr lang="lt-LT" dirty="0" err="1" smtClean="0"/>
              <a:t>look</a:t>
            </a:r>
            <a:r>
              <a:rPr lang="lt-LT" dirty="0"/>
              <a:t> </a:t>
            </a:r>
            <a:r>
              <a:rPr lang="lt-LT" dirty="0" smtClean="0">
                <a:sym typeface="Wingdings" panose="05000000000000000000" pitchFamily="2" charset="2"/>
              </a:rPr>
              <a:t></a:t>
            </a:r>
          </a:p>
          <a:p>
            <a:endParaRPr lang="lt-LT" dirty="0" smtClean="0"/>
          </a:p>
          <a:p>
            <a:endParaRPr lang="lt-LT" dirty="0" smtClean="0"/>
          </a:p>
          <a:p>
            <a:endParaRPr lang="lt-LT" dirty="0"/>
          </a:p>
          <a:p>
            <a:endParaRPr lang="lt-LT" dirty="0" smtClean="0"/>
          </a:p>
          <a:p>
            <a:endParaRPr lang="en-US" dirty="0" smtClean="0"/>
          </a:p>
        </p:txBody>
      </p:sp>
      <p:pic>
        <p:nvPicPr>
          <p:cNvPr id="7" name="Picture 6"/>
          <p:cNvPicPr>
            <a:picLocks noChangeAspect="1"/>
          </p:cNvPicPr>
          <p:nvPr/>
        </p:nvPicPr>
        <p:blipFill>
          <a:blip r:embed="rId2"/>
          <a:stretch>
            <a:fillRect/>
          </a:stretch>
        </p:blipFill>
        <p:spPr>
          <a:xfrm>
            <a:off x="3318118" y="1916832"/>
            <a:ext cx="4925546" cy="3350096"/>
          </a:xfrm>
          <a:prstGeom prst="rect">
            <a:avLst/>
          </a:prstGeom>
        </p:spPr>
      </p:pic>
    </p:spTree>
    <p:extLst>
      <p:ext uri="{BB962C8B-B14F-4D97-AF65-F5344CB8AC3E}">
        <p14:creationId xmlns:p14="http://schemas.microsoft.com/office/powerpoint/2010/main" val="2575166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ESCALATION OF CONFLICT (</a:t>
            </a:r>
            <a:r>
              <a:rPr lang="en-US" dirty="0"/>
              <a:t>2</a:t>
            </a:r>
            <a:r>
              <a:rPr lang="en-US" dirty="0" smtClean="0"/>
              <a:t>)</a:t>
            </a:r>
          </a:p>
          <a:p>
            <a:endParaRPr lang="en-US" dirty="0"/>
          </a:p>
          <a:p>
            <a:endParaRPr lang="lt-LT" dirty="0" smtClean="0"/>
          </a:p>
          <a:p>
            <a:endParaRPr lang="lt-LT" dirty="0"/>
          </a:p>
          <a:p>
            <a:endParaRPr lang="lt-LT" dirty="0" smtClean="0"/>
          </a:p>
          <a:p>
            <a:endParaRPr lang="en-US" dirty="0" smtClean="0"/>
          </a:p>
        </p:txBody>
      </p:sp>
      <p:pic>
        <p:nvPicPr>
          <p:cNvPr id="5" name="sOFhU4foWyA"/>
          <p:cNvPicPr>
            <a:picLocks noRot="1" noChangeAspect="1"/>
          </p:cNvPicPr>
          <p:nvPr>
            <a:videoFile r:link="rId1"/>
          </p:nvPr>
        </p:nvPicPr>
        <p:blipFill>
          <a:blip r:embed="rId3"/>
          <a:stretch>
            <a:fillRect/>
          </a:stretch>
        </p:blipFill>
        <p:spPr>
          <a:xfrm>
            <a:off x="374062" y="764704"/>
            <a:ext cx="8320923" cy="4680520"/>
          </a:xfrm>
          <a:prstGeom prst="rect">
            <a:avLst/>
          </a:prstGeom>
        </p:spPr>
      </p:pic>
    </p:spTree>
    <p:extLst>
      <p:ext uri="{BB962C8B-B14F-4D97-AF65-F5344CB8AC3E}">
        <p14:creationId xmlns:p14="http://schemas.microsoft.com/office/powerpoint/2010/main" val="1740491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ESCALATION OF CONFLICT (3)</a:t>
            </a:r>
          </a:p>
          <a:p>
            <a:endParaRPr lang="en-US" dirty="0"/>
          </a:p>
          <a:p>
            <a:r>
              <a:rPr lang="en-US" dirty="0"/>
              <a:t>In order to </a:t>
            </a:r>
            <a:r>
              <a:rPr lang="en-US" dirty="0" smtClean="0"/>
              <a:t>choose correctly </a:t>
            </a:r>
            <a:r>
              <a:rPr lang="en-US" dirty="0"/>
              <a:t>the </a:t>
            </a:r>
            <a:r>
              <a:rPr lang="en-US" dirty="0" smtClean="0"/>
              <a:t>certain </a:t>
            </a:r>
            <a:r>
              <a:rPr lang="en-US" dirty="0"/>
              <a:t>dispute resolution method it is advisable to use </a:t>
            </a:r>
            <a:r>
              <a:rPr lang="en-US" dirty="0" err="1"/>
              <a:t>Glasl‘s</a:t>
            </a:r>
            <a:r>
              <a:rPr lang="en-US" dirty="0"/>
              <a:t> model of „Conflict escalation stages</a:t>
            </a:r>
            <a:r>
              <a:rPr lang="en-US" dirty="0" smtClean="0"/>
              <a:t>“. </a:t>
            </a:r>
            <a:endParaRPr lang="en-US" dirty="0"/>
          </a:p>
          <a:p>
            <a:endParaRPr lang="en-US" dirty="0" smtClean="0"/>
          </a:p>
          <a:p>
            <a:endParaRPr lang="en-US" dirty="0"/>
          </a:p>
          <a:p>
            <a:endParaRPr lang="lt-LT" dirty="0"/>
          </a:p>
        </p:txBody>
      </p:sp>
      <p:pic>
        <p:nvPicPr>
          <p:cNvPr id="4" name="Picture 3"/>
          <p:cNvPicPr>
            <a:picLocks noChangeAspect="1"/>
          </p:cNvPicPr>
          <p:nvPr/>
        </p:nvPicPr>
        <p:blipFill rotWithShape="1">
          <a:blip r:embed="rId2"/>
          <a:srcRect r="1064" b="9578"/>
          <a:stretch/>
        </p:blipFill>
        <p:spPr>
          <a:xfrm>
            <a:off x="395536" y="1700809"/>
            <a:ext cx="8352928" cy="3865204"/>
          </a:xfrm>
          <a:prstGeom prst="rect">
            <a:avLst/>
          </a:prstGeom>
        </p:spPr>
      </p:pic>
    </p:spTree>
    <p:extLst>
      <p:ext uri="{BB962C8B-B14F-4D97-AF65-F5344CB8AC3E}">
        <p14:creationId xmlns:p14="http://schemas.microsoft.com/office/powerpoint/2010/main" val="1429783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1</a:t>
            </a:r>
            <a:r>
              <a:rPr lang="en-US" baseline="30000" dirty="0" smtClean="0"/>
              <a:t>st</a:t>
            </a:r>
            <a:r>
              <a:rPr lang="en-US" dirty="0" smtClean="0"/>
              <a:t> stage - Hardening		</a:t>
            </a:r>
            <a:r>
              <a:rPr lang="en-US" dirty="0"/>
              <a:t>	</a:t>
            </a:r>
            <a:r>
              <a:rPr lang="en-US" dirty="0" smtClean="0"/>
              <a:t>3</a:t>
            </a:r>
            <a:r>
              <a:rPr lang="en-US" baseline="30000" dirty="0" smtClean="0"/>
              <a:t>rd</a:t>
            </a:r>
            <a:r>
              <a:rPr lang="en-US" dirty="0" smtClean="0"/>
              <a:t> stage – Actions not words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2</a:t>
            </a:r>
            <a:r>
              <a:rPr lang="en-US" baseline="30000" dirty="0" smtClean="0"/>
              <a:t>nd</a:t>
            </a:r>
            <a:r>
              <a:rPr lang="en-US" dirty="0" smtClean="0"/>
              <a:t> stage – Debate / Polemics		4</a:t>
            </a:r>
            <a:r>
              <a:rPr lang="en-US" baseline="30000" dirty="0" smtClean="0"/>
              <a:t>th</a:t>
            </a:r>
            <a:r>
              <a:rPr lang="en-US" dirty="0" smtClean="0"/>
              <a:t> stage – Images / Coalitions</a:t>
            </a:r>
          </a:p>
          <a:p>
            <a:endParaRPr lang="en-US" dirty="0" smtClean="0"/>
          </a:p>
          <a:p>
            <a:endParaRPr lang="en-US" dirty="0"/>
          </a:p>
          <a:p>
            <a:endParaRPr lang="en-US" dirty="0" smtClean="0"/>
          </a:p>
          <a:p>
            <a:endParaRPr lang="en-US" dirty="0"/>
          </a:p>
          <a:p>
            <a:endParaRPr lang="lt-LT" dirty="0"/>
          </a:p>
        </p:txBody>
      </p:sp>
      <p:pic>
        <p:nvPicPr>
          <p:cNvPr id="5" name="Picture 4"/>
          <p:cNvPicPr>
            <a:picLocks noChangeAspect="1"/>
          </p:cNvPicPr>
          <p:nvPr/>
        </p:nvPicPr>
        <p:blipFill>
          <a:blip r:embed="rId3"/>
          <a:stretch>
            <a:fillRect/>
          </a:stretch>
        </p:blipFill>
        <p:spPr>
          <a:xfrm>
            <a:off x="539552" y="1176536"/>
            <a:ext cx="2724150" cy="1676400"/>
          </a:xfrm>
          <a:prstGeom prst="rect">
            <a:avLst/>
          </a:prstGeom>
        </p:spPr>
      </p:pic>
      <p:pic>
        <p:nvPicPr>
          <p:cNvPr id="6" name="Picture 5"/>
          <p:cNvPicPr>
            <a:picLocks noChangeAspect="1"/>
          </p:cNvPicPr>
          <p:nvPr/>
        </p:nvPicPr>
        <p:blipFill>
          <a:blip r:embed="rId4"/>
          <a:stretch>
            <a:fillRect/>
          </a:stretch>
        </p:blipFill>
        <p:spPr>
          <a:xfrm>
            <a:off x="571854" y="3624808"/>
            <a:ext cx="2852244" cy="1787674"/>
          </a:xfrm>
          <a:prstGeom prst="rect">
            <a:avLst/>
          </a:prstGeom>
        </p:spPr>
      </p:pic>
      <p:pic>
        <p:nvPicPr>
          <p:cNvPr id="7" name="Picture 6"/>
          <p:cNvPicPr>
            <a:picLocks noChangeAspect="1"/>
          </p:cNvPicPr>
          <p:nvPr/>
        </p:nvPicPr>
        <p:blipFill>
          <a:blip r:embed="rId5"/>
          <a:stretch>
            <a:fillRect/>
          </a:stretch>
        </p:blipFill>
        <p:spPr>
          <a:xfrm>
            <a:off x="4860032" y="1083509"/>
            <a:ext cx="2600325" cy="1762125"/>
          </a:xfrm>
          <a:prstGeom prst="rect">
            <a:avLst/>
          </a:prstGeom>
        </p:spPr>
      </p:pic>
      <p:pic>
        <p:nvPicPr>
          <p:cNvPr id="13" name="Picture 12"/>
          <p:cNvPicPr>
            <a:picLocks noChangeAspect="1"/>
          </p:cNvPicPr>
          <p:nvPr/>
        </p:nvPicPr>
        <p:blipFill>
          <a:blip r:embed="rId6"/>
          <a:stretch>
            <a:fillRect/>
          </a:stretch>
        </p:blipFill>
        <p:spPr>
          <a:xfrm>
            <a:off x="5220072" y="3524480"/>
            <a:ext cx="2793107" cy="2039074"/>
          </a:xfrm>
          <a:prstGeom prst="rect">
            <a:avLst/>
          </a:prstGeom>
        </p:spPr>
      </p:pic>
    </p:spTree>
    <p:extLst>
      <p:ext uri="{BB962C8B-B14F-4D97-AF65-F5344CB8AC3E}">
        <p14:creationId xmlns:p14="http://schemas.microsoft.com/office/powerpoint/2010/main" val="1367762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5</a:t>
            </a:r>
            <a:r>
              <a:rPr lang="en-US" baseline="30000" dirty="0" smtClean="0"/>
              <a:t>th</a:t>
            </a:r>
            <a:r>
              <a:rPr lang="en-US" dirty="0" smtClean="0"/>
              <a:t> stage – Loss of Face		          7</a:t>
            </a:r>
            <a:r>
              <a:rPr lang="en-US" baseline="30000" dirty="0" smtClean="0"/>
              <a:t>th</a:t>
            </a:r>
            <a:r>
              <a:rPr lang="en-US" dirty="0" smtClean="0"/>
              <a:t> stage – Limited destructive bowls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6</a:t>
            </a:r>
            <a:r>
              <a:rPr lang="en-US" baseline="30000" dirty="0" smtClean="0"/>
              <a:t>th</a:t>
            </a:r>
            <a:r>
              <a:rPr lang="en-US" dirty="0" smtClean="0"/>
              <a:t> stage – Strategies of Threats	         8</a:t>
            </a:r>
            <a:r>
              <a:rPr lang="en-US" baseline="30000" dirty="0" smtClean="0"/>
              <a:t>th</a:t>
            </a:r>
            <a:r>
              <a:rPr lang="en-US" dirty="0" smtClean="0"/>
              <a:t> stage - Fragmentation</a:t>
            </a:r>
          </a:p>
          <a:p>
            <a:endParaRPr lang="en-US" dirty="0" smtClean="0"/>
          </a:p>
          <a:p>
            <a:endParaRPr lang="en-US" dirty="0"/>
          </a:p>
          <a:p>
            <a:endParaRPr lang="lt-LT" dirty="0"/>
          </a:p>
        </p:txBody>
      </p:sp>
      <p:pic>
        <p:nvPicPr>
          <p:cNvPr id="3" name="Picture 2"/>
          <p:cNvPicPr>
            <a:picLocks noChangeAspect="1"/>
          </p:cNvPicPr>
          <p:nvPr/>
        </p:nvPicPr>
        <p:blipFill>
          <a:blip r:embed="rId3"/>
          <a:stretch>
            <a:fillRect/>
          </a:stretch>
        </p:blipFill>
        <p:spPr>
          <a:xfrm>
            <a:off x="395536" y="1096448"/>
            <a:ext cx="2543175" cy="1790700"/>
          </a:xfrm>
          <a:prstGeom prst="rect">
            <a:avLst/>
          </a:prstGeom>
        </p:spPr>
      </p:pic>
      <p:pic>
        <p:nvPicPr>
          <p:cNvPr id="5" name="Picture 4"/>
          <p:cNvPicPr>
            <a:picLocks noChangeAspect="1"/>
          </p:cNvPicPr>
          <p:nvPr/>
        </p:nvPicPr>
        <p:blipFill>
          <a:blip r:embed="rId4"/>
          <a:stretch>
            <a:fillRect/>
          </a:stretch>
        </p:blipFill>
        <p:spPr>
          <a:xfrm>
            <a:off x="397632" y="3389738"/>
            <a:ext cx="3025621" cy="2079000"/>
          </a:xfrm>
          <a:prstGeom prst="rect">
            <a:avLst/>
          </a:prstGeom>
        </p:spPr>
      </p:pic>
      <p:pic>
        <p:nvPicPr>
          <p:cNvPr id="6" name="Picture 5"/>
          <p:cNvPicPr>
            <a:picLocks noChangeAspect="1"/>
          </p:cNvPicPr>
          <p:nvPr/>
        </p:nvPicPr>
        <p:blipFill>
          <a:blip r:embed="rId5"/>
          <a:stretch>
            <a:fillRect/>
          </a:stretch>
        </p:blipFill>
        <p:spPr>
          <a:xfrm>
            <a:off x="4716016" y="731869"/>
            <a:ext cx="2843335" cy="2155279"/>
          </a:xfrm>
          <a:prstGeom prst="rect">
            <a:avLst/>
          </a:prstGeom>
        </p:spPr>
      </p:pic>
      <p:pic>
        <p:nvPicPr>
          <p:cNvPr id="7" name="Picture 6"/>
          <p:cNvPicPr>
            <a:picLocks noChangeAspect="1"/>
          </p:cNvPicPr>
          <p:nvPr/>
        </p:nvPicPr>
        <p:blipFill>
          <a:blip r:embed="rId6"/>
          <a:stretch>
            <a:fillRect/>
          </a:stretch>
        </p:blipFill>
        <p:spPr>
          <a:xfrm>
            <a:off x="4860032" y="3389738"/>
            <a:ext cx="2828522" cy="2064737"/>
          </a:xfrm>
          <a:prstGeom prst="rect">
            <a:avLst/>
          </a:prstGeom>
        </p:spPr>
      </p:pic>
    </p:spTree>
    <p:extLst>
      <p:ext uri="{BB962C8B-B14F-4D97-AF65-F5344CB8AC3E}">
        <p14:creationId xmlns:p14="http://schemas.microsoft.com/office/powerpoint/2010/main" val="2837449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67744" y="2348880"/>
            <a:ext cx="6408712" cy="1080120"/>
          </a:xfrm>
        </p:spPr>
        <p:txBody>
          <a:bodyPr>
            <a:noAutofit/>
          </a:bodyPr>
          <a:lstStyle/>
          <a:p>
            <a:pPr marL="0" lvl="0" indent="0" algn="ctr"/>
            <a:r>
              <a:rPr lang="en-US" sz="3200" dirty="0">
                <a:solidFill>
                  <a:prstClr val="black"/>
                </a:solidFill>
              </a:rPr>
              <a:t>HOW DO YOU UNDERSTAND CONFLICTS?</a:t>
            </a:r>
            <a:endParaRPr lang="lt-LT" sz="3200" dirty="0">
              <a:solidFill>
                <a:prstClr val="black"/>
              </a:solidFill>
            </a:endParaRPr>
          </a:p>
          <a:p>
            <a:pPr marL="0" indent="0" algn="ctr"/>
            <a:endParaRPr lang="lt-LT" sz="3200" dirty="0"/>
          </a:p>
        </p:txBody>
      </p:sp>
      <p:pic>
        <p:nvPicPr>
          <p:cNvPr id="4" name="Picture 3"/>
          <p:cNvPicPr>
            <a:picLocks noChangeAspect="1"/>
          </p:cNvPicPr>
          <p:nvPr/>
        </p:nvPicPr>
        <p:blipFill>
          <a:blip r:embed="rId3"/>
          <a:stretch>
            <a:fillRect/>
          </a:stretch>
        </p:blipFill>
        <p:spPr>
          <a:xfrm>
            <a:off x="395536" y="620688"/>
            <a:ext cx="2105025" cy="2171700"/>
          </a:xfrm>
          <a:prstGeom prst="rect">
            <a:avLst/>
          </a:prstGeom>
        </p:spPr>
      </p:pic>
      <p:sp>
        <p:nvSpPr>
          <p:cNvPr id="5" name="TextBox 4"/>
          <p:cNvSpPr txBox="1"/>
          <p:nvPr/>
        </p:nvSpPr>
        <p:spPr>
          <a:xfrm>
            <a:off x="3923928" y="4653136"/>
            <a:ext cx="4752528" cy="646331"/>
          </a:xfrm>
          <a:prstGeom prst="rect">
            <a:avLst/>
          </a:prstGeom>
          <a:noFill/>
        </p:spPr>
        <p:txBody>
          <a:bodyPr wrap="square" rtlCol="0">
            <a:spAutoFit/>
          </a:bodyPr>
          <a:lstStyle/>
          <a:p>
            <a:pPr algn="ctr"/>
            <a:r>
              <a:rPr lang="en-US" dirty="0" smtClean="0">
                <a:latin typeface="Myriad Pro"/>
              </a:rPr>
              <a:t>WORKING IN GROUPS OF 5-7 PERSONS.</a:t>
            </a:r>
          </a:p>
          <a:p>
            <a:pPr algn="ctr"/>
            <a:r>
              <a:rPr lang="en-US" dirty="0" smtClean="0">
                <a:latin typeface="Myriad Pro"/>
              </a:rPr>
              <a:t>Task should be completed within 15 minutes.</a:t>
            </a:r>
            <a:endParaRPr lang="lt-LT" dirty="0"/>
          </a:p>
        </p:txBody>
      </p:sp>
      <p:sp>
        <p:nvSpPr>
          <p:cNvPr id="3" name="TextBox 2"/>
          <p:cNvSpPr txBox="1"/>
          <p:nvPr/>
        </p:nvSpPr>
        <p:spPr>
          <a:xfrm>
            <a:off x="7668344" y="251356"/>
            <a:ext cx="1260648" cy="369332"/>
          </a:xfrm>
          <a:prstGeom prst="rect">
            <a:avLst/>
          </a:prstGeom>
          <a:noFill/>
        </p:spPr>
        <p:txBody>
          <a:bodyPr wrap="square" rtlCol="0">
            <a:spAutoFit/>
          </a:bodyPr>
          <a:lstStyle/>
          <a:p>
            <a:r>
              <a:rPr lang="en-US" dirty="0" smtClean="0"/>
              <a:t>TASK No 1</a:t>
            </a:r>
            <a:endParaRPr lang="lt-LT" dirty="0"/>
          </a:p>
        </p:txBody>
      </p:sp>
    </p:spTree>
    <p:extLst>
      <p:ext uri="{BB962C8B-B14F-4D97-AF65-F5344CB8AC3E}">
        <p14:creationId xmlns:p14="http://schemas.microsoft.com/office/powerpoint/2010/main" val="241441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9</a:t>
            </a:r>
            <a:r>
              <a:rPr lang="en-US" baseline="30000" dirty="0" smtClean="0"/>
              <a:t>th</a:t>
            </a:r>
            <a:r>
              <a:rPr lang="en-US" dirty="0" smtClean="0"/>
              <a:t> stage – Together into Abyss</a:t>
            </a:r>
            <a:endParaRPr lang="lt-LT" dirty="0"/>
          </a:p>
        </p:txBody>
      </p:sp>
      <p:pic>
        <p:nvPicPr>
          <p:cNvPr id="3" name="Picture 2"/>
          <p:cNvPicPr>
            <a:picLocks noChangeAspect="1"/>
          </p:cNvPicPr>
          <p:nvPr/>
        </p:nvPicPr>
        <p:blipFill>
          <a:blip r:embed="rId3"/>
          <a:stretch>
            <a:fillRect/>
          </a:stretch>
        </p:blipFill>
        <p:spPr>
          <a:xfrm>
            <a:off x="1331640" y="860770"/>
            <a:ext cx="6480720" cy="4495144"/>
          </a:xfrm>
          <a:prstGeom prst="rect">
            <a:avLst/>
          </a:prstGeom>
        </p:spPr>
      </p:pic>
    </p:spTree>
    <p:extLst>
      <p:ext uri="{BB962C8B-B14F-4D97-AF65-F5344CB8AC3E}">
        <p14:creationId xmlns:p14="http://schemas.microsoft.com/office/powerpoint/2010/main" val="3209584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STAGE OF ESCALATION AS KEY FOR CHOOSING ADR METHOD</a:t>
            </a:r>
          </a:p>
          <a:p>
            <a:endParaRPr lang="en-US" dirty="0"/>
          </a:p>
          <a:p>
            <a:endParaRPr lang="lt-LT" dirty="0"/>
          </a:p>
        </p:txBody>
      </p:sp>
      <p:pic>
        <p:nvPicPr>
          <p:cNvPr id="7" name="Picture 6"/>
          <p:cNvPicPr>
            <a:picLocks noChangeAspect="1"/>
          </p:cNvPicPr>
          <p:nvPr/>
        </p:nvPicPr>
        <p:blipFill rotWithShape="1">
          <a:blip r:embed="rId2"/>
          <a:srcRect l="3850" t="15896" r="6278"/>
          <a:stretch/>
        </p:blipFill>
        <p:spPr>
          <a:xfrm>
            <a:off x="575556" y="1916832"/>
            <a:ext cx="7992888" cy="2130960"/>
          </a:xfrm>
          <a:prstGeom prst="rect">
            <a:avLst/>
          </a:prstGeom>
        </p:spPr>
      </p:pic>
    </p:spTree>
    <p:extLst>
      <p:ext uri="{BB962C8B-B14F-4D97-AF65-F5344CB8AC3E}">
        <p14:creationId xmlns:p14="http://schemas.microsoft.com/office/powerpoint/2010/main" val="37136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algn="just"/>
            <a:endParaRPr lang="en-US" sz="2400" dirty="0" smtClean="0"/>
          </a:p>
          <a:p>
            <a:pPr algn="just"/>
            <a:r>
              <a:rPr lang="en-US" sz="2400" dirty="0" smtClean="0"/>
              <a:t>Please fill the presented form</a:t>
            </a:r>
          </a:p>
          <a:p>
            <a:pPr algn="just"/>
            <a:r>
              <a:rPr lang="en-US" sz="2400" dirty="0" smtClean="0"/>
              <a:t>(individual work)</a:t>
            </a:r>
            <a:endParaRPr lang="lt-LT" sz="2400" dirty="0"/>
          </a:p>
        </p:txBody>
      </p:sp>
      <p:pic>
        <p:nvPicPr>
          <p:cNvPr id="3" name="Picture 2"/>
          <p:cNvPicPr>
            <a:picLocks noChangeAspect="1"/>
          </p:cNvPicPr>
          <p:nvPr/>
        </p:nvPicPr>
        <p:blipFill>
          <a:blip r:embed="rId2"/>
          <a:stretch>
            <a:fillRect/>
          </a:stretch>
        </p:blipFill>
        <p:spPr>
          <a:xfrm>
            <a:off x="5548858" y="709777"/>
            <a:ext cx="3199606" cy="4561140"/>
          </a:xfrm>
          <a:prstGeom prst="rect">
            <a:avLst/>
          </a:prstGeom>
        </p:spPr>
      </p:pic>
      <p:sp>
        <p:nvSpPr>
          <p:cNvPr id="4" name="TextBox 3"/>
          <p:cNvSpPr txBox="1"/>
          <p:nvPr/>
        </p:nvSpPr>
        <p:spPr>
          <a:xfrm>
            <a:off x="7668344" y="251356"/>
            <a:ext cx="1260648" cy="369332"/>
          </a:xfrm>
          <a:prstGeom prst="rect">
            <a:avLst/>
          </a:prstGeom>
          <a:noFill/>
        </p:spPr>
        <p:txBody>
          <a:bodyPr wrap="square" rtlCol="0">
            <a:spAutoFit/>
          </a:bodyPr>
          <a:lstStyle/>
          <a:p>
            <a:r>
              <a:rPr lang="en-US" dirty="0" smtClean="0"/>
              <a:t>TASK No 2</a:t>
            </a:r>
            <a:endParaRPr lang="lt-LT" dirty="0"/>
          </a:p>
        </p:txBody>
      </p:sp>
    </p:spTree>
    <p:extLst>
      <p:ext uri="{BB962C8B-B14F-4D97-AF65-F5344CB8AC3E}">
        <p14:creationId xmlns:p14="http://schemas.microsoft.com/office/powerpoint/2010/main" val="3889422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lt-LT" dirty="0" smtClean="0"/>
              <a:t>       </a:t>
            </a:r>
            <a:endParaRPr lang="lt-LT" dirty="0"/>
          </a:p>
        </p:txBody>
      </p:sp>
      <p:pic>
        <p:nvPicPr>
          <p:cNvPr id="4" name="Picture 3"/>
          <p:cNvPicPr>
            <a:picLocks noChangeAspect="1"/>
          </p:cNvPicPr>
          <p:nvPr/>
        </p:nvPicPr>
        <p:blipFill>
          <a:blip r:embed="rId2"/>
          <a:stretch>
            <a:fillRect/>
          </a:stretch>
        </p:blipFill>
        <p:spPr>
          <a:xfrm>
            <a:off x="2915816" y="1124744"/>
            <a:ext cx="3707854" cy="370785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DEFINITION OF THE CONFLICT (1)</a:t>
            </a:r>
          </a:p>
          <a:p>
            <a:endParaRPr lang="en-US" dirty="0" smtClean="0"/>
          </a:p>
          <a:p>
            <a:endParaRPr lang="en-US" dirty="0" smtClean="0"/>
          </a:p>
          <a:p>
            <a:r>
              <a:rPr lang="en-US" dirty="0" smtClean="0"/>
              <a:t>How can we name opposition of interests?</a:t>
            </a:r>
          </a:p>
          <a:p>
            <a:endParaRPr lang="en-US" dirty="0" smtClean="0"/>
          </a:p>
          <a:p>
            <a:endParaRPr lang="en-US" dirty="0" smtClean="0"/>
          </a:p>
          <a:p>
            <a:pPr>
              <a:buFont typeface="Arial" panose="020B0604020202020204" pitchFamily="34" charset="0"/>
              <a:buChar char="•"/>
            </a:pPr>
            <a:r>
              <a:rPr lang="en-US" dirty="0" smtClean="0"/>
              <a:t>Disagreement </a:t>
            </a:r>
            <a:r>
              <a:rPr lang="en-US" dirty="0" smtClean="0">
                <a:latin typeface="Times New Roman" panose="02020603050405020304" pitchFamily="18" charset="0"/>
                <a:cs typeface="Times New Roman" panose="02020603050405020304" pitchFamily="18" charset="0"/>
              </a:rPr>
              <a:t>» </a:t>
            </a:r>
            <a:r>
              <a:rPr lang="en-US" dirty="0" smtClean="0"/>
              <a:t>opinion differences or simply differences in points of view.</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Conflict » disagreement followed by actions against each other.</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Dispute </a:t>
            </a:r>
            <a:r>
              <a:rPr lang="en-US" dirty="0" smtClean="0">
                <a:solidFill>
                  <a:prstClr val="black"/>
                </a:solidFill>
                <a:latin typeface="Times New Roman" panose="02020603050405020304" pitchFamily="18" charset="0"/>
                <a:cs typeface="Times New Roman" panose="02020603050405020304" pitchFamily="18" charset="0"/>
              </a:rPr>
              <a:t>» </a:t>
            </a:r>
            <a:r>
              <a:rPr lang="en-US" dirty="0" smtClean="0"/>
              <a:t>disagreement connected with violation of rights (legal concept). </a:t>
            </a:r>
          </a:p>
          <a:p>
            <a:endParaRPr lang="en-US" dirty="0"/>
          </a:p>
        </p:txBody>
      </p:sp>
      <p:pic>
        <p:nvPicPr>
          <p:cNvPr id="5" name="Picture 4"/>
          <p:cNvPicPr>
            <a:picLocks noChangeAspect="1"/>
          </p:cNvPicPr>
          <p:nvPr/>
        </p:nvPicPr>
        <p:blipFill>
          <a:blip r:embed="rId2"/>
          <a:stretch>
            <a:fillRect/>
          </a:stretch>
        </p:blipFill>
        <p:spPr>
          <a:xfrm>
            <a:off x="5004048" y="188640"/>
            <a:ext cx="3857570" cy="2160240"/>
          </a:xfrm>
          <a:prstGeom prst="rect">
            <a:avLst/>
          </a:prstGeom>
        </p:spPr>
      </p:pic>
    </p:spTree>
    <p:extLst>
      <p:ext uri="{BB962C8B-B14F-4D97-AF65-F5344CB8AC3E}">
        <p14:creationId xmlns:p14="http://schemas.microsoft.com/office/powerpoint/2010/main" val="3777566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1391052" y="620688"/>
            <a:ext cx="6207587" cy="3600400"/>
          </a:xfrm>
          <a:prstGeom prst="rect">
            <a:avLst/>
          </a:prstGeom>
        </p:spPr>
      </p:pic>
      <p:sp>
        <p:nvSpPr>
          <p:cNvPr id="4" name="TextBox 3"/>
          <p:cNvSpPr txBox="1"/>
          <p:nvPr/>
        </p:nvSpPr>
        <p:spPr>
          <a:xfrm>
            <a:off x="612711" y="4797152"/>
            <a:ext cx="8496944" cy="830997"/>
          </a:xfrm>
          <a:prstGeom prst="rect">
            <a:avLst/>
          </a:prstGeom>
          <a:noFill/>
        </p:spPr>
        <p:txBody>
          <a:bodyPr wrap="square" rtlCol="0">
            <a:spAutoFit/>
          </a:bodyPr>
          <a:lstStyle/>
          <a:p>
            <a:pPr algn="ctr"/>
            <a:r>
              <a:rPr lang="en-US" sz="2400" dirty="0" smtClean="0">
                <a:latin typeface="Myriad Pro"/>
              </a:rPr>
              <a:t>The same issue may cause disagreement, conflict, dispute or even WAR!</a:t>
            </a:r>
            <a:endParaRPr lang="en-US" sz="2400" dirty="0">
              <a:latin typeface="Myriad Pro"/>
            </a:endParaRPr>
          </a:p>
        </p:txBody>
      </p:sp>
    </p:spTree>
    <p:extLst>
      <p:ext uri="{BB962C8B-B14F-4D97-AF65-F5344CB8AC3E}">
        <p14:creationId xmlns:p14="http://schemas.microsoft.com/office/powerpoint/2010/main" val="1977170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DEFINITION OF </a:t>
            </a:r>
            <a:r>
              <a:rPr lang="lt-LT" dirty="0" smtClean="0"/>
              <a:t>THE </a:t>
            </a:r>
            <a:r>
              <a:rPr lang="en-US" dirty="0" smtClean="0"/>
              <a:t>CONFLICT</a:t>
            </a:r>
            <a:r>
              <a:rPr lang="lt-LT" dirty="0" smtClean="0"/>
              <a:t> (</a:t>
            </a:r>
            <a:r>
              <a:rPr lang="en-US" dirty="0" smtClean="0"/>
              <a:t>2)</a:t>
            </a:r>
          </a:p>
          <a:p>
            <a:endParaRPr lang="en-US" dirty="0"/>
          </a:p>
          <a:p>
            <a:pPr marL="0" indent="0" algn="just"/>
            <a:r>
              <a:rPr lang="en-US" dirty="0" smtClean="0"/>
              <a:t>CONFLICT </a:t>
            </a:r>
            <a:r>
              <a:rPr lang="en-US" dirty="0" smtClean="0">
                <a:latin typeface="Times New Roman" panose="02020603050405020304" pitchFamily="18" charset="0"/>
                <a:cs typeface="Times New Roman" panose="02020603050405020304" pitchFamily="18" charset="0"/>
              </a:rPr>
              <a:t>» </a:t>
            </a:r>
            <a:r>
              <a:rPr lang="en-US" dirty="0" smtClean="0"/>
              <a:t>an </a:t>
            </a:r>
            <a:r>
              <a:rPr lang="en-US" dirty="0"/>
              <a:t>expressed struggle between at least two interdependent parties who perceive incompatible goals, scare resources, and interference from others in achieving their goals</a:t>
            </a:r>
            <a:r>
              <a:rPr lang="en-US" dirty="0" smtClean="0"/>
              <a:t>.</a:t>
            </a:r>
          </a:p>
          <a:p>
            <a:pPr marL="0" indent="0" algn="just"/>
            <a:endParaRPr lang="en-US" dirty="0"/>
          </a:p>
          <a:p>
            <a:pPr marL="0" indent="0" algn="just"/>
            <a:r>
              <a:rPr lang="en-US" dirty="0" smtClean="0"/>
              <a:t>Main features:</a:t>
            </a:r>
            <a:endParaRPr lang="lt-LT" dirty="0" smtClean="0"/>
          </a:p>
          <a:p>
            <a:pPr marL="0" indent="0" algn="just"/>
            <a:endParaRPr lang="en-US" dirty="0" smtClean="0"/>
          </a:p>
          <a:p>
            <a:pPr marL="285750" indent="-285750" algn="just">
              <a:buFont typeface="Arial" panose="020B0604020202020204" pitchFamily="34" charset="0"/>
              <a:buChar char="•"/>
            </a:pPr>
            <a:r>
              <a:rPr lang="en-US" dirty="0" smtClean="0"/>
              <a:t>Active confrontation</a:t>
            </a:r>
            <a:endParaRPr lang="lt-LT" dirty="0" smtClean="0"/>
          </a:p>
          <a:p>
            <a:pPr marL="0" indent="0" algn="just"/>
            <a:endParaRPr lang="en-US" dirty="0" smtClean="0"/>
          </a:p>
          <a:p>
            <a:pPr marL="285750" indent="-285750" algn="just">
              <a:buFont typeface="Arial" panose="020B0604020202020204" pitchFamily="34" charset="0"/>
              <a:buChar char="•"/>
            </a:pPr>
            <a:r>
              <a:rPr lang="en-US" dirty="0" smtClean="0"/>
              <a:t>Two or more parties (!)</a:t>
            </a:r>
            <a:endParaRPr lang="lt-LT" dirty="0" smtClean="0"/>
          </a:p>
          <a:p>
            <a:pPr marL="0" indent="0" algn="just"/>
            <a:endParaRPr lang="en-US" dirty="0" smtClean="0"/>
          </a:p>
          <a:p>
            <a:pPr marL="285750" indent="-285750" algn="just">
              <a:buFont typeface="Arial" panose="020B0604020202020204" pitchFamily="34" charset="0"/>
              <a:buChar char="•"/>
            </a:pPr>
            <a:r>
              <a:rPr lang="en-US" dirty="0" smtClean="0"/>
              <a:t>Opposite interests</a:t>
            </a:r>
          </a:p>
          <a:p>
            <a:pPr marL="0" indent="0" algn="just"/>
            <a:endParaRPr lang="en-US" dirty="0" smtClean="0"/>
          </a:p>
          <a:p>
            <a:pPr marL="0" indent="0" algn="just"/>
            <a:endParaRPr lang="en-US" dirty="0"/>
          </a:p>
          <a:p>
            <a:pPr marL="0" indent="0" algn="just"/>
            <a:endParaRPr lang="en-US" dirty="0"/>
          </a:p>
          <a:p>
            <a:pPr marL="0" indent="0" algn="just"/>
            <a:endParaRPr lang="en-US" dirty="0"/>
          </a:p>
          <a:p>
            <a:pPr>
              <a:buFont typeface="Arial" panose="020B0604020202020204" pitchFamily="34" charset="0"/>
              <a:buChar char="•"/>
            </a:pPr>
            <a:endParaRPr lang="lt-LT" dirty="0" smtClean="0"/>
          </a:p>
          <a:p>
            <a:pPr>
              <a:buFont typeface="Arial" panose="020B0604020202020204" pitchFamily="34" charset="0"/>
              <a:buChar char="•"/>
            </a:pPr>
            <a:endParaRPr lang="lt-LT" dirty="0"/>
          </a:p>
        </p:txBody>
      </p:sp>
      <p:pic>
        <p:nvPicPr>
          <p:cNvPr id="3" name="Picture 2"/>
          <p:cNvPicPr>
            <a:picLocks noChangeAspect="1"/>
          </p:cNvPicPr>
          <p:nvPr/>
        </p:nvPicPr>
        <p:blipFill>
          <a:blip r:embed="rId2"/>
          <a:stretch>
            <a:fillRect/>
          </a:stretch>
        </p:blipFill>
        <p:spPr>
          <a:xfrm>
            <a:off x="4499992" y="2060848"/>
            <a:ext cx="4113808" cy="3081385"/>
          </a:xfrm>
          <a:prstGeom prst="rect">
            <a:avLst/>
          </a:prstGeom>
        </p:spPr>
      </p:pic>
    </p:spTree>
    <p:extLst>
      <p:ext uri="{BB962C8B-B14F-4D97-AF65-F5344CB8AC3E}">
        <p14:creationId xmlns:p14="http://schemas.microsoft.com/office/powerpoint/2010/main" val="1053555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STAGES OF </a:t>
            </a:r>
            <a:r>
              <a:rPr lang="lt-LT" dirty="0" smtClean="0"/>
              <a:t>THE </a:t>
            </a:r>
            <a:r>
              <a:rPr lang="en-US" dirty="0" smtClean="0"/>
              <a:t>CONFLICT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just"/>
            <a:r>
              <a:rPr lang="en-US" dirty="0" smtClean="0"/>
              <a:t>The results of conflict resolution stage is are very important for reaching reconciliation and transforming conflict from negative towards positive influence in regard of relationship.</a:t>
            </a:r>
          </a:p>
          <a:p>
            <a:endParaRPr lang="en-US" dirty="0"/>
          </a:p>
          <a:p>
            <a:endParaRPr lang="lt-LT" dirty="0"/>
          </a:p>
        </p:txBody>
      </p:sp>
      <p:pic>
        <p:nvPicPr>
          <p:cNvPr id="4" name="Picture 3"/>
          <p:cNvPicPr>
            <a:picLocks noChangeAspect="1"/>
          </p:cNvPicPr>
          <p:nvPr/>
        </p:nvPicPr>
        <p:blipFill rotWithShape="1">
          <a:blip r:embed="rId2"/>
          <a:srcRect l="6098" t="12599" r="4878" b="18103"/>
          <a:stretch/>
        </p:blipFill>
        <p:spPr>
          <a:xfrm>
            <a:off x="2051720" y="1052736"/>
            <a:ext cx="5256584" cy="3168352"/>
          </a:xfrm>
          <a:prstGeom prst="rect">
            <a:avLst/>
          </a:prstGeom>
        </p:spPr>
      </p:pic>
    </p:spTree>
    <p:extLst>
      <p:ext uri="{BB962C8B-B14F-4D97-AF65-F5344CB8AC3E}">
        <p14:creationId xmlns:p14="http://schemas.microsoft.com/office/powerpoint/2010/main" val="738761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smtClean="0"/>
              <a:t>CONCEPT OF ALTERNATIVE DISPUTE RESOLUTION</a:t>
            </a:r>
          </a:p>
          <a:p>
            <a:endParaRPr lang="en-US" dirty="0" smtClean="0"/>
          </a:p>
          <a:p>
            <a:pPr algn="just"/>
            <a:r>
              <a:rPr lang="en-US" dirty="0" smtClean="0"/>
              <a:t>ADR in general – variety of dispute resolution methods, which are oriented towards resolution of disputes without litigation</a:t>
            </a:r>
            <a:r>
              <a:rPr lang="lt-LT" dirty="0" smtClean="0"/>
              <a:t>.</a:t>
            </a:r>
            <a:endParaRPr lang="en-US" dirty="0" smtClean="0"/>
          </a:p>
          <a:p>
            <a:pPr algn="just"/>
            <a:endParaRPr lang="en-US" dirty="0"/>
          </a:p>
          <a:p>
            <a:pPr algn="just"/>
            <a:r>
              <a:rPr lang="en-US" dirty="0" smtClean="0"/>
              <a:t>Features of ADR:</a:t>
            </a:r>
          </a:p>
          <a:p>
            <a:pPr algn="just"/>
            <a:endParaRPr lang="en-US" dirty="0" smtClean="0"/>
          </a:p>
          <a:p>
            <a:pPr algn="just">
              <a:buFont typeface="Arial" panose="020B0604020202020204" pitchFamily="34" charset="0"/>
              <a:buChar char="•"/>
            </a:pPr>
            <a:r>
              <a:rPr lang="en-US" dirty="0" smtClean="0"/>
              <a:t>Informality;</a:t>
            </a:r>
          </a:p>
          <a:p>
            <a:pPr marL="0" indent="0" algn="just"/>
            <a:endParaRPr lang="en-US" dirty="0" smtClean="0"/>
          </a:p>
          <a:p>
            <a:pPr algn="just">
              <a:buFont typeface="Arial" panose="020B0604020202020204" pitchFamily="34" charset="0"/>
              <a:buChar char="•"/>
            </a:pPr>
            <a:r>
              <a:rPr lang="en-US" dirty="0" smtClean="0"/>
              <a:t>Allowance for the parties to control the procedure as</a:t>
            </a:r>
          </a:p>
          <a:p>
            <a:pPr marL="0" indent="0" algn="just"/>
            <a:r>
              <a:rPr lang="en-US" dirty="0" smtClean="0"/>
              <a:t>well as it’s outcomes;</a:t>
            </a:r>
          </a:p>
          <a:p>
            <a:pPr marL="0" indent="0" algn="just"/>
            <a:endParaRPr lang="en-US" dirty="0" smtClean="0"/>
          </a:p>
          <a:p>
            <a:pPr algn="just">
              <a:buFont typeface="Arial" panose="020B0604020202020204" pitchFamily="34" charset="0"/>
              <a:buChar char="•"/>
            </a:pPr>
            <a:r>
              <a:rPr lang="en-US" dirty="0" smtClean="0"/>
              <a:t>Possibility to involve the third neutral person;</a:t>
            </a:r>
          </a:p>
          <a:p>
            <a:pPr algn="just">
              <a:buFont typeface="Arial" panose="020B0604020202020204" pitchFamily="34" charset="0"/>
              <a:buChar char="•"/>
            </a:pPr>
            <a:endParaRPr lang="en-US" dirty="0"/>
          </a:p>
          <a:p>
            <a:pPr algn="just">
              <a:buFont typeface="Arial" panose="020B0604020202020204" pitchFamily="34" charset="0"/>
              <a:buChar char="•"/>
            </a:pPr>
            <a:r>
              <a:rPr lang="en-US" dirty="0" smtClean="0"/>
              <a:t>Special role of neutrals (if they are involved).</a:t>
            </a:r>
          </a:p>
          <a:p>
            <a:pPr algn="just"/>
            <a:endParaRPr lang="en-US" dirty="0" smtClean="0"/>
          </a:p>
          <a:p>
            <a:pPr algn="just"/>
            <a:endParaRPr lang="en-US" dirty="0" smtClean="0"/>
          </a:p>
          <a:p>
            <a:pPr algn="just"/>
            <a:endParaRPr lang="lt-LT" dirty="0" smtClean="0"/>
          </a:p>
          <a:p>
            <a:endParaRPr lang="lt-LT" dirty="0"/>
          </a:p>
        </p:txBody>
      </p:sp>
      <p:pic>
        <p:nvPicPr>
          <p:cNvPr id="2" name="Picture 1"/>
          <p:cNvPicPr>
            <a:picLocks noChangeAspect="1"/>
          </p:cNvPicPr>
          <p:nvPr/>
        </p:nvPicPr>
        <p:blipFill>
          <a:blip r:embed="rId2"/>
          <a:stretch>
            <a:fillRect/>
          </a:stretch>
        </p:blipFill>
        <p:spPr>
          <a:xfrm>
            <a:off x="6228184" y="1628800"/>
            <a:ext cx="2797164" cy="3168352"/>
          </a:xfrm>
          <a:prstGeom prst="rect">
            <a:avLst/>
          </a:prstGeom>
        </p:spPr>
      </p:pic>
    </p:spTree>
    <p:extLst>
      <p:ext uri="{BB962C8B-B14F-4D97-AF65-F5344CB8AC3E}">
        <p14:creationId xmlns:p14="http://schemas.microsoft.com/office/powerpoint/2010/main" val="3939262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MAIN ADR METHODS</a:t>
            </a:r>
          </a:p>
          <a:p>
            <a:endParaRPr lang="en-US" dirty="0" smtClean="0"/>
          </a:p>
          <a:p>
            <a:endParaRPr lang="en-US" dirty="0"/>
          </a:p>
          <a:p>
            <a:pPr>
              <a:buFont typeface="Arial" panose="020B0604020202020204" pitchFamily="34" charset="0"/>
              <a:buChar char="•"/>
            </a:pPr>
            <a:r>
              <a:rPr lang="en-US" dirty="0" smtClean="0"/>
              <a:t>Negotiations</a:t>
            </a:r>
          </a:p>
          <a:p>
            <a:pPr marL="0" indent="0"/>
            <a:endParaRPr lang="en-US" dirty="0" smtClean="0"/>
          </a:p>
          <a:p>
            <a:pPr>
              <a:buFont typeface="Arial" panose="020B0604020202020204" pitchFamily="34" charset="0"/>
              <a:buChar char="•"/>
            </a:pPr>
            <a:r>
              <a:rPr lang="en-US" dirty="0" smtClean="0"/>
              <a:t>Mediation </a:t>
            </a:r>
          </a:p>
          <a:p>
            <a:pPr marL="0" indent="0"/>
            <a:endParaRPr lang="en-US" dirty="0" smtClean="0"/>
          </a:p>
          <a:p>
            <a:pPr>
              <a:buFont typeface="Arial" panose="020B0604020202020204" pitchFamily="34" charset="0"/>
              <a:buChar char="•"/>
            </a:pPr>
            <a:r>
              <a:rPr lang="en-US" dirty="0" smtClean="0"/>
              <a:t>Arbitration</a:t>
            </a:r>
            <a:endParaRPr lang="lt-LT" dirty="0"/>
          </a:p>
        </p:txBody>
      </p:sp>
      <p:pic>
        <p:nvPicPr>
          <p:cNvPr id="5" name="Picture 4"/>
          <p:cNvPicPr>
            <a:picLocks noChangeAspect="1"/>
          </p:cNvPicPr>
          <p:nvPr/>
        </p:nvPicPr>
        <p:blipFill>
          <a:blip r:embed="rId2"/>
          <a:stretch>
            <a:fillRect/>
          </a:stretch>
        </p:blipFill>
        <p:spPr>
          <a:xfrm>
            <a:off x="4572000" y="772738"/>
            <a:ext cx="3962283" cy="4160396"/>
          </a:xfrm>
          <a:prstGeom prst="rect">
            <a:avLst/>
          </a:prstGeom>
        </p:spPr>
      </p:pic>
    </p:spTree>
    <p:extLst>
      <p:ext uri="{BB962C8B-B14F-4D97-AF65-F5344CB8AC3E}">
        <p14:creationId xmlns:p14="http://schemas.microsoft.com/office/powerpoint/2010/main" val="291044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NEGOTIATIONS </a:t>
            </a:r>
          </a:p>
          <a:p>
            <a:endParaRPr lang="en-US" dirty="0"/>
          </a:p>
          <a:p>
            <a:pPr algn="just"/>
            <a:r>
              <a:rPr lang="en-US" dirty="0" smtClean="0"/>
              <a:t>This </a:t>
            </a:r>
            <a:r>
              <a:rPr lang="en-US" dirty="0"/>
              <a:t>type of ADR aims for the parties to settle the dispute </a:t>
            </a:r>
            <a:r>
              <a:rPr lang="en-US" dirty="0" smtClean="0"/>
              <a:t>by </a:t>
            </a:r>
            <a:r>
              <a:rPr lang="en-US" dirty="0"/>
              <a:t>negotiating and deliberating with each other with the attendance of their attorneys if needed, without intervention of any third party.</a:t>
            </a:r>
          </a:p>
          <a:p>
            <a:endParaRPr lang="en-US" dirty="0"/>
          </a:p>
          <a:p>
            <a:r>
              <a:rPr lang="en-US" dirty="0" smtClean="0"/>
              <a:t>Main features of negotiations:</a:t>
            </a:r>
            <a:endParaRPr lang="en-US" dirty="0"/>
          </a:p>
          <a:p>
            <a:pPr marL="285750" indent="-285750">
              <a:buFont typeface="Arial" panose="020B0604020202020204" pitchFamily="34" charset="0"/>
              <a:buChar char="•"/>
            </a:pPr>
            <a:r>
              <a:rPr lang="en-US" dirty="0" smtClean="0"/>
              <a:t> almost </a:t>
            </a:r>
            <a:r>
              <a:rPr lang="en-US" dirty="0"/>
              <a:t>always attempted first to resolve a </a:t>
            </a:r>
            <a:r>
              <a:rPr lang="en-US" dirty="0" smtClean="0"/>
              <a:t>dispute; </a:t>
            </a:r>
          </a:p>
          <a:p>
            <a:pPr>
              <a:buFont typeface="Arial" panose="020B0604020202020204" pitchFamily="34" charset="0"/>
              <a:buChar char="•"/>
            </a:pPr>
            <a:r>
              <a:rPr lang="en-US" dirty="0" smtClean="0"/>
              <a:t>allows </a:t>
            </a:r>
            <a:r>
              <a:rPr lang="en-US" dirty="0"/>
              <a:t>the parties to meet in order to settle a </a:t>
            </a:r>
            <a:r>
              <a:rPr lang="en-US" dirty="0" smtClean="0"/>
              <a:t>dispute; </a:t>
            </a:r>
          </a:p>
          <a:p>
            <a:pPr>
              <a:buFont typeface="Arial" panose="020B0604020202020204" pitchFamily="34" charset="0"/>
              <a:buChar char="•"/>
            </a:pPr>
            <a:r>
              <a:rPr lang="en-US" dirty="0" smtClean="0"/>
              <a:t>allows </a:t>
            </a:r>
            <a:r>
              <a:rPr lang="en-US" dirty="0"/>
              <a:t>the parties themselves to control the process and the </a:t>
            </a:r>
            <a:r>
              <a:rPr lang="en-US" dirty="0" smtClean="0"/>
              <a:t>solution;</a:t>
            </a:r>
          </a:p>
          <a:p>
            <a:pPr>
              <a:buFont typeface="Arial" panose="020B0604020202020204" pitchFamily="34" charset="0"/>
              <a:buChar char="•"/>
            </a:pPr>
            <a:r>
              <a:rPr lang="en-US" dirty="0" smtClean="0"/>
              <a:t>do not requires involvement of the third party;</a:t>
            </a:r>
          </a:p>
          <a:p>
            <a:pPr>
              <a:buFont typeface="Arial" panose="020B0604020202020204" pitchFamily="34" charset="0"/>
              <a:buChar char="•"/>
            </a:pPr>
            <a:r>
              <a:rPr lang="en-US" dirty="0"/>
              <a:t>i</a:t>
            </a:r>
            <a:r>
              <a:rPr lang="en-US" dirty="0" smtClean="0"/>
              <a:t>nformal, low cost, high speed private future oriented</a:t>
            </a:r>
          </a:p>
          <a:p>
            <a:pPr marL="0" indent="0"/>
            <a:r>
              <a:rPr lang="en-US" dirty="0" smtClean="0"/>
              <a:t>procedure;</a:t>
            </a:r>
          </a:p>
          <a:p>
            <a:pPr>
              <a:buFont typeface="Arial" panose="020B0604020202020204" pitchFamily="34" charset="0"/>
              <a:buChar char="•"/>
            </a:pPr>
            <a:r>
              <a:rPr lang="en-US" dirty="0"/>
              <a:t>h</a:t>
            </a:r>
            <a:r>
              <a:rPr lang="en-US" dirty="0" smtClean="0"/>
              <a:t>elps to restore relations.</a:t>
            </a:r>
          </a:p>
          <a:p>
            <a:pPr>
              <a:buFont typeface="Arial" panose="020B0604020202020204" pitchFamily="34" charset="0"/>
              <a:buChar char="•"/>
            </a:pPr>
            <a:endParaRPr lang="en-US" dirty="0" smtClean="0"/>
          </a:p>
          <a:p>
            <a:endParaRPr lang="en-US" dirty="0"/>
          </a:p>
          <a:p>
            <a:endParaRPr lang="lt-LT" dirty="0"/>
          </a:p>
        </p:txBody>
      </p:sp>
      <p:pic>
        <p:nvPicPr>
          <p:cNvPr id="3" name="Picture 2"/>
          <p:cNvPicPr>
            <a:picLocks noChangeAspect="1"/>
          </p:cNvPicPr>
          <p:nvPr/>
        </p:nvPicPr>
        <p:blipFill>
          <a:blip r:embed="rId2"/>
          <a:stretch>
            <a:fillRect/>
          </a:stretch>
        </p:blipFill>
        <p:spPr>
          <a:xfrm>
            <a:off x="6228184" y="3789040"/>
            <a:ext cx="2676525" cy="1704975"/>
          </a:xfrm>
          <a:prstGeom prst="rect">
            <a:avLst/>
          </a:prstGeom>
        </p:spPr>
      </p:pic>
    </p:spTree>
    <p:extLst>
      <p:ext uri="{BB962C8B-B14F-4D97-AF65-F5344CB8AC3E}">
        <p14:creationId xmlns:p14="http://schemas.microsoft.com/office/powerpoint/2010/main" val="280257042"/>
      </p:ext>
    </p:extLst>
  </p:cSld>
  <p:clrMapOvr>
    <a:masterClrMapping/>
  </p:clrMapOvr>
</p:sld>
</file>

<file path=ppt/theme/theme1.xml><?xml version="1.0" encoding="utf-8"?>
<a:theme xmlns:a="http://schemas.openxmlformats.org/drawingml/2006/main" name="pirmas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AAE6769A-804A-4EE7-977B-95DFDC472935}" vid="{3F5DE4BC-8082-4AF8-9039-A5B4632EB9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MRU LAB LT</Template>
  <TotalTime>5517</TotalTime>
  <Words>1422</Words>
  <Application>Microsoft Office PowerPoint</Application>
  <PresentationFormat>On-screen Show (4:3)</PresentationFormat>
  <Paragraphs>246</Paragraphs>
  <Slides>23</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Calibri</vt:lpstr>
      <vt:lpstr>Myriad Pro</vt:lpstr>
      <vt:lpstr>Times New Roman</vt:lpstr>
      <vt:lpstr>Wingdings</vt:lpstr>
      <vt:lpstr>pirmasis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Reda Vaitiekūnienė</dc:creator>
  <cp:lastModifiedBy>Kristine Tihanova</cp:lastModifiedBy>
  <cp:revision>102</cp:revision>
  <cp:lastPrinted>2016-07-18T09:12:20Z</cp:lastPrinted>
  <dcterms:created xsi:type="dcterms:W3CDTF">2016-01-26T08:48:14Z</dcterms:created>
  <dcterms:modified xsi:type="dcterms:W3CDTF">2016-07-18T09:13:32Z</dcterms:modified>
</cp:coreProperties>
</file>